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5"/>
  </p:sldMasterIdLst>
  <p:notesMasterIdLst>
    <p:notesMasterId r:id="rId27"/>
  </p:notesMasterIdLst>
  <p:handoutMasterIdLst>
    <p:handoutMasterId r:id="rId28"/>
  </p:handoutMasterIdLst>
  <p:sldIdLst>
    <p:sldId id="293" r:id="rId6"/>
    <p:sldId id="256" r:id="rId7"/>
    <p:sldId id="287" r:id="rId8"/>
    <p:sldId id="294" r:id="rId9"/>
    <p:sldId id="295" r:id="rId10"/>
    <p:sldId id="296" r:id="rId11"/>
    <p:sldId id="297" r:id="rId12"/>
    <p:sldId id="280" r:id="rId13"/>
    <p:sldId id="267" r:id="rId14"/>
    <p:sldId id="269" r:id="rId15"/>
    <p:sldId id="288" r:id="rId16"/>
    <p:sldId id="289" r:id="rId17"/>
    <p:sldId id="273" r:id="rId18"/>
    <p:sldId id="285" r:id="rId19"/>
    <p:sldId id="286" r:id="rId20"/>
    <p:sldId id="283" r:id="rId21"/>
    <p:sldId id="291" r:id="rId22"/>
    <p:sldId id="290" r:id="rId23"/>
    <p:sldId id="292" r:id="rId24"/>
    <p:sldId id="277" r:id="rId25"/>
    <p:sldId id="266" r:id="rId2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n, Jean"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4994" autoAdjust="0"/>
  </p:normalViewPr>
  <p:slideViewPr>
    <p:cSldViewPr snapToGrid="0" snapToObjects="1">
      <p:cViewPr varScale="1">
        <p:scale>
          <a:sx n="99" d="100"/>
          <a:sy n="99" d="100"/>
        </p:scale>
        <p:origin x="78" y="390"/>
      </p:cViewPr>
      <p:guideLst>
        <p:guide orient="horz" pos="162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79" d="100"/>
          <a:sy n="79" d="100"/>
        </p:scale>
        <p:origin x="198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9" tIns="45719" rIns="91439" bIns="45719" rtlCol="0"/>
          <a:lstStyle>
            <a:lvl1pPr algn="r">
              <a:defRPr sz="1200"/>
            </a:lvl1pPr>
          </a:lstStyle>
          <a:p>
            <a:fld id="{DB9D43A1-56D1-40F4-84AF-BB35161A29F9}" type="datetime1">
              <a:rPr lang="en-US" smtClean="0"/>
              <a:t>12/13/2017</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9" tIns="45719" rIns="91439" bIns="45719" rtlCol="0" anchor="b"/>
          <a:lstStyle>
            <a:lvl1pPr algn="r">
              <a:defRPr sz="1200"/>
            </a:lvl1pPr>
          </a:lstStyle>
          <a:p>
            <a:fld id="{059379FC-9676-4F70-A72A-2916FBAA8093}" type="slidenum">
              <a:rPr lang="en-US" smtClean="0"/>
              <a:t>‹#›</a:t>
            </a:fld>
            <a:endParaRPr lang="en-US"/>
          </a:p>
        </p:txBody>
      </p:sp>
    </p:spTree>
    <p:extLst>
      <p:ext uri="{BB962C8B-B14F-4D97-AF65-F5344CB8AC3E}">
        <p14:creationId xmlns:p14="http://schemas.microsoft.com/office/powerpoint/2010/main" val="39398511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Shape 4"/>
          <p:cNvSpPr txBox="1">
            <a:spLocks noGrp="1"/>
          </p:cNvSpPr>
          <p:nvPr>
            <p:ph type="body" idx="1"/>
          </p:nvPr>
        </p:nvSpPr>
        <p:spPr>
          <a:xfrm>
            <a:off x="701042" y="4415791"/>
            <a:ext cx="5608319" cy="4183380"/>
          </a:xfrm>
          <a:prstGeom prst="rect">
            <a:avLst/>
          </a:prstGeom>
          <a:noFill/>
          <a:ln>
            <a:noFill/>
          </a:ln>
        </p:spPr>
        <p:txBody>
          <a:bodyPr lIns="93161" tIns="93161" rIns="93161" bIns="9316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a:p>
        </p:txBody>
      </p:sp>
      <p:sp>
        <p:nvSpPr>
          <p:cNvPr id="5" name="Slide Number Placeholder 4"/>
          <p:cNvSpPr>
            <a:spLocks noGrp="1"/>
          </p:cNvSpPr>
          <p:nvPr>
            <p:ph type="sldNum" sz="quarter" idx="5"/>
          </p:nvPr>
        </p:nvSpPr>
        <p:spPr>
          <a:xfrm>
            <a:off x="3970339" y="8829676"/>
            <a:ext cx="3038475" cy="466725"/>
          </a:xfrm>
          <a:prstGeom prst="rect">
            <a:avLst/>
          </a:prstGeom>
        </p:spPr>
        <p:txBody>
          <a:bodyPr vert="horz" lIns="91439" tIns="45719" rIns="91439" bIns="45719" rtlCol="0" anchor="b"/>
          <a:lstStyle>
            <a:lvl1pPr algn="r">
              <a:defRPr sz="1200"/>
            </a:lvl1pPr>
          </a:lstStyle>
          <a:p>
            <a:fld id="{83DB188A-FD49-4FDE-B406-73C8C4257118}" type="slidenum">
              <a:rPr lang="en-US" smtClean="0"/>
              <a:t>‹#›</a:t>
            </a:fld>
            <a:endParaRPr lang="en-US"/>
          </a:p>
        </p:txBody>
      </p:sp>
      <p:sp>
        <p:nvSpPr>
          <p:cNvPr id="6" name="Footer Placeholder 5"/>
          <p:cNvSpPr>
            <a:spLocks noGrp="1"/>
          </p:cNvSpPr>
          <p:nvPr>
            <p:ph type="ftr" sz="quarter" idx="4"/>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a:p>
        </p:txBody>
      </p:sp>
      <p:sp>
        <p:nvSpPr>
          <p:cNvPr id="7" name="Slide Image Placeholder 6"/>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9" tIns="45719" rIns="91439" bIns="45719" rtlCol="0" anchor="ctr"/>
          <a:lstStyle/>
          <a:p>
            <a:endParaRPr lang="en-US"/>
          </a:p>
        </p:txBody>
      </p:sp>
    </p:spTree>
    <p:extLst>
      <p:ext uri="{BB962C8B-B14F-4D97-AF65-F5344CB8AC3E}">
        <p14:creationId xmlns:p14="http://schemas.microsoft.com/office/powerpoint/2010/main" val="3845442397"/>
      </p:ext>
    </p:extLst>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epareforyourcar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endParaRPr lang="en-US" dirty="0">
              <a:latin typeface="Calibri"/>
            </a:endParaRPr>
          </a:p>
          <a:p>
            <a:r>
              <a:rPr lang="en-US" dirty="0">
                <a:latin typeface="Calibri" panose="020F0502020204030204" pitchFamily="34" charset="0"/>
              </a:rPr>
              <a:t>Note: Prior to presenting on this topic,</a:t>
            </a:r>
            <a:r>
              <a:rPr lang="en-US" baseline="0" dirty="0">
                <a:latin typeface="Calibri" panose="020F0502020204030204" pitchFamily="34" charset="0"/>
              </a:rPr>
              <a:t> i</a:t>
            </a:r>
            <a:r>
              <a:rPr lang="en-US" dirty="0">
                <a:latin typeface="Calibri" panose="020F0502020204030204" pitchFamily="34" charset="0"/>
              </a:rPr>
              <a:t>t is highly recommended</a:t>
            </a:r>
            <a:r>
              <a:rPr lang="en-US" baseline="0" dirty="0">
                <a:latin typeface="Calibri" panose="020F0502020204030204" pitchFamily="34" charset="0"/>
              </a:rPr>
              <a:t> that each student experience completion of an advance directive including a living will and designation of a healthcare surrogate. </a:t>
            </a:r>
          </a:p>
          <a:p>
            <a:endParaRPr lang="en-US" baseline="0" dirty="0">
              <a:latin typeface="Calibri" panose="020F0502020204030204" pitchFamily="34" charset="0"/>
            </a:endParaRPr>
          </a:p>
          <a:p>
            <a:r>
              <a:rPr lang="en-US" baseline="0" dirty="0">
                <a:latin typeface="Calibri" panose="020F0502020204030204" pitchFamily="34" charset="0"/>
              </a:rPr>
              <a:t>Convenient resources for this activity:</a:t>
            </a:r>
          </a:p>
          <a:p>
            <a:r>
              <a:rPr lang="en-US" baseline="0" dirty="0">
                <a:latin typeface="Calibri" panose="020F0502020204030204" pitchFamily="34" charset="0"/>
              </a:rPr>
              <a:t>The Conversation </a:t>
            </a:r>
            <a:r>
              <a:rPr lang="en-US" baseline="0" dirty="0" smtClean="0">
                <a:latin typeface="Calibri" panose="020F0502020204030204" pitchFamily="34" charset="0"/>
              </a:rPr>
              <a:t>Project-   http</a:t>
            </a:r>
            <a:r>
              <a:rPr lang="en-US" baseline="0" dirty="0">
                <a:latin typeface="Calibri" panose="020F0502020204030204" pitchFamily="34" charset="0"/>
              </a:rPr>
              <a:t>://theconversationproject.org/starter-kits/ </a:t>
            </a:r>
          </a:p>
          <a:p>
            <a:r>
              <a:rPr lang="en-US" baseline="0" dirty="0">
                <a:latin typeface="Calibri" panose="020F0502020204030204" pitchFamily="34" charset="0"/>
              </a:rPr>
              <a:t>Two documents available: “Conversation Starter Kit” and “How to Choose a Health Care Proxy &amp; How to Be a Health Care Proxy”</a:t>
            </a:r>
          </a:p>
          <a:p>
            <a:endParaRPr lang="en-US" baseline="0" dirty="0">
              <a:latin typeface="Calibri" panose="020F0502020204030204" pitchFamily="34" charset="0"/>
            </a:endParaRPr>
          </a:p>
          <a:p>
            <a:r>
              <a:rPr lang="en-US" baseline="0" dirty="0">
                <a:latin typeface="Calibri" panose="020F0502020204030204" pitchFamily="34" charset="0"/>
              </a:rPr>
              <a:t>Empath Choices for </a:t>
            </a:r>
            <a:r>
              <a:rPr lang="en-US" baseline="0" dirty="0" smtClean="0">
                <a:latin typeface="Calibri" panose="020F0502020204030204" pitchFamily="34" charset="0"/>
              </a:rPr>
              <a:t>Care-   </a:t>
            </a:r>
            <a:r>
              <a:rPr lang="en-US" baseline="0" dirty="0">
                <a:latin typeface="Calibri" panose="020F0502020204030204" pitchFamily="34" charset="0"/>
              </a:rPr>
              <a:t>http://empathchoicesforcare.org/   Site includes an online interactive tool to create advance directive http://ecfclivingwill.org/  </a:t>
            </a:r>
            <a:endParaRPr lang="en-US" baseline="0" dirty="0" smtClean="0">
              <a:latin typeface="Calibri" panose="020F0502020204030204" pitchFamily="34" charset="0"/>
            </a:endParaRPr>
          </a:p>
          <a:p>
            <a:endParaRPr lang="en-US" baseline="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rPr>
              <a:t>Prepare for Your Care- </a:t>
            </a:r>
            <a:r>
              <a:rPr lang="en-US" sz="1100" u="sng" kern="1200" dirty="0" smtClean="0">
                <a:solidFill>
                  <a:schemeClr val="tx1"/>
                </a:solidFill>
                <a:effectLst/>
                <a:latin typeface="+mn-lt"/>
                <a:ea typeface="+mn-ea"/>
                <a:cs typeface="+mn-cs"/>
                <a:hlinkClick r:id="rId3"/>
              </a:rPr>
              <a:t>https://www.prepareforyourcare.org</a:t>
            </a:r>
            <a:r>
              <a:rPr lang="en-US" sz="1100" u="sng" kern="1200" dirty="0" smtClean="0">
                <a:solidFill>
                  <a:schemeClr val="tx1"/>
                </a:solidFill>
                <a:effectLst/>
                <a:latin typeface="+mn-lt"/>
                <a:ea typeface="+mn-ea"/>
                <a:cs typeface="+mn-cs"/>
              </a:rPr>
              <a:t> </a:t>
            </a:r>
            <a:r>
              <a:rPr lang="en-US" sz="1100" u="sng" kern="1200" baseline="0" dirty="0" smtClean="0">
                <a:solidFill>
                  <a:schemeClr val="tx1"/>
                </a:solidFill>
                <a:effectLst/>
                <a:latin typeface="+mn-lt"/>
                <a:ea typeface="+mn-ea"/>
                <a:cs typeface="+mn-cs"/>
              </a:rPr>
              <a:t> </a:t>
            </a:r>
            <a:r>
              <a:rPr lang="en-US" sz="1100" u="none" kern="1200" baseline="0" dirty="0" smtClean="0">
                <a:solidFill>
                  <a:schemeClr val="tx1"/>
                </a:solidFill>
                <a:effectLst/>
                <a:latin typeface="+mn-lt"/>
                <a:ea typeface="+mn-ea"/>
                <a:cs typeface="+mn-cs"/>
              </a:rPr>
              <a:t>C</a:t>
            </a:r>
            <a:r>
              <a:rPr lang="en-US" sz="1100" kern="1200" dirty="0" smtClean="0">
                <a:solidFill>
                  <a:schemeClr val="tx1"/>
                </a:solidFill>
                <a:effectLst/>
                <a:latin typeface="+mn-lt"/>
                <a:ea typeface="+mn-ea"/>
                <a:cs typeface="+mn-cs"/>
              </a:rPr>
              <a:t>reated by Stanford University, free, low literacy applicable, available in Spanish</a:t>
            </a:r>
          </a:p>
          <a:p>
            <a:endParaRPr lang="en-US" baseline="0" dirty="0">
              <a:latin typeface="Calibri" panose="020F0502020204030204" pitchFamily="34" charset="0"/>
            </a:endParaRPr>
          </a:p>
          <a:p>
            <a:r>
              <a:rPr lang="en-US" baseline="0" dirty="0">
                <a:latin typeface="Calibri" panose="020F0502020204030204" pitchFamily="34" charset="0"/>
              </a:rPr>
              <a:t>Personal experience with </a:t>
            </a:r>
            <a:r>
              <a:rPr lang="en-US" baseline="0" dirty="0" smtClean="0">
                <a:latin typeface="Calibri" panose="020F0502020204030204" pitchFamily="34" charset="0"/>
              </a:rPr>
              <a:t>advance </a:t>
            </a:r>
            <a:r>
              <a:rPr lang="en-US" baseline="0" dirty="0">
                <a:latin typeface="Calibri" panose="020F0502020204030204" pitchFamily="34" charset="0"/>
              </a:rPr>
              <a:t>c</a:t>
            </a:r>
            <a:r>
              <a:rPr lang="en-US" baseline="0" dirty="0" smtClean="0">
                <a:latin typeface="Calibri" panose="020F0502020204030204" pitchFamily="34" charset="0"/>
              </a:rPr>
              <a:t>are </a:t>
            </a:r>
            <a:r>
              <a:rPr lang="en-US" baseline="0" dirty="0">
                <a:latin typeface="Calibri" panose="020F0502020204030204" pitchFamily="34" charset="0"/>
              </a:rPr>
              <a:t>p</a:t>
            </a:r>
            <a:r>
              <a:rPr lang="en-US" baseline="0" dirty="0" smtClean="0">
                <a:latin typeface="Calibri" panose="020F0502020204030204" pitchFamily="34" charset="0"/>
              </a:rPr>
              <a:t>lanning </a:t>
            </a:r>
            <a:r>
              <a:rPr lang="en-US" baseline="0" dirty="0">
                <a:latin typeface="Calibri" panose="020F0502020204030204" pitchFamily="34" charset="0"/>
              </a:rPr>
              <a:t>is very important for the ability to connect with the audience and to speak from a knowledgeable perspective about the content as well as emotional aspects of this topic. </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1</a:t>
            </a:fld>
            <a:endParaRPr lang="en-US"/>
          </a:p>
        </p:txBody>
      </p:sp>
    </p:spTree>
    <p:extLst>
      <p:ext uri="{BB962C8B-B14F-4D97-AF65-F5344CB8AC3E}">
        <p14:creationId xmlns:p14="http://schemas.microsoft.com/office/powerpoint/2010/main" val="340371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2" y="4473893"/>
            <a:ext cx="5608319" cy="3660458"/>
          </a:xfrm>
          <a:prstGeom prst="rect">
            <a:avLst/>
          </a:prstGeom>
        </p:spPr>
        <p:txBody>
          <a:bodyPr lIns="93161" tIns="93161" rIns="93161" bIns="93161" anchor="t" anchorCtr="0">
            <a:noAutofit/>
          </a:bodyPr>
          <a:lstStyle/>
          <a:p>
            <a:r>
              <a:rPr lang="en-US" dirty="0">
                <a:latin typeface="Calibri" panose="020F0502020204030204" pitchFamily="34" charset="0"/>
              </a:rPr>
              <a:t>The best time</a:t>
            </a:r>
            <a:r>
              <a:rPr lang="en-US" baseline="0" dirty="0">
                <a:latin typeface="Calibri" panose="020F0502020204030204" pitchFamily="34" charset="0"/>
              </a:rPr>
              <a:t> to make an advance directive is before you need one. Both young and old people should consider making an advance directive even if they do not have a serious illness. </a:t>
            </a:r>
          </a:p>
          <a:p>
            <a:endParaRPr lang="en-US" baseline="0" dirty="0">
              <a:latin typeface="Calibri" panose="020F0502020204030204" pitchFamily="34" charset="0"/>
            </a:endParaRPr>
          </a:p>
          <a:p>
            <a:r>
              <a:rPr lang="en-US" baseline="0" dirty="0">
                <a:latin typeface="Calibri" panose="020F0502020204030204" pitchFamily="34" charset="0"/>
              </a:rPr>
              <a:t>Advance directives can be changed or revoked at any time. </a:t>
            </a:r>
          </a:p>
          <a:p>
            <a:endParaRPr lang="en-US" baseline="0" dirty="0">
              <a:latin typeface="Calibri" panose="020F0502020204030204" pitchFamily="34" charset="0"/>
            </a:endParaRPr>
          </a:p>
          <a:p>
            <a:r>
              <a:rPr lang="en-US" baseline="0" dirty="0">
                <a:latin typeface="Calibri" panose="020F0502020204030204" pitchFamily="34" charset="0"/>
              </a:rPr>
              <a:t>It is important that you feel comfortable and confident discussing life-sustaining treatments with your provider. </a:t>
            </a:r>
          </a:p>
          <a:p>
            <a:endParaRPr lang="en-US" baseline="0" dirty="0">
              <a:latin typeface="Calibri" panose="020F0502020204030204" pitchFamily="34" charset="0"/>
            </a:endParaRPr>
          </a:p>
          <a:p>
            <a:r>
              <a:rPr lang="en-US" baseline="0" dirty="0">
                <a:latin typeface="Calibri" panose="020F0502020204030204" pitchFamily="34" charset="0"/>
              </a:rPr>
              <a:t>It is also a good idea to select a healthcare surrogate. Selecting a surrogate decision maker will grant permission to a family member or friend (whomever you select) to make decisions about your medical treatment in the event that you are unable to do so. </a:t>
            </a:r>
          </a:p>
          <a:p>
            <a:r>
              <a:rPr lang="en-US" baseline="0" dirty="0">
                <a:latin typeface="Calibri" panose="020F0502020204030204" pitchFamily="34" charset="0"/>
              </a:rPr>
              <a:t>It is important to make sure that this surrogate is comfortable with this responsibility.</a:t>
            </a:r>
            <a:endParaRPr lang="en-US" dirty="0">
              <a:latin typeface="Calibri" panose="020F0502020204030204" pitchFamily="34" charset="0"/>
            </a:endParaRPr>
          </a:p>
        </p:txBody>
      </p:sp>
      <p:sp>
        <p:nvSpPr>
          <p:cNvPr id="99" name="Shape 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83DB188A-FD49-4FDE-B406-73C8C4257118}" type="slidenum">
              <a:rPr lang="en-US" smtClean="0"/>
              <a:t>10</a:t>
            </a:fld>
            <a:endParaRPr lang="en-US"/>
          </a:p>
        </p:txBody>
      </p:sp>
    </p:spTree>
    <p:extLst>
      <p:ext uri="{BB962C8B-B14F-4D97-AF65-F5344CB8AC3E}">
        <p14:creationId xmlns:p14="http://schemas.microsoft.com/office/powerpoint/2010/main" val="325111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2" y="4473893"/>
            <a:ext cx="5608319" cy="3660458"/>
          </a:xfrm>
          <a:prstGeom prst="rect">
            <a:avLst/>
          </a:prstGeom>
        </p:spPr>
        <p:txBody>
          <a:bodyPr lIns="93161" tIns="93161" rIns="93161" bIns="93161" anchor="t" anchorCtr="0">
            <a:noAutofit/>
          </a:bodyPr>
          <a:lstStyle/>
          <a:p>
            <a:r>
              <a:rPr lang="en-US" dirty="0">
                <a:latin typeface="Calibri" panose="020F0502020204030204" pitchFamily="34" charset="0"/>
              </a:rPr>
              <a:t>If you have a serious illness it is</a:t>
            </a:r>
            <a:r>
              <a:rPr lang="en-US" baseline="0" dirty="0">
                <a:latin typeface="Calibri" panose="020F0502020204030204" pitchFamily="34" charset="0"/>
              </a:rPr>
              <a:t> important to have a good understanding of what is to come. Ensure that you are fully aware of the prognosis, diagnosis, and available treatment options so that you can make changes to your advance directive if needed. If you do not have an official advance directive, this is a good time to speak with your provider about making one. Because we cannot always predict the future, it is important to anticipate emergencies and make associated changes to your healthcare plan. What matters to you is important. Therefore, identify what you want if those circumstances were to occur. Continue to initiate conversations regarding your wishes with your provider, family members, and your surrogate. Give copies to your healthcare surrogate, family members and close friends, as well as your doctor. Be sure to keep copies in your records and revise your plan if your health or situation changes. </a:t>
            </a:r>
          </a:p>
          <a:p>
            <a:endParaRPr lang="en-US" dirty="0">
              <a:latin typeface="Calibri" panose="020F0502020204030204" pitchFamily="34" charset="0"/>
            </a:endParaRPr>
          </a:p>
          <a:p>
            <a:r>
              <a:rPr lang="en-US" dirty="0">
                <a:latin typeface="Calibri" panose="020F0502020204030204" pitchFamily="34" charset="0"/>
              </a:rPr>
              <a:t>Advance care planning is not just a single conversation, but a process that can be revisited. I</a:t>
            </a:r>
            <a:r>
              <a:rPr lang="en-US" baseline="0" dirty="0">
                <a:latin typeface="Calibri" panose="020F0502020204030204" pitchFamily="34" charset="0"/>
              </a:rPr>
              <a:t>t is normal to adjust your plans as your situation changes.</a:t>
            </a:r>
            <a:endParaRPr lang="en-US" dirty="0"/>
          </a:p>
        </p:txBody>
      </p:sp>
      <p:sp>
        <p:nvSpPr>
          <p:cNvPr id="99" name="Shape 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83DB188A-FD49-4FDE-B406-73C8C4257118}" type="slidenum">
              <a:rPr lang="en-US" smtClean="0"/>
              <a:t>11</a:t>
            </a:fld>
            <a:endParaRPr lang="en-US"/>
          </a:p>
        </p:txBody>
      </p:sp>
    </p:spTree>
    <p:extLst>
      <p:ext uri="{BB962C8B-B14F-4D97-AF65-F5344CB8AC3E}">
        <p14:creationId xmlns:p14="http://schemas.microsoft.com/office/powerpoint/2010/main" val="374165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2" y="4473893"/>
            <a:ext cx="5608319" cy="3660458"/>
          </a:xfrm>
          <a:prstGeom prst="rect">
            <a:avLst/>
          </a:prstGeom>
        </p:spPr>
        <p:txBody>
          <a:bodyPr lIns="93161" tIns="93161" rIns="93161" bIns="93161" anchor="t" anchorCtr="0">
            <a:noAutofit/>
          </a:bodyPr>
          <a:lstStyle/>
          <a:p>
            <a:r>
              <a:rPr lang="en-US" dirty="0">
                <a:latin typeface="Calibri" panose="020F0502020204030204" pitchFamily="34" charset="0"/>
              </a:rPr>
              <a:t>Remember</a:t>
            </a:r>
            <a:r>
              <a:rPr lang="en-US" baseline="0" dirty="0">
                <a:latin typeface="Calibri" panose="020F0502020204030204" pitchFamily="34" charset="0"/>
              </a:rPr>
              <a:t> that you can always continue to make your wishes about medical treatment known. However, having an advance directive gives you and those close to you peace of mind in unpredictable circumstances or should you be unable to communicate.</a:t>
            </a:r>
          </a:p>
          <a:p>
            <a:endParaRPr lang="en-US" baseline="0" dirty="0">
              <a:latin typeface="Calibri" panose="020F0502020204030204" pitchFamily="34" charset="0"/>
            </a:endParaRPr>
          </a:p>
          <a:p>
            <a:r>
              <a:rPr lang="en-US" baseline="0" dirty="0">
                <a:latin typeface="Calibri" panose="020F0502020204030204" pitchFamily="34" charset="0"/>
              </a:rPr>
              <a:t>By reviewing and updating your advance care plan document, you can ensure that the appropriate treatment options will be stated. Continue to ensure good provider-patient rapport and discuss your plan with your surrogate.</a:t>
            </a:r>
          </a:p>
          <a:p>
            <a:endParaRPr lang="en-US" baseline="0" dirty="0">
              <a:latin typeface="Calibri" panose="020F0502020204030204" pitchFamily="34" charset="0"/>
            </a:endParaRPr>
          </a:p>
          <a:p>
            <a:r>
              <a:rPr lang="en-US" baseline="0" dirty="0">
                <a:latin typeface="Calibri" panose="020F0502020204030204" pitchFamily="34" charset="0"/>
              </a:rPr>
              <a:t>At this stage in illness, it may be important to consider the option and benefits of </a:t>
            </a:r>
            <a:r>
              <a:rPr lang="en-US" baseline="0" dirty="0" smtClean="0">
                <a:latin typeface="Calibri" panose="020F0502020204030204" pitchFamily="34" charset="0"/>
              </a:rPr>
              <a:t>comfort care and hospice </a:t>
            </a:r>
            <a:r>
              <a:rPr lang="en-US" baseline="0" dirty="0">
                <a:latin typeface="Calibri" panose="020F0502020204030204" pitchFamily="34" charset="0"/>
              </a:rPr>
              <a:t>and / or home care in order to ensure a more comfortable transition. </a:t>
            </a:r>
            <a:endParaRPr lang="en-US" dirty="0">
              <a:latin typeface="Calibri" panose="020F0502020204030204" pitchFamily="34" charset="0"/>
            </a:endParaRPr>
          </a:p>
          <a:p>
            <a:pPr defTabSz="914389">
              <a:defRPr/>
            </a:pPr>
            <a:endParaRPr lang="en-US" b="0" i="1" u="sng" strike="noStrike" baseline="0" dirty="0">
              <a:solidFill>
                <a:srgbClr val="FF0000"/>
              </a:solidFill>
              <a:latin typeface="Calibri" panose="020F0502020204030204" pitchFamily="34" charset="0"/>
            </a:endParaRPr>
          </a:p>
          <a:p>
            <a:pPr defTabSz="914389">
              <a:defRPr/>
            </a:pPr>
            <a:r>
              <a:rPr lang="en-US" b="0" i="1" u="sng" strike="noStrike" baseline="0" dirty="0">
                <a:solidFill>
                  <a:schemeClr val="tx1"/>
                </a:solidFill>
                <a:latin typeface="Calibri" panose="020F0502020204030204" pitchFamily="34" charset="0"/>
              </a:rPr>
              <a:t>Background information for speaker:</a:t>
            </a:r>
            <a:endParaRPr lang="en-US" i="1" dirty="0">
              <a:solidFill>
                <a:schemeClr val="tx1"/>
              </a:solidFill>
              <a:latin typeface="Calibri" panose="020F0502020204030204" pitchFamily="34" charset="0"/>
            </a:endParaRPr>
          </a:p>
          <a:p>
            <a:r>
              <a:rPr lang="en-US" i="1" dirty="0">
                <a:latin typeface="Calibri" panose="020F0502020204030204" pitchFamily="34" charset="0"/>
              </a:rPr>
              <a:t>Be aware that hospice means different things to different people. It may be defined</a:t>
            </a:r>
            <a:r>
              <a:rPr lang="en-US" i="1" baseline="0" dirty="0">
                <a:latin typeface="Calibri" panose="020F0502020204030204" pitchFamily="34" charset="0"/>
              </a:rPr>
              <a:t> as:</a:t>
            </a:r>
            <a:endParaRPr lang="en-US" i="1" dirty="0">
              <a:latin typeface="Calibri" panose="020F0502020204030204" pitchFamily="34" charset="0"/>
            </a:endParaRPr>
          </a:p>
          <a:p>
            <a:pPr marL="171448" indent="-171448">
              <a:buFont typeface="Arial" panose="020B0604020202020204" pitchFamily="34" charset="0"/>
              <a:buChar char="•"/>
            </a:pPr>
            <a:r>
              <a:rPr lang="en-US" i="1" dirty="0">
                <a:latin typeface="Calibri" panose="020F0502020204030204" pitchFamily="34" charset="0"/>
              </a:rPr>
              <a:t>a philosophy of care: focused on comfort</a:t>
            </a:r>
            <a:r>
              <a:rPr lang="en-US" i="1" baseline="0" dirty="0">
                <a:latin typeface="Calibri" panose="020F0502020204030204" pitchFamily="34" charset="0"/>
              </a:rPr>
              <a:t> and palliative efforts to relieve suffering.</a:t>
            </a:r>
          </a:p>
          <a:p>
            <a:pPr marL="171448" indent="-171448">
              <a:buFont typeface="Arial" panose="020B0604020202020204" pitchFamily="34" charset="0"/>
              <a:buChar char="•"/>
            </a:pPr>
            <a:r>
              <a:rPr lang="en-US" i="1" baseline="0" dirty="0">
                <a:latin typeface="Calibri" panose="020F0502020204030204" pitchFamily="34" charset="0"/>
              </a:rPr>
              <a:t>a location of care, a medical facility where terminal patients may spend their last days, especially if they are having hard to control symptoms that could not be managed at home. </a:t>
            </a:r>
          </a:p>
          <a:p>
            <a:pPr marL="171448" indent="-171448">
              <a:buFont typeface="Arial" panose="020B0604020202020204" pitchFamily="34" charset="0"/>
              <a:buChar char="•"/>
            </a:pPr>
            <a:r>
              <a:rPr lang="en-US" i="1" baseline="0" dirty="0">
                <a:latin typeface="Calibri" panose="020F0502020204030204" pitchFamily="34" charset="0"/>
              </a:rPr>
              <a:t>A Medicare benefit for terminally ill patients. Two doctors, often a</a:t>
            </a:r>
            <a:r>
              <a:rPr lang="en-US" i="1" dirty="0">
                <a:latin typeface="Calibri" panose="020F0502020204030204" pitchFamily="34" charset="0"/>
              </a:rPr>
              <a:t> hospice doctor and the “regular” doctor or nurse practitioner certify a terminal illness with anticipated prognosis of 6 months or less to live. </a:t>
            </a:r>
            <a:r>
              <a:rPr lang="en-US" i="1" baseline="0" dirty="0">
                <a:latin typeface="Calibri" panose="020F0502020204030204" pitchFamily="34" charset="0"/>
              </a:rPr>
              <a:t> </a:t>
            </a:r>
            <a:endParaRPr lang="en-US" i="1" dirty="0">
              <a:latin typeface="Calibri" panose="020F0502020204030204" pitchFamily="34" charset="0"/>
            </a:endParaRPr>
          </a:p>
          <a:p>
            <a:pPr defTabSz="914389">
              <a:defRPr/>
            </a:pPr>
            <a:r>
              <a:rPr lang="en-US" i="1" u="sng" dirty="0">
                <a:solidFill>
                  <a:schemeClr val="dk1"/>
                </a:solidFill>
                <a:latin typeface="Calibri" panose="020F0502020204030204" pitchFamily="34" charset="0"/>
                <a:ea typeface="Calibri"/>
                <a:cs typeface="Calibri"/>
                <a:sym typeface="Calibri"/>
              </a:rPr>
              <a:t>Note:</a:t>
            </a:r>
            <a:r>
              <a:rPr lang="en-US" i="1" dirty="0">
                <a:solidFill>
                  <a:schemeClr val="dk1"/>
                </a:solidFill>
                <a:latin typeface="Calibri" panose="020F0502020204030204" pitchFamily="34" charset="0"/>
                <a:ea typeface="Calibri"/>
                <a:cs typeface="Calibri"/>
                <a:sym typeface="Calibri"/>
              </a:rPr>
              <a:t> Medicare Advantage covers advance care planning, but does not cover hospice care, only Medicare Part A and B do. </a:t>
            </a:r>
          </a:p>
          <a:p>
            <a:pPr defTabSz="914389">
              <a:defRPr/>
            </a:pPr>
            <a:r>
              <a:rPr lang="en-US" i="1" dirty="0">
                <a:latin typeface="Calibri" panose="020F0502020204030204" pitchFamily="34" charset="0"/>
              </a:rPr>
              <a:t>https://www.medicare.gov/what-medicare-covers/part-a/what-part-a-covers.html </a:t>
            </a:r>
          </a:p>
        </p:txBody>
      </p:sp>
      <p:sp>
        <p:nvSpPr>
          <p:cNvPr id="99" name="Shape 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83DB188A-FD49-4FDE-B406-73C8C4257118}" type="slidenum">
              <a:rPr lang="en-US" smtClean="0"/>
              <a:t>12</a:t>
            </a:fld>
            <a:endParaRPr lang="en-US"/>
          </a:p>
        </p:txBody>
      </p:sp>
    </p:spTree>
    <p:extLst>
      <p:ext uri="{BB962C8B-B14F-4D97-AF65-F5344CB8AC3E}">
        <p14:creationId xmlns:p14="http://schemas.microsoft.com/office/powerpoint/2010/main" val="16496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701042" y="4473893"/>
            <a:ext cx="5608319" cy="3660458"/>
          </a:xfrm>
          <a:prstGeom prst="rect">
            <a:avLst/>
          </a:prstGeom>
          <a:noFill/>
          <a:ln>
            <a:noFill/>
          </a:ln>
        </p:spPr>
        <p:txBody>
          <a:bodyPr lIns="93161" tIns="46567" rIns="93161" bIns="46567" anchor="t" anchorCtr="0">
            <a:noAutofit/>
          </a:bodyPr>
          <a:lstStyle/>
          <a:p>
            <a:pPr defTabSz="931763">
              <a:buSzPct val="25000"/>
              <a:defRPr/>
            </a:pPr>
            <a:r>
              <a:rPr lang="en-US" dirty="0">
                <a:solidFill>
                  <a:schemeClr val="dk1"/>
                </a:solidFill>
                <a:latin typeface="Calibri" panose="020F0502020204030204" pitchFamily="34" charset="0"/>
                <a:ea typeface="Calibri"/>
                <a:cs typeface="Calibri"/>
                <a:sym typeface="Calibri"/>
              </a:rPr>
              <a:t>Under your current medical conditions, are you comfortable with your care options? In a state of emergency are there any medical treatments that you absolutely would or would not want to receive such as being put on a ventilator, CPR, feeding tubes, IV fluids, blood transfusions, etc. ? </a:t>
            </a:r>
          </a:p>
          <a:p>
            <a:pPr defTabSz="931763">
              <a:buSzPct val="25000"/>
              <a:defRPr/>
            </a:pPr>
            <a:endParaRPr lang="en-US" dirty="0">
              <a:solidFill>
                <a:schemeClr val="dk1"/>
              </a:solidFill>
              <a:latin typeface="Calibri" panose="020F0502020204030204" pitchFamily="34" charset="0"/>
              <a:ea typeface="Calibri"/>
              <a:cs typeface="Calibri"/>
              <a:sym typeface="Calibri"/>
            </a:endParaRPr>
          </a:p>
          <a:p>
            <a:pPr defTabSz="914389">
              <a:buSzPct val="25000"/>
              <a:defRPr/>
            </a:pPr>
            <a:r>
              <a:rPr lang="en-US" dirty="0">
                <a:solidFill>
                  <a:schemeClr val="dk1"/>
                </a:solidFill>
                <a:latin typeface="Calibri" panose="020F0502020204030204" pitchFamily="34" charset="0"/>
                <a:ea typeface="Calibri"/>
                <a:cs typeface="Calibri"/>
                <a:sym typeface="Calibri"/>
              </a:rPr>
              <a:t>It is important that you consider your values. Can you imagine a health situation that would be worse than death? It is important to ask yourself what qualities to you value? – Comfort –Mobility –Mental Capacity? </a:t>
            </a:r>
          </a:p>
          <a:p>
            <a:pPr defTabSz="914389">
              <a:buSzPct val="25000"/>
              <a:defRPr/>
            </a:pPr>
            <a:endParaRPr lang="en-US" b="1" i="1" u="sng" dirty="0">
              <a:solidFill>
                <a:schemeClr val="dk1"/>
              </a:solidFill>
              <a:latin typeface="Calibri" panose="020F0502020204030204" pitchFamily="34" charset="0"/>
              <a:ea typeface="Calibri"/>
              <a:cs typeface="Calibri"/>
              <a:sym typeface="Calibri"/>
            </a:endParaRPr>
          </a:p>
          <a:p>
            <a:pPr defTabSz="931763">
              <a:buSzPct val="25000"/>
              <a:defRPr/>
            </a:pPr>
            <a:r>
              <a:rPr lang="en-US" dirty="0">
                <a:solidFill>
                  <a:schemeClr val="dk1"/>
                </a:solidFill>
                <a:latin typeface="Calibri" panose="020F0502020204030204" pitchFamily="34" charset="0"/>
                <a:ea typeface="Calibri"/>
                <a:cs typeface="Calibri"/>
                <a:sym typeface="Calibri"/>
              </a:rPr>
              <a:t>If you do not want a blood transfusion or have a DNR in place it is important to tell your healthcare team before they make a decision for you in an emergency situation in which you cannot speak or advocate for yourself.</a:t>
            </a:r>
          </a:p>
        </p:txBody>
      </p:sp>
      <p:sp>
        <p:nvSpPr>
          <p:cNvPr id="2" name="Slide Number Placeholder 1"/>
          <p:cNvSpPr>
            <a:spLocks noGrp="1"/>
          </p:cNvSpPr>
          <p:nvPr>
            <p:ph type="sldNum" sz="quarter" idx="10"/>
          </p:nvPr>
        </p:nvSpPr>
        <p:spPr/>
        <p:txBody>
          <a:bodyPr/>
          <a:lstStyle/>
          <a:p>
            <a:fld id="{83DB188A-FD49-4FDE-B406-73C8C4257118}" type="slidenum">
              <a:rPr lang="en-US" smtClean="0"/>
              <a:t>13</a:t>
            </a:fld>
            <a:endParaRPr lang="en-US"/>
          </a:p>
        </p:txBody>
      </p:sp>
    </p:spTree>
    <p:extLst>
      <p:ext uri="{BB962C8B-B14F-4D97-AF65-F5344CB8AC3E}">
        <p14:creationId xmlns:p14="http://schemas.microsoft.com/office/powerpoint/2010/main" val="81304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pPr defTabSz="931763">
              <a:defRPr/>
            </a:pPr>
            <a:r>
              <a:rPr lang="en-US" dirty="0">
                <a:latin typeface="Calibri" panose="020F0502020204030204" pitchFamily="34" charset="0"/>
              </a:rPr>
              <a:t>Pick a person who understands and honors your views and values about life and medical decisions. A surrogate can be a family member, a </a:t>
            </a:r>
            <a:r>
              <a:rPr lang="en-US" dirty="0" smtClean="0">
                <a:latin typeface="Calibri" panose="020F0502020204030204" pitchFamily="34" charset="0"/>
              </a:rPr>
              <a:t>friend, </a:t>
            </a:r>
            <a:r>
              <a:rPr lang="en-US" dirty="0">
                <a:latin typeface="Calibri" panose="020F0502020204030204" pitchFamily="34" charset="0"/>
              </a:rPr>
              <a:t>or even your lawyer. Make sure that you are both comfortable with this responsibility before you officially name a surrogate. </a:t>
            </a:r>
          </a:p>
          <a:p>
            <a:pPr defTabSz="931763">
              <a:defRPr/>
            </a:pPr>
            <a:endParaRPr lang="en-US" dirty="0">
              <a:latin typeface="Calibri" panose="020F0502020204030204" pitchFamily="34" charset="0"/>
            </a:endParaRPr>
          </a:p>
          <a:p>
            <a:pPr defTabSz="931763">
              <a:defRPr/>
            </a:pPr>
            <a:r>
              <a:rPr lang="en-US" dirty="0">
                <a:latin typeface="Calibri" panose="020F0502020204030204" pitchFamily="34" charset="0"/>
              </a:rPr>
              <a:t>It is important that the surrogate is willing to honor your wishes above all.</a:t>
            </a:r>
          </a:p>
          <a:p>
            <a:pPr defTabSz="931763">
              <a:defRPr/>
            </a:pPr>
            <a:endParaRPr lang="en-US" dirty="0">
              <a:latin typeface="Calibri" panose="020F0502020204030204" pitchFamily="34" charset="0"/>
            </a:endParaRPr>
          </a:p>
          <a:p>
            <a:pPr defTabSz="931763">
              <a:defRPr/>
            </a:pPr>
            <a:r>
              <a:rPr lang="en-US" u="sng" dirty="0">
                <a:latin typeface="Calibri" panose="020F0502020204030204" pitchFamily="34" charset="0"/>
              </a:rPr>
              <a:t>Reference:</a:t>
            </a:r>
          </a:p>
          <a:p>
            <a:pPr defTabSz="931763">
              <a:defRPr/>
            </a:pPr>
            <a:r>
              <a:rPr lang="en-US" dirty="0">
                <a:latin typeface="Calibri" panose="020F0502020204030204" pitchFamily="34" charset="0"/>
              </a:rPr>
              <a:t>https://www.nia.nih.gov/health/publication/advance-care-planning</a:t>
            </a:r>
          </a:p>
        </p:txBody>
      </p:sp>
      <p:sp>
        <p:nvSpPr>
          <p:cNvPr id="4" name="Slide Number Placeholder 3"/>
          <p:cNvSpPr>
            <a:spLocks noGrp="1"/>
          </p:cNvSpPr>
          <p:nvPr>
            <p:ph type="sldNum" sz="quarter" idx="10"/>
          </p:nvPr>
        </p:nvSpPr>
        <p:spPr/>
        <p:txBody>
          <a:bodyPr/>
          <a:lstStyle/>
          <a:p>
            <a:fld id="{83DB188A-FD49-4FDE-B406-73C8C4257118}" type="slidenum">
              <a:rPr lang="en-US" smtClean="0"/>
              <a:t>14</a:t>
            </a:fld>
            <a:endParaRPr lang="en-US"/>
          </a:p>
        </p:txBody>
      </p:sp>
    </p:spTree>
    <p:extLst>
      <p:ext uri="{BB962C8B-B14F-4D97-AF65-F5344CB8AC3E}">
        <p14:creationId xmlns:p14="http://schemas.microsoft.com/office/powerpoint/2010/main" val="191887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latin typeface="Calibri" panose="020F0502020204030204" pitchFamily="34" charset="0"/>
              </a:rPr>
              <a:t>Advance directives: a written statement of a person's wishes regarding medical treatment, often including a living will, made to ensure those wishes are carried out should the person be unable to communicate them to a healthcare provider.</a:t>
            </a:r>
          </a:p>
          <a:p>
            <a:endParaRPr lang="en-US" dirty="0">
              <a:latin typeface="Calibri" panose="020F0502020204030204" pitchFamily="34" charset="0"/>
            </a:endParaRPr>
          </a:p>
          <a:p>
            <a:r>
              <a:rPr lang="en-US" dirty="0">
                <a:latin typeface="Calibri" panose="020F0502020204030204" pitchFamily="34" charset="0"/>
              </a:rPr>
              <a:t>Having copies with multiple family members is essential as healthcare decision making may be done under emergency circumstances.</a:t>
            </a:r>
          </a:p>
          <a:p>
            <a:endParaRPr lang="en-US" dirty="0">
              <a:latin typeface="Calibri" panose="020F0502020204030204" pitchFamily="34" charset="0"/>
            </a:endParaRPr>
          </a:p>
          <a:p>
            <a:r>
              <a:rPr lang="en-US" dirty="0">
                <a:latin typeface="Calibri" panose="020F0502020204030204" pitchFamily="34" charset="0"/>
              </a:rPr>
              <a:t>Discussing your wishes</a:t>
            </a:r>
            <a:r>
              <a:rPr lang="en-US" baseline="0" dirty="0">
                <a:latin typeface="Calibri" panose="020F0502020204030204" pitchFamily="34" charset="0"/>
              </a:rPr>
              <a:t> often allows for greater understanding among those close to you and your formal healthcare providers.</a:t>
            </a:r>
          </a:p>
          <a:p>
            <a:endParaRPr lang="en-US" dirty="0">
              <a:latin typeface="Calibri" panose="020F0502020204030204" pitchFamily="34" charset="0"/>
            </a:endParaRPr>
          </a:p>
          <a:p>
            <a:r>
              <a:rPr lang="en-US" dirty="0">
                <a:latin typeface="Calibri" panose="020F0502020204030204" pitchFamily="34" charset="0"/>
              </a:rPr>
              <a:t>Advance directives can and must be updated as your situation changes (we will discuss this on the next slide).</a:t>
            </a:r>
          </a:p>
          <a:p>
            <a:endParaRPr lang="en-US" dirty="0">
              <a:latin typeface="Calibri" panose="020F0502020204030204" pitchFamily="34" charset="0"/>
            </a:endParaRPr>
          </a:p>
          <a:p>
            <a:r>
              <a:rPr lang="en-US" i="1" u="sng" dirty="0">
                <a:solidFill>
                  <a:schemeClr val="tx1"/>
                </a:solidFill>
                <a:latin typeface="Calibri" panose="020F0502020204030204" pitchFamily="34" charset="0"/>
              </a:rPr>
              <a:t>Background Information for Speaker:</a:t>
            </a:r>
          </a:p>
          <a:p>
            <a:r>
              <a:rPr lang="en-US" i="1" dirty="0">
                <a:latin typeface="Calibri" panose="020F0502020204030204" pitchFamily="34" charset="0"/>
              </a:rPr>
              <a:t>In the State of Florida, in order for a living will to be a legally recognized document, the living will must be signed by two witnesses to your signature. Your healthcare surrogate (HCS) cannot witness your living will and at least one of the witnesses cannot be related to you by blood or marriage.</a:t>
            </a:r>
          </a:p>
        </p:txBody>
      </p:sp>
      <p:sp>
        <p:nvSpPr>
          <p:cNvPr id="4" name="Slide Number Placeholder 3"/>
          <p:cNvSpPr>
            <a:spLocks noGrp="1"/>
          </p:cNvSpPr>
          <p:nvPr>
            <p:ph type="sldNum" sz="quarter" idx="10"/>
          </p:nvPr>
        </p:nvSpPr>
        <p:spPr/>
        <p:txBody>
          <a:bodyPr/>
          <a:lstStyle/>
          <a:p>
            <a:fld id="{83DB188A-FD49-4FDE-B406-73C8C4257118}" type="slidenum">
              <a:rPr lang="en-US" smtClean="0"/>
              <a:t>15</a:t>
            </a:fld>
            <a:endParaRPr lang="en-US"/>
          </a:p>
        </p:txBody>
      </p:sp>
    </p:spTree>
    <p:extLst>
      <p:ext uri="{BB962C8B-B14F-4D97-AF65-F5344CB8AC3E}">
        <p14:creationId xmlns:p14="http://schemas.microsoft.com/office/powerpoint/2010/main" val="246799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latin typeface="Calibri" panose="020F0502020204030204" pitchFamily="34" charset="0"/>
              </a:rPr>
              <a:t>You SHOULD review </a:t>
            </a:r>
            <a:r>
              <a:rPr lang="en-US" baseline="0" dirty="0">
                <a:latin typeface="Calibri" panose="020F0502020204030204" pitchFamily="34" charset="0"/>
              </a:rPr>
              <a:t>your advance directive whenever you have a major life event (ex. Above)</a:t>
            </a:r>
          </a:p>
          <a:p>
            <a:endParaRPr lang="en-US" baseline="0" dirty="0">
              <a:latin typeface="Calibri" panose="020F0502020204030204" pitchFamily="34" charset="0"/>
            </a:endParaRPr>
          </a:p>
          <a:p>
            <a:r>
              <a:rPr lang="en-US" baseline="0" dirty="0">
                <a:latin typeface="Calibri" panose="020F0502020204030204" pitchFamily="34" charset="0"/>
              </a:rPr>
              <a:t>You MUST update your advance directive when something affects your surrogate (ex. Above)</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16</a:t>
            </a:fld>
            <a:endParaRPr lang="en-US"/>
          </a:p>
        </p:txBody>
      </p:sp>
    </p:spTree>
    <p:extLst>
      <p:ext uri="{BB962C8B-B14F-4D97-AF65-F5344CB8AC3E}">
        <p14:creationId xmlns:p14="http://schemas.microsoft.com/office/powerpoint/2010/main" val="164234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latin typeface="Calibri" panose="020F0502020204030204" pitchFamily="34" charset="0"/>
              </a:rPr>
              <a:t>Steps</a:t>
            </a:r>
            <a:r>
              <a:rPr lang="en-US" baseline="0" dirty="0">
                <a:latin typeface="Calibri" panose="020F0502020204030204" pitchFamily="34" charset="0"/>
              </a:rPr>
              <a:t> to getting advance directive in order.</a:t>
            </a:r>
          </a:p>
          <a:p>
            <a:endParaRPr lang="en-US" baseline="0" dirty="0">
              <a:latin typeface="Calibri" panose="020F0502020204030204" pitchFamily="34" charset="0"/>
            </a:endParaRPr>
          </a:p>
          <a:p>
            <a:r>
              <a:rPr lang="en-US" baseline="0" dirty="0">
                <a:latin typeface="Calibri" panose="020F0502020204030204" pitchFamily="34" charset="0"/>
              </a:rPr>
              <a:t>Most important thing is to ensure YOUR desires are made known.</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17</a:t>
            </a:fld>
            <a:endParaRPr lang="en-US"/>
          </a:p>
        </p:txBody>
      </p:sp>
    </p:spTree>
    <p:extLst>
      <p:ext uri="{BB962C8B-B14F-4D97-AF65-F5344CB8AC3E}">
        <p14:creationId xmlns:p14="http://schemas.microsoft.com/office/powerpoint/2010/main" val="331689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latin typeface="Calibri" panose="020F0502020204030204" pitchFamily="34" charset="0"/>
              </a:rPr>
              <a:t>Note that</a:t>
            </a:r>
            <a:r>
              <a:rPr lang="en-US" baseline="0" dirty="0">
                <a:latin typeface="Calibri" panose="020F0502020204030204" pitchFamily="34" charset="0"/>
              </a:rPr>
              <a:t> </a:t>
            </a:r>
            <a:r>
              <a:rPr lang="en-US" dirty="0">
                <a:latin typeface="Calibri" panose="020F0502020204030204" pitchFamily="34" charset="0"/>
              </a:rPr>
              <a:t>the action plan handout is the back page of the note</a:t>
            </a:r>
            <a:r>
              <a:rPr lang="en-US" baseline="0" dirty="0">
                <a:latin typeface="Calibri" panose="020F0502020204030204" pitchFamily="34" charset="0"/>
              </a:rPr>
              <a:t> taking document.</a:t>
            </a:r>
          </a:p>
          <a:p>
            <a:r>
              <a:rPr lang="en-US" baseline="0" dirty="0">
                <a:latin typeface="Calibri" panose="020F0502020204030204" pitchFamily="34" charset="0"/>
              </a:rPr>
              <a:t>If time allows, encourage audience to complete at least 1 action item. You may also invite 1-2 members to share their plan or you can provide one of your own. </a:t>
            </a:r>
          </a:p>
          <a:p>
            <a:endParaRPr lang="en-US" baseline="0" dirty="0">
              <a:latin typeface="Calibri" panose="020F0502020204030204" pitchFamily="34" charset="0"/>
            </a:endParaRPr>
          </a:p>
          <a:p>
            <a:r>
              <a:rPr lang="en-US" baseline="0" dirty="0">
                <a:latin typeface="Calibri" panose="020F0502020204030204" pitchFamily="34" charset="0"/>
              </a:rPr>
              <a:t>Parts of an Action Plan:</a:t>
            </a:r>
          </a:p>
          <a:p>
            <a:pPr marL="237366" indent="-237366">
              <a:buAutoNum type="arabicPeriod"/>
            </a:pPr>
            <a:r>
              <a:rPr lang="en-US" baseline="0" dirty="0">
                <a:latin typeface="Calibri" panose="020F0502020204030204" pitchFamily="34" charset="0"/>
              </a:rPr>
              <a:t>It’s something you want to do.</a:t>
            </a:r>
          </a:p>
          <a:p>
            <a:pPr marL="237366" indent="-237366">
              <a:buAutoNum type="arabicPeriod"/>
            </a:pPr>
            <a:r>
              <a:rPr lang="en-US" baseline="0" dirty="0">
                <a:latin typeface="Calibri" panose="020F0502020204030204" pitchFamily="34" charset="0"/>
              </a:rPr>
              <a:t>It’s reachable (something you believe you will be able to accomplish during the next week).</a:t>
            </a:r>
          </a:p>
          <a:p>
            <a:pPr marL="237366" indent="-237366">
              <a:buAutoNum type="arabicPeriod"/>
            </a:pPr>
            <a:r>
              <a:rPr lang="en-US" baseline="0" dirty="0">
                <a:latin typeface="Calibri" panose="020F0502020204030204" pitchFamily="34" charset="0"/>
              </a:rPr>
              <a:t>It answers the 4 questions above (What, How much, When, How often)</a:t>
            </a:r>
          </a:p>
          <a:p>
            <a:pPr marL="237366" indent="-237366">
              <a:buAutoNum type="arabicPeriod"/>
            </a:pPr>
            <a:r>
              <a:rPr lang="en-US" baseline="0" dirty="0">
                <a:latin typeface="Calibri" panose="020F0502020204030204" pitchFamily="34" charset="0"/>
              </a:rPr>
              <a:t>It has a high confidence level, 7-10. (You are certain that you will be able to complete your entire action plan during the next week).</a:t>
            </a:r>
          </a:p>
        </p:txBody>
      </p:sp>
      <p:sp>
        <p:nvSpPr>
          <p:cNvPr id="4" name="Slide Number Placeholder 3"/>
          <p:cNvSpPr>
            <a:spLocks noGrp="1"/>
          </p:cNvSpPr>
          <p:nvPr>
            <p:ph type="sldNum" sz="quarter" idx="10"/>
          </p:nvPr>
        </p:nvSpPr>
        <p:spPr/>
        <p:txBody>
          <a:bodyPr/>
          <a:lstStyle/>
          <a:p>
            <a:fld id="{83DB188A-FD49-4FDE-B406-73C8C4257118}" type="slidenum">
              <a:rPr lang="en-US" smtClean="0"/>
              <a:t>18</a:t>
            </a:fld>
            <a:endParaRPr lang="en-US"/>
          </a:p>
        </p:txBody>
      </p:sp>
    </p:spTree>
    <p:extLst>
      <p:ext uri="{BB962C8B-B14F-4D97-AF65-F5344CB8AC3E}">
        <p14:creationId xmlns:p14="http://schemas.microsoft.com/office/powerpoint/2010/main" val="398763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pPr defTabSz="931670">
              <a:defRPr/>
            </a:pPr>
            <a:r>
              <a:rPr lang="en-US" dirty="0">
                <a:latin typeface="Calibri" panose="020F0502020204030204" pitchFamily="34" charset="0"/>
              </a:rPr>
              <a:t>This</a:t>
            </a:r>
            <a:r>
              <a:rPr lang="en-US" baseline="0" dirty="0">
                <a:latin typeface="Calibri" panose="020F0502020204030204" pitchFamily="34" charset="0"/>
              </a:rPr>
              <a:t> is the last slide of the presentation.</a:t>
            </a:r>
          </a:p>
        </p:txBody>
      </p:sp>
      <p:sp>
        <p:nvSpPr>
          <p:cNvPr id="4" name="Slide Number Placeholder 3"/>
          <p:cNvSpPr>
            <a:spLocks noGrp="1"/>
          </p:cNvSpPr>
          <p:nvPr>
            <p:ph type="sldNum" sz="quarter" idx="10"/>
          </p:nvPr>
        </p:nvSpPr>
        <p:spPr/>
        <p:txBody>
          <a:bodyPr/>
          <a:lstStyle/>
          <a:p>
            <a:fld id="{83DB188A-FD49-4FDE-B406-73C8C4257118}" type="slidenum">
              <a:rPr lang="en-US" smtClean="0"/>
              <a:t>19</a:t>
            </a:fld>
            <a:endParaRPr lang="en-US"/>
          </a:p>
        </p:txBody>
      </p:sp>
    </p:spTree>
    <p:extLst>
      <p:ext uri="{BB962C8B-B14F-4D97-AF65-F5344CB8AC3E}">
        <p14:creationId xmlns:p14="http://schemas.microsoft.com/office/powerpoint/2010/main" val="27973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2" y="4415791"/>
            <a:ext cx="5608319" cy="4183380"/>
          </a:xfrm>
          <a:prstGeom prst="rect">
            <a:avLst/>
          </a:prstGeom>
        </p:spPr>
        <p:txBody>
          <a:bodyPr lIns="93161" tIns="93161" rIns="93161" bIns="93161" anchor="t" anchorCtr="0">
            <a:noAutofit/>
          </a:bodyPr>
          <a:lstStyle/>
          <a:p>
            <a:r>
              <a:rPr lang="en" b="0" i="0" u="none" dirty="0">
                <a:solidFill>
                  <a:schemeClr val="tx1"/>
                </a:solidFill>
                <a:latin typeface="Calibri" panose="020F0502020204030204" pitchFamily="34" charset="0"/>
                <a:cs typeface="DokChampa" panose="020B0604020202020204" pitchFamily="34" charset="-34"/>
              </a:rPr>
              <a:t>Today we will be talking about</a:t>
            </a:r>
            <a:r>
              <a:rPr lang="en" b="0" i="0" u="none" baseline="0" dirty="0">
                <a:solidFill>
                  <a:schemeClr val="tx1"/>
                </a:solidFill>
                <a:latin typeface="Calibri" panose="020F0502020204030204" pitchFamily="34" charset="0"/>
                <a:cs typeface="DokChampa" panose="020B0604020202020204" pitchFamily="34" charset="-34"/>
              </a:rPr>
              <a:t> advance care planning and how you can be empowered and prepared to learn more about medical options and making an informed decision. Advance </a:t>
            </a:r>
            <a:r>
              <a:rPr lang="en" b="0" i="0" u="none" baseline="0" dirty="0" smtClean="0">
                <a:solidFill>
                  <a:schemeClr val="tx1"/>
                </a:solidFill>
                <a:latin typeface="Calibri" panose="020F0502020204030204" pitchFamily="34" charset="0"/>
                <a:cs typeface="DokChampa" panose="020B0604020202020204" pitchFamily="34" charset="-34"/>
              </a:rPr>
              <a:t>care </a:t>
            </a:r>
            <a:r>
              <a:rPr lang="en" b="0" i="0" u="none" baseline="0" dirty="0">
                <a:solidFill>
                  <a:schemeClr val="tx1"/>
                </a:solidFill>
                <a:latin typeface="Calibri" panose="020F0502020204030204" pitchFamily="34" charset="0"/>
                <a:cs typeface="DokChampa" panose="020B0604020202020204" pitchFamily="34" charset="-34"/>
              </a:rPr>
              <a:t>p</a:t>
            </a:r>
            <a:r>
              <a:rPr lang="en" b="0" i="0" u="none" baseline="0" dirty="0" smtClean="0">
                <a:solidFill>
                  <a:schemeClr val="tx1"/>
                </a:solidFill>
                <a:latin typeface="Calibri" panose="020F0502020204030204" pitchFamily="34" charset="0"/>
                <a:cs typeface="DokChampa" panose="020B0604020202020204" pitchFamily="34" charset="-34"/>
              </a:rPr>
              <a:t>lanning </a:t>
            </a:r>
            <a:r>
              <a:rPr lang="en" b="0" i="0" u="none" baseline="0" dirty="0">
                <a:solidFill>
                  <a:schemeClr val="tx1"/>
                </a:solidFill>
                <a:latin typeface="Calibri" panose="020F0502020204030204" pitchFamily="34" charset="0"/>
                <a:cs typeface="DokChampa" panose="020B0604020202020204" pitchFamily="34" charset="-34"/>
              </a:rPr>
              <a:t>is a process that helps you to think about what would be important to you if you were very ill. It also involves choosing a loved one to make decisions for you, if necessary</a:t>
            </a:r>
            <a:r>
              <a:rPr lang="en" b="0" i="0" u="none" baseline="0" dirty="0">
                <a:solidFill>
                  <a:schemeClr val="tx1"/>
                </a:solidFill>
                <a:latin typeface="Calibri" panose="020F0502020204030204" pitchFamily="34" charset="0"/>
              </a:rPr>
              <a:t>. </a:t>
            </a:r>
          </a:p>
          <a:p>
            <a:endParaRPr lang="en" dirty="0">
              <a:solidFill>
                <a:schemeClr val="tx1"/>
              </a:solidFill>
              <a:latin typeface="Calibri" panose="020F0502020204030204" pitchFamily="34" charset="0"/>
            </a:endParaRPr>
          </a:p>
          <a:p>
            <a:endParaRPr lang="en"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fld id="{83DB188A-FD49-4FDE-B406-73C8C4257118}" type="slidenum">
              <a:rPr lang="en-US" smtClean="0"/>
              <a:t>2</a:t>
            </a:fld>
            <a:endParaRPr lang="en-US"/>
          </a:p>
        </p:txBody>
      </p:sp>
    </p:spTree>
    <p:extLst>
      <p:ext uri="{BB962C8B-B14F-4D97-AF65-F5344CB8AC3E}">
        <p14:creationId xmlns:p14="http://schemas.microsoft.com/office/powerpoint/2010/main" val="102836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01042" y="4473893"/>
            <a:ext cx="5608319" cy="3660458"/>
          </a:xfrm>
          <a:prstGeom prst="rect">
            <a:avLst/>
          </a:prstGeom>
        </p:spPr>
        <p:txBody>
          <a:bodyPr lIns="93161" tIns="93161" rIns="93161" bIns="93161" anchor="t" anchorCtr="0">
            <a:noAutofit/>
          </a:bodyPr>
          <a:lstStyle/>
          <a:p>
            <a:endParaRPr lang="en-US" dirty="0"/>
          </a:p>
        </p:txBody>
      </p:sp>
      <p:sp>
        <p:nvSpPr>
          <p:cNvPr id="144" name="Shape 14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p:cNvSpPr>
            <a:spLocks noGrp="1"/>
          </p:cNvSpPr>
          <p:nvPr>
            <p:ph type="sldNum" sz="quarter" idx="10"/>
          </p:nvPr>
        </p:nvSpPr>
        <p:spPr/>
        <p:txBody>
          <a:bodyPr/>
          <a:lstStyle/>
          <a:p>
            <a:fld id="{83DB188A-FD49-4FDE-B406-73C8C4257118}" type="slidenum">
              <a:rPr lang="en-US" smtClean="0"/>
              <a:t>20</a:t>
            </a:fld>
            <a:endParaRPr lang="en-US"/>
          </a:p>
        </p:txBody>
      </p:sp>
    </p:spTree>
    <p:extLst>
      <p:ext uri="{BB962C8B-B14F-4D97-AF65-F5344CB8AC3E}">
        <p14:creationId xmlns:p14="http://schemas.microsoft.com/office/powerpoint/2010/main" val="144585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40" y="4415791"/>
            <a:ext cx="5608320" cy="4183380"/>
          </a:xfrm>
          <a:prstGeom prst="rect">
            <a:avLst/>
          </a:prstGeom>
        </p:spPr>
        <p:txBody>
          <a:bodyPr lIns="93161" tIns="93161" rIns="93161" bIns="93161" anchor="t" anchorCtr="0">
            <a:noAutofit/>
          </a:bodyPr>
          <a:lstStyle/>
          <a:p>
            <a:endParaRPr b="1" dirty="0"/>
          </a:p>
        </p:txBody>
      </p:sp>
      <p:sp>
        <p:nvSpPr>
          <p:cNvPr id="2" name="Slide Number Placeholder 1"/>
          <p:cNvSpPr>
            <a:spLocks noGrp="1"/>
          </p:cNvSpPr>
          <p:nvPr>
            <p:ph type="sldNum" sz="quarter" idx="10"/>
          </p:nvPr>
        </p:nvSpPr>
        <p:spPr/>
        <p:txBody>
          <a:bodyPr/>
          <a:lstStyle/>
          <a:p>
            <a:fld id="{83DB188A-FD49-4FDE-B406-73C8C4257118}" type="slidenum">
              <a:rPr lang="en-US" smtClean="0"/>
              <a:t>21</a:t>
            </a:fld>
            <a:endParaRPr lang="en-US"/>
          </a:p>
        </p:txBody>
      </p:sp>
    </p:spTree>
    <p:extLst>
      <p:ext uri="{BB962C8B-B14F-4D97-AF65-F5344CB8AC3E}">
        <p14:creationId xmlns:p14="http://schemas.microsoft.com/office/powerpoint/2010/main" val="243562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i="0" dirty="0">
                <a:latin typeface="Calibri" panose="020F0502020204030204" pitchFamily="34" charset="0"/>
              </a:rPr>
              <a:t>Note: This slide is animated, the 2nd </a:t>
            </a:r>
            <a:r>
              <a:rPr lang="en-US" i="0" baseline="0" dirty="0">
                <a:latin typeface="Calibri" panose="020F0502020204030204" pitchFamily="34" charset="0"/>
              </a:rPr>
              <a:t> bullet will enter when you press enter key (or advance arrow). </a:t>
            </a:r>
            <a:endParaRPr lang="en-US" i="0"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Pose</a:t>
            </a:r>
            <a:r>
              <a:rPr lang="en-US" baseline="0" dirty="0">
                <a:latin typeface="Calibri" panose="020F0502020204030204" pitchFamily="34" charset="0"/>
              </a:rPr>
              <a:t> the first item on the slide to the group.  </a:t>
            </a:r>
          </a:p>
          <a:p>
            <a:r>
              <a:rPr lang="en-US" baseline="0" dirty="0">
                <a:latin typeface="Calibri" panose="020F0502020204030204" pitchFamily="34" charset="0"/>
              </a:rPr>
              <a:t>Pause for audience participation. </a:t>
            </a:r>
          </a:p>
          <a:p>
            <a:endParaRPr lang="en-US" baseline="0" dirty="0">
              <a:latin typeface="Calibri" panose="020F0502020204030204" pitchFamily="34" charset="0"/>
            </a:endParaRPr>
          </a:p>
          <a:p>
            <a:r>
              <a:rPr lang="en-US" baseline="0" dirty="0">
                <a:latin typeface="Calibri" panose="020F0502020204030204" pitchFamily="34" charset="0"/>
              </a:rPr>
              <a:t>After the audience has responded to the 1</a:t>
            </a:r>
            <a:r>
              <a:rPr lang="en-US" baseline="30000" dirty="0">
                <a:latin typeface="Calibri" panose="020F0502020204030204" pitchFamily="34" charset="0"/>
              </a:rPr>
              <a:t>st</a:t>
            </a:r>
            <a:r>
              <a:rPr lang="en-US" baseline="0" dirty="0">
                <a:latin typeface="Calibri" panose="020F0502020204030204" pitchFamily="34" charset="0"/>
              </a:rPr>
              <a:t> bullet, bring the 2</a:t>
            </a:r>
            <a:r>
              <a:rPr lang="en-US" baseline="30000" dirty="0">
                <a:latin typeface="Calibri" panose="020F0502020204030204" pitchFamily="34" charset="0"/>
              </a:rPr>
              <a:t>nd</a:t>
            </a:r>
            <a:r>
              <a:rPr lang="en-US" baseline="0" dirty="0">
                <a:latin typeface="Calibri" panose="020F0502020204030204" pitchFamily="34" charset="0"/>
              </a:rPr>
              <a:t> bullet up and allow audience participation. </a:t>
            </a:r>
          </a:p>
          <a:p>
            <a:endParaRPr lang="en-US" baseline="0" dirty="0">
              <a:latin typeface="Calibri" panose="020F0502020204030204" pitchFamily="34" charset="0"/>
            </a:endParaRPr>
          </a:p>
          <a:p>
            <a:r>
              <a:rPr lang="en-US" baseline="0" dirty="0">
                <a:latin typeface="Calibri" panose="020F0502020204030204" pitchFamily="34" charset="0"/>
              </a:rPr>
              <a:t>After the 2</a:t>
            </a:r>
            <a:r>
              <a:rPr lang="en-US" baseline="30000" dirty="0">
                <a:latin typeface="Calibri" panose="020F0502020204030204" pitchFamily="34" charset="0"/>
              </a:rPr>
              <a:t>nd</a:t>
            </a:r>
            <a:r>
              <a:rPr lang="en-US" baseline="0" dirty="0">
                <a:latin typeface="Calibri" panose="020F0502020204030204" pitchFamily="34" charset="0"/>
              </a:rPr>
              <a:t> item, take about 3 minutes to let the audience share some lessons learned related to </a:t>
            </a:r>
            <a:r>
              <a:rPr lang="en-US" baseline="0" dirty="0" smtClean="0">
                <a:latin typeface="Calibri" panose="020F0502020204030204" pitchFamily="34" charset="0"/>
              </a:rPr>
              <a:t>advance </a:t>
            </a:r>
            <a:r>
              <a:rPr lang="en-US" baseline="0" dirty="0">
                <a:latin typeface="Calibri" panose="020F0502020204030204" pitchFamily="34" charset="0"/>
              </a:rPr>
              <a:t>c</a:t>
            </a:r>
            <a:r>
              <a:rPr lang="en-US" baseline="0" dirty="0" smtClean="0">
                <a:latin typeface="Calibri" panose="020F0502020204030204" pitchFamily="34" charset="0"/>
              </a:rPr>
              <a:t>are </a:t>
            </a:r>
            <a:r>
              <a:rPr lang="en-US" baseline="0" dirty="0">
                <a:latin typeface="Calibri" panose="020F0502020204030204" pitchFamily="34" charset="0"/>
              </a:rPr>
              <a:t>p</a:t>
            </a:r>
            <a:r>
              <a:rPr lang="en-US" baseline="0" dirty="0" smtClean="0">
                <a:latin typeface="Calibri" panose="020F0502020204030204" pitchFamily="34" charset="0"/>
              </a:rPr>
              <a:t>lanning</a:t>
            </a:r>
            <a:r>
              <a:rPr lang="en-US" baseline="0" dirty="0">
                <a:latin typeface="Calibri" panose="020F0502020204030204" pitchFamily="34" charset="0"/>
              </a:rPr>
              <a:t>. </a:t>
            </a:r>
          </a:p>
          <a:p>
            <a:r>
              <a:rPr lang="en-US" baseline="0" dirty="0">
                <a:latin typeface="Calibri" panose="020F0502020204030204" pitchFamily="34" charset="0"/>
              </a:rPr>
              <a:t>Be prepared for the need to gently interrupt conversation to allow presentation to continue and be completed in the time allotted. </a:t>
            </a:r>
          </a:p>
          <a:p>
            <a:endParaRPr lang="en-US" baseline="0" dirty="0">
              <a:latin typeface="Calibri" panose="020F0502020204030204" pitchFamily="34" charset="0"/>
            </a:endParaRPr>
          </a:p>
          <a:p>
            <a:r>
              <a:rPr lang="en-US" b="1" i="1" baseline="0" dirty="0">
                <a:latin typeface="Calibri" panose="020F0502020204030204" pitchFamily="34" charset="0"/>
              </a:rPr>
              <a:t>Possible language for interruption:</a:t>
            </a:r>
          </a:p>
          <a:p>
            <a:r>
              <a:rPr lang="en-US" i="1" baseline="0" dirty="0">
                <a:latin typeface="Calibri" panose="020F0502020204030204" pitchFamily="34" charset="0"/>
              </a:rPr>
              <a:t>This is a very interesting discussion, unfortunately we need to stop it at this time so we can complete the presentation. If time allows, we may be able to share some more ideas at the end of the session.</a:t>
            </a:r>
          </a:p>
        </p:txBody>
      </p:sp>
      <p:sp>
        <p:nvSpPr>
          <p:cNvPr id="4" name="Slide Number Placeholder 3"/>
          <p:cNvSpPr>
            <a:spLocks noGrp="1"/>
          </p:cNvSpPr>
          <p:nvPr>
            <p:ph type="sldNum" sz="quarter" idx="10"/>
          </p:nvPr>
        </p:nvSpPr>
        <p:spPr/>
        <p:txBody>
          <a:bodyPr/>
          <a:lstStyle/>
          <a:p>
            <a:fld id="{83DB188A-FD49-4FDE-B406-73C8C4257118}" type="slidenum">
              <a:rPr lang="en-US" smtClean="0"/>
              <a:t>3</a:t>
            </a:fld>
            <a:endParaRPr lang="en-US"/>
          </a:p>
        </p:txBody>
      </p:sp>
    </p:spTree>
    <p:extLst>
      <p:ext uri="{BB962C8B-B14F-4D97-AF65-F5344CB8AC3E}">
        <p14:creationId xmlns:p14="http://schemas.microsoft.com/office/powerpoint/2010/main" val="62215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01040" y="4415791"/>
            <a:ext cx="5608320" cy="4183380"/>
          </a:xfrm>
          <a:prstGeom prst="rect">
            <a:avLst/>
          </a:prstGeom>
        </p:spPr>
        <p:txBody>
          <a:bodyPr lIns="93161" tIns="93161" rIns="93161" bIns="93161" anchor="t" anchorCtr="0">
            <a:noAutofit/>
          </a:bodyPr>
          <a:lstStyle/>
          <a:p>
            <a:endParaRPr lang="en-US" b="0" u="none" baseline="0" dirty="0">
              <a:solidFill>
                <a:srgbClr val="FF0000"/>
              </a:solidFill>
              <a:latin typeface="Calibri"/>
            </a:endParaRPr>
          </a:p>
          <a:p>
            <a:r>
              <a:rPr lang="en-US" i="1" dirty="0">
                <a:solidFill>
                  <a:schemeClr val="tx1"/>
                </a:solidFill>
                <a:latin typeface="Calibri" panose="020F0502020204030204" pitchFamily="34" charset="0"/>
              </a:rPr>
              <a:t>Note: </a:t>
            </a:r>
            <a:r>
              <a:rPr lang="en-US" i="0" dirty="0">
                <a:solidFill>
                  <a:schemeClr val="tx1"/>
                </a:solidFill>
                <a:latin typeface="Calibri" panose="020F0502020204030204" pitchFamily="34" charset="0"/>
              </a:rPr>
              <a:t>This slide is animated, the 2nd </a:t>
            </a:r>
            <a:r>
              <a:rPr lang="en-US" i="0" baseline="0" dirty="0">
                <a:solidFill>
                  <a:schemeClr val="tx1"/>
                </a:solidFill>
                <a:latin typeface="Calibri" panose="020F0502020204030204" pitchFamily="34" charset="0"/>
              </a:rPr>
              <a:t> column will enter when you press enter key (or advance arrow). </a:t>
            </a:r>
            <a:endParaRPr lang="en-US" i="0" dirty="0">
              <a:solidFill>
                <a:schemeClr val="tx1"/>
              </a:solidFill>
              <a:latin typeface="Calibri" panose="020F0502020204030204" pitchFamily="34" charset="0"/>
            </a:endParaRPr>
          </a:p>
          <a:p>
            <a:endParaRPr lang="en-US" b="0" i="1" u="none" baseline="0" dirty="0">
              <a:solidFill>
                <a:schemeClr val="tx1"/>
              </a:solidFill>
              <a:latin typeface="Calibri" panose="020F0502020204030204" pitchFamily="34" charset="0"/>
            </a:endParaRPr>
          </a:p>
          <a:p>
            <a:r>
              <a:rPr lang="en-US" b="0" u="none" baseline="0" dirty="0">
                <a:solidFill>
                  <a:schemeClr val="tx1"/>
                </a:solidFill>
                <a:latin typeface="Calibri" panose="020F0502020204030204" pitchFamily="34" charset="0"/>
              </a:rPr>
              <a:t>Many times people have thought about an ideal way they would like to transition into end of life. </a:t>
            </a:r>
          </a:p>
          <a:p>
            <a:r>
              <a:rPr lang="en-US" b="0" u="none" baseline="0" dirty="0">
                <a:solidFill>
                  <a:schemeClr val="tx1"/>
                </a:solidFill>
                <a:latin typeface="Calibri" panose="020F0502020204030204" pitchFamily="34" charset="0"/>
              </a:rPr>
              <a:t>State each “Want”.  </a:t>
            </a:r>
          </a:p>
          <a:p>
            <a:r>
              <a:rPr lang="en-US" b="0" u="none" baseline="0" dirty="0">
                <a:solidFill>
                  <a:schemeClr val="tx1"/>
                </a:solidFill>
                <a:latin typeface="Calibri" panose="020F0502020204030204" pitchFamily="34" charset="0"/>
              </a:rPr>
              <a:t>Ask audience to raise their hands if they would like some of the “Wants”</a:t>
            </a:r>
          </a:p>
          <a:p>
            <a:endParaRPr lang="en-US" b="0" u="none" baseline="0" dirty="0">
              <a:solidFill>
                <a:schemeClr val="tx1"/>
              </a:solidFill>
              <a:latin typeface="Calibri" panose="020F0502020204030204" pitchFamily="34" charset="0"/>
            </a:endParaRPr>
          </a:p>
          <a:p>
            <a:r>
              <a:rPr lang="en-US" b="0" u="none" baseline="0" dirty="0">
                <a:solidFill>
                  <a:schemeClr val="tx1"/>
                </a:solidFill>
                <a:latin typeface="Calibri" panose="020F0502020204030204" pitchFamily="34" charset="0"/>
              </a:rPr>
              <a:t>Now let’s look at what people in the U.S. often “Get” (reveal 2</a:t>
            </a:r>
            <a:r>
              <a:rPr lang="en-US" b="0" u="none" baseline="30000" dirty="0">
                <a:solidFill>
                  <a:schemeClr val="tx1"/>
                </a:solidFill>
                <a:latin typeface="Calibri" panose="020F0502020204030204" pitchFamily="34" charset="0"/>
              </a:rPr>
              <a:t>nd</a:t>
            </a:r>
            <a:r>
              <a:rPr lang="en-US" b="0" u="none" baseline="0" dirty="0">
                <a:solidFill>
                  <a:schemeClr val="tx1"/>
                </a:solidFill>
                <a:latin typeface="Calibri" panose="020F0502020204030204" pitchFamily="34" charset="0"/>
              </a:rPr>
              <a:t> column)</a:t>
            </a:r>
          </a:p>
          <a:p>
            <a:r>
              <a:rPr lang="en-US" b="0" u="none" baseline="0" dirty="0">
                <a:solidFill>
                  <a:schemeClr val="tx1"/>
                </a:solidFill>
                <a:latin typeface="Calibri" panose="020F0502020204030204" pitchFamily="34" charset="0"/>
              </a:rPr>
              <a:t>State each “Get”.</a:t>
            </a:r>
          </a:p>
          <a:p>
            <a:endParaRPr lang="en-US" b="0" u="none" baseline="0" dirty="0">
              <a:solidFill>
                <a:schemeClr val="tx1"/>
              </a:solidFill>
              <a:latin typeface="Calibri" panose="020F0502020204030204" pitchFamily="34" charset="0"/>
            </a:endParaRPr>
          </a:p>
          <a:p>
            <a:r>
              <a:rPr lang="en-US" b="0" u="none" baseline="0" dirty="0">
                <a:solidFill>
                  <a:schemeClr val="tx1"/>
                </a:solidFill>
                <a:latin typeface="Calibri" panose="020F0502020204030204" pitchFamily="34" charset="0"/>
              </a:rPr>
              <a:t>Reassure audience that it is possible to achieve their wanted goals with proper planning. </a:t>
            </a:r>
          </a:p>
          <a:p>
            <a:r>
              <a:rPr lang="en-US" b="0" u="none" baseline="0" dirty="0">
                <a:solidFill>
                  <a:schemeClr val="tx1"/>
                </a:solidFill>
                <a:latin typeface="Calibri" panose="020F0502020204030204" pitchFamily="34" charset="0"/>
              </a:rPr>
              <a:t> </a:t>
            </a:r>
          </a:p>
        </p:txBody>
      </p:sp>
      <p:sp>
        <p:nvSpPr>
          <p:cNvPr id="2" name="Slide Number Placeholder 1"/>
          <p:cNvSpPr>
            <a:spLocks noGrp="1"/>
          </p:cNvSpPr>
          <p:nvPr>
            <p:ph type="sldNum" sz="quarter" idx="10"/>
          </p:nvPr>
        </p:nvSpPr>
        <p:spPr/>
        <p:txBody>
          <a:bodyPr/>
          <a:lstStyle/>
          <a:p>
            <a:fld id="{83DB188A-FD49-4FDE-B406-73C8C4257118}" type="slidenum">
              <a:rPr lang="en-US" smtClean="0"/>
              <a:t>4</a:t>
            </a:fld>
            <a:endParaRPr lang="en-US"/>
          </a:p>
        </p:txBody>
      </p:sp>
    </p:spTree>
    <p:extLst>
      <p:ext uri="{BB962C8B-B14F-4D97-AF65-F5344CB8AC3E}">
        <p14:creationId xmlns:p14="http://schemas.microsoft.com/office/powerpoint/2010/main" val="369421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rPr>
              <a:t>Share content on slide.</a:t>
            </a:r>
          </a:p>
          <a:p>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It is suggested that everyone have an </a:t>
            </a:r>
            <a:r>
              <a:rPr lang="en-US" dirty="0" smtClean="0">
                <a:solidFill>
                  <a:schemeClr val="tx1"/>
                </a:solidFill>
                <a:latin typeface="Calibri" panose="020F0502020204030204" pitchFamily="34" charset="0"/>
              </a:rPr>
              <a:t>advance </a:t>
            </a:r>
            <a:r>
              <a:rPr lang="en-US" dirty="0">
                <a:solidFill>
                  <a:schemeClr val="tx1"/>
                </a:solidFill>
                <a:latin typeface="Calibri" panose="020F0502020204030204" pitchFamily="34" charset="0"/>
              </a:rPr>
              <a:t>c</a:t>
            </a:r>
            <a:r>
              <a:rPr lang="en-US" dirty="0" smtClean="0">
                <a:solidFill>
                  <a:schemeClr val="tx1"/>
                </a:solidFill>
                <a:latin typeface="Calibri" panose="020F0502020204030204" pitchFamily="34" charset="0"/>
              </a:rPr>
              <a:t>are </a:t>
            </a:r>
            <a:r>
              <a:rPr lang="en-US" dirty="0">
                <a:solidFill>
                  <a:schemeClr val="tx1"/>
                </a:solidFill>
                <a:latin typeface="Calibri" panose="020F0502020204030204" pitchFamily="34" charset="0"/>
              </a:rPr>
              <a:t>p</a:t>
            </a:r>
            <a:r>
              <a:rPr lang="en-US" dirty="0" smtClean="0">
                <a:solidFill>
                  <a:schemeClr val="tx1"/>
                </a:solidFill>
                <a:latin typeface="Calibri" panose="020F0502020204030204" pitchFamily="34" charset="0"/>
              </a:rPr>
              <a:t>lan</a:t>
            </a:r>
            <a:r>
              <a:rPr lang="en-US" dirty="0">
                <a:solidFill>
                  <a:schemeClr val="tx1"/>
                </a:solidFill>
                <a:latin typeface="Calibri" panose="020F0502020204030204" pitchFamily="34" charset="0"/>
              </a:rPr>
              <a:t>.</a:t>
            </a:r>
          </a:p>
          <a:p>
            <a:r>
              <a:rPr lang="en-US" dirty="0">
                <a:solidFill>
                  <a:schemeClr val="tx1"/>
                </a:solidFill>
                <a:latin typeface="Calibri" panose="020F0502020204030204" pitchFamily="34" charset="0"/>
              </a:rPr>
              <a:t>As we</a:t>
            </a:r>
            <a:r>
              <a:rPr lang="en-US" baseline="0" dirty="0">
                <a:solidFill>
                  <a:schemeClr val="tx1"/>
                </a:solidFill>
                <a:latin typeface="Calibri" panose="020F0502020204030204" pitchFamily="34" charset="0"/>
              </a:rPr>
              <a:t> see from this information, there is still some work to be done. </a:t>
            </a:r>
          </a:p>
          <a:p>
            <a:endParaRPr lang="en-US" baseline="0" dirty="0">
              <a:solidFill>
                <a:schemeClr val="tx1"/>
              </a:solidFill>
              <a:latin typeface="Calibri" panose="020F0502020204030204" pitchFamily="34" charset="0"/>
            </a:endParaRPr>
          </a:p>
          <a:p>
            <a:pPr defTabSz="914389">
              <a:defRPr/>
            </a:pPr>
            <a:r>
              <a:rPr lang="en-US" baseline="0" dirty="0">
                <a:solidFill>
                  <a:schemeClr val="tx1"/>
                </a:solidFill>
                <a:latin typeface="Calibri" panose="020F0502020204030204" pitchFamily="34" charset="0"/>
              </a:rPr>
              <a:t>Putting off end of life communication </a:t>
            </a:r>
            <a:r>
              <a:rPr lang="en-US" b="0" i="0" u="none" baseline="0" dirty="0">
                <a:solidFill>
                  <a:schemeClr val="tx1"/>
                </a:solidFill>
                <a:latin typeface="Calibri" panose="020F0502020204030204" pitchFamily="34" charset="0"/>
              </a:rPr>
              <a:t>and documentation can leave family members and health care providers unaware of patients’ wishes and can put patients’ families in stressful situations when medical needs arise. </a:t>
            </a:r>
            <a:endParaRPr lang="en-US" b="0" i="0" u="none" dirty="0">
              <a:solidFill>
                <a:schemeClr val="tx1"/>
              </a:solidFill>
              <a:latin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5</a:t>
            </a:fld>
            <a:endParaRPr lang="en-US"/>
          </a:p>
        </p:txBody>
      </p:sp>
    </p:spTree>
    <p:extLst>
      <p:ext uri="{BB962C8B-B14F-4D97-AF65-F5344CB8AC3E}">
        <p14:creationId xmlns:p14="http://schemas.microsoft.com/office/powerpoint/2010/main" val="170182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strike="noStrike" baseline="0" dirty="0">
                <a:solidFill>
                  <a:schemeClr val="tx1"/>
                </a:solidFill>
                <a:latin typeface="Calibri" panose="020F0502020204030204" pitchFamily="34" charset="0"/>
              </a:rPr>
              <a:t>There are many items that may be part of “Getting Affairs in Order”, here are a few. </a:t>
            </a:r>
          </a:p>
          <a:p>
            <a:endParaRPr lang="en-US" strike="noStrike" baseline="0" dirty="0">
              <a:solidFill>
                <a:schemeClr val="tx1"/>
              </a:solidFill>
              <a:latin typeface="Calibri" panose="020F0502020204030204" pitchFamily="34" charset="0"/>
            </a:endParaRPr>
          </a:p>
          <a:p>
            <a:r>
              <a:rPr lang="en-US" strike="noStrike" baseline="0" dirty="0">
                <a:solidFill>
                  <a:schemeClr val="tx1"/>
                </a:solidFill>
                <a:latin typeface="Calibri" panose="020F0502020204030204" pitchFamily="34" charset="0"/>
              </a:rPr>
              <a:t>Share content on slide.</a:t>
            </a:r>
          </a:p>
          <a:p>
            <a:endParaRPr lang="en-US" strike="noStrike" baseline="0" dirty="0">
              <a:solidFill>
                <a:schemeClr val="tx1"/>
              </a:solidFill>
              <a:latin typeface="Calibri" panose="020F0502020204030204" pitchFamily="34" charset="0"/>
            </a:endParaRPr>
          </a:p>
          <a:p>
            <a:r>
              <a:rPr lang="en-US" strike="noStrike" baseline="0" dirty="0">
                <a:solidFill>
                  <a:schemeClr val="tx1"/>
                </a:solidFill>
                <a:latin typeface="Calibri" panose="020F0502020204030204" pitchFamily="34" charset="0"/>
              </a:rPr>
              <a:t>Remember, you don’t have to have the entire conversation at one time.</a:t>
            </a:r>
          </a:p>
          <a:p>
            <a:endParaRPr lang="en-US" strike="noStrike" baseline="0" dirty="0">
              <a:solidFill>
                <a:schemeClr val="tx1"/>
              </a:solidFill>
              <a:latin typeface="Calibri" panose="020F0502020204030204" pitchFamily="34" charset="0"/>
            </a:endParaRPr>
          </a:p>
          <a:p>
            <a:r>
              <a:rPr lang="en-US" b="0" i="1" u="sng" strike="noStrike" baseline="0" dirty="0">
                <a:solidFill>
                  <a:schemeClr val="tx1"/>
                </a:solidFill>
                <a:latin typeface="Calibri" panose="020F0502020204030204" pitchFamily="34" charset="0"/>
              </a:rPr>
              <a:t>Background information for speaker:</a:t>
            </a:r>
          </a:p>
          <a:p>
            <a:r>
              <a:rPr lang="en-US" b="0" i="1" u="none" baseline="0" dirty="0">
                <a:solidFill>
                  <a:schemeClr val="tx1"/>
                </a:solidFill>
                <a:latin typeface="Calibri" panose="020F0502020204030204" pitchFamily="34" charset="0"/>
              </a:rPr>
              <a:t>The audience may ask about or share personal struggles or hesitations to have the conversation with family members. </a:t>
            </a:r>
          </a:p>
          <a:p>
            <a:r>
              <a:rPr lang="en-US" b="0" i="1" u="none" baseline="0" dirty="0">
                <a:solidFill>
                  <a:schemeClr val="tx1"/>
                </a:solidFill>
                <a:latin typeface="Calibri" panose="020F0502020204030204" pitchFamily="34" charset="0"/>
              </a:rPr>
              <a:t>Below are strategies sometimes used to initiate this sensitive and emotional discussion. </a:t>
            </a:r>
          </a:p>
          <a:p>
            <a:r>
              <a:rPr lang="en-US" b="0" i="1" u="none" baseline="0" dirty="0">
                <a:solidFill>
                  <a:schemeClr val="tx1"/>
                </a:solidFill>
                <a:latin typeface="Calibri" panose="020F0502020204030204" pitchFamily="34" charset="0"/>
              </a:rPr>
              <a:t>-Use a family member or friend’s stressful end of life experience as an example of why you want to discuss your own personal wishes.</a:t>
            </a:r>
          </a:p>
          <a:p>
            <a:r>
              <a:rPr lang="en-US" b="0" i="1" u="none" baseline="0" dirty="0">
                <a:solidFill>
                  <a:schemeClr val="tx1"/>
                </a:solidFill>
                <a:latin typeface="Calibri" panose="020F0502020204030204" pitchFamily="34" charset="0"/>
              </a:rPr>
              <a:t>-State that someone else, such as a clergy member or friend, encouraged you to have the conversation with your family. </a:t>
            </a:r>
          </a:p>
          <a:p>
            <a:r>
              <a:rPr lang="en-US" b="0" i="1" u="none" baseline="0" dirty="0">
                <a:solidFill>
                  <a:schemeClr val="tx1"/>
                </a:solidFill>
                <a:latin typeface="Calibri" panose="020F0502020204030204" pitchFamily="34" charset="0"/>
              </a:rPr>
              <a:t>-Mention a movie or TV show that you saw, or even something on the news, that got you thinking about your wishes and your own family’s potential struggle. </a:t>
            </a:r>
          </a:p>
          <a:p>
            <a:endParaRPr lang="en-US" b="0" i="1" u="none" strike="noStrike" baseline="0" dirty="0">
              <a:solidFill>
                <a:schemeClr val="tx1"/>
              </a:solidFill>
              <a:latin typeface="Calibri" panose="020F0502020204030204" pitchFamily="34" charset="0"/>
            </a:endParaRPr>
          </a:p>
          <a:p>
            <a:r>
              <a:rPr lang="en-US" i="1" strike="noStrike" baseline="0" dirty="0">
                <a:solidFill>
                  <a:schemeClr val="tx1"/>
                </a:solidFill>
                <a:latin typeface="Calibri" panose="020F0502020204030204" pitchFamily="34" charset="0"/>
              </a:rPr>
              <a:t>More information can be found at Crucial Conversations website http://empathchoicesforcare.org/crucial-conversations/</a:t>
            </a:r>
          </a:p>
          <a:p>
            <a:endParaRPr lang="en-US" i="1"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6</a:t>
            </a:fld>
            <a:endParaRPr lang="en-US"/>
          </a:p>
        </p:txBody>
      </p:sp>
    </p:spTree>
    <p:extLst>
      <p:ext uri="{BB962C8B-B14F-4D97-AF65-F5344CB8AC3E}">
        <p14:creationId xmlns:p14="http://schemas.microsoft.com/office/powerpoint/2010/main" val="25111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b="0" u="none" baseline="0" dirty="0">
                <a:solidFill>
                  <a:schemeClr val="tx1"/>
                </a:solidFill>
                <a:latin typeface="Calibri" panose="020F0502020204030204" pitchFamily="34" charset="0"/>
              </a:rPr>
              <a:t>Here are some key terms that can be helpful in navigating your end of life planning process so you can be clear about your wishes.</a:t>
            </a:r>
          </a:p>
          <a:p>
            <a:endParaRPr lang="en-US" dirty="0">
              <a:solidFill>
                <a:schemeClr val="tx1"/>
              </a:solidFill>
              <a:latin typeface="Calibri" panose="020F0502020204030204" pitchFamily="34" charset="0"/>
            </a:endParaRPr>
          </a:p>
          <a:p>
            <a:pPr defTabSz="914389">
              <a:defRPr/>
            </a:pPr>
            <a:r>
              <a:rPr lang="en-US" b="0" i="1" u="sng" strike="noStrike" baseline="0" dirty="0">
                <a:solidFill>
                  <a:schemeClr val="tx1"/>
                </a:solidFill>
                <a:latin typeface="Calibri" panose="020F0502020204030204" pitchFamily="34" charset="0"/>
              </a:rPr>
              <a:t>Background information for speaker:</a:t>
            </a:r>
          </a:p>
          <a:p>
            <a:r>
              <a:rPr lang="en-US" i="1" dirty="0" smtClean="0">
                <a:solidFill>
                  <a:schemeClr val="tx1"/>
                </a:solidFill>
                <a:latin typeface="Calibri" panose="020F0502020204030204" pitchFamily="34" charset="0"/>
              </a:rPr>
              <a:t>Last bullet</a:t>
            </a:r>
            <a:r>
              <a:rPr lang="en-US" i="1" baseline="0" dirty="0" smtClean="0">
                <a:solidFill>
                  <a:schemeClr val="tx1"/>
                </a:solidFill>
                <a:latin typeface="Calibri" panose="020F0502020204030204" pitchFamily="34" charset="0"/>
              </a:rPr>
              <a:t> regarding synonyms for “surrogates”</a:t>
            </a:r>
          </a:p>
          <a:p>
            <a:r>
              <a:rPr lang="en-US" i="1" dirty="0" smtClean="0">
                <a:solidFill>
                  <a:schemeClr val="tx1"/>
                </a:solidFill>
                <a:latin typeface="Calibri" panose="020F0502020204030204" pitchFamily="34" charset="0"/>
              </a:rPr>
              <a:t>Be </a:t>
            </a:r>
            <a:r>
              <a:rPr lang="en-US" i="1" dirty="0">
                <a:solidFill>
                  <a:schemeClr val="tx1"/>
                </a:solidFill>
                <a:latin typeface="Calibri" panose="020F0502020204030204" pitchFamily="34" charset="0"/>
              </a:rPr>
              <a:t>aware that some people use these terms interchangeably.</a:t>
            </a:r>
            <a:r>
              <a:rPr lang="en-US" i="1" baseline="0" dirty="0">
                <a:solidFill>
                  <a:schemeClr val="tx1"/>
                </a:solidFill>
                <a:latin typeface="Calibri" panose="020F0502020204030204" pitchFamily="34" charset="0"/>
              </a:rPr>
              <a:t> Others are more precise and aware of legal distinctions between terms. </a:t>
            </a:r>
            <a:r>
              <a:rPr lang="en-US" i="1" baseline="0" dirty="0" smtClean="0">
                <a:solidFill>
                  <a:schemeClr val="tx1"/>
                </a:solidFill>
                <a:latin typeface="Calibri" panose="020F0502020204030204" pitchFamily="34" charset="0"/>
              </a:rPr>
              <a:t>Legal </a:t>
            </a:r>
            <a:r>
              <a:rPr lang="en-US" i="1" baseline="0" dirty="0">
                <a:solidFill>
                  <a:schemeClr val="tx1"/>
                </a:solidFill>
                <a:latin typeface="Calibri" panose="020F0502020204030204" pitchFamily="34" charset="0"/>
              </a:rPr>
              <a:t>definitions may vary across states. </a:t>
            </a:r>
          </a:p>
          <a:p>
            <a:endParaRPr lang="en-US" i="1" dirty="0" smtClean="0">
              <a:solidFill>
                <a:schemeClr val="tx1"/>
              </a:solidFill>
              <a:latin typeface="Calibri" panose="020F0502020204030204" pitchFamily="34" charset="0"/>
            </a:endParaRPr>
          </a:p>
          <a:p>
            <a:r>
              <a:rPr lang="en-US" i="1" dirty="0" smtClean="0">
                <a:solidFill>
                  <a:schemeClr val="tx1"/>
                </a:solidFill>
                <a:latin typeface="Calibri" panose="020F0502020204030204" pitchFamily="34" charset="0"/>
              </a:rPr>
              <a:t>The </a:t>
            </a:r>
            <a:r>
              <a:rPr lang="en-US" i="1" dirty="0">
                <a:solidFill>
                  <a:schemeClr val="tx1"/>
                </a:solidFill>
                <a:latin typeface="Calibri" panose="020F0502020204030204" pitchFamily="34" charset="0"/>
              </a:rPr>
              <a:t>American Bar Association offers the following information:   http://www.americanbar.org/groups/real_property_trust_estate/resources/estate_planning/living_wills_health_care_proxies_advance_health_care_directives.html </a:t>
            </a:r>
          </a:p>
          <a:p>
            <a:pPr lvl="1"/>
            <a:r>
              <a:rPr lang="en-US" i="1" dirty="0">
                <a:solidFill>
                  <a:schemeClr val="tx1"/>
                </a:solidFill>
                <a:latin typeface="Calibri" panose="020F0502020204030204" pitchFamily="34" charset="0"/>
              </a:rPr>
              <a:t>All fifty states permit you to express your wishes as to medical treatment in terminal illness or injury situations, and to appoint someone to communicate for you in the event you cannot communicate for yourself. Depending on the state, these documents are known as "living wills," "medical directives," "health care proxies," or "advance health care directives." Some states have a standardized or statutory form, while other states allow you to draft your own document.  But even if you use a standard or statutory form, you should review it to be sure that it comports with your personal wishes.</a:t>
            </a:r>
          </a:p>
          <a:p>
            <a:pPr lvl="1"/>
            <a:endParaRPr lang="en-US" sz="500" i="1" dirty="0">
              <a:latin typeface="Calibri" panose="020F0502020204030204" pitchFamily="34" charset="0"/>
            </a:endParaRPr>
          </a:p>
          <a:p>
            <a:pPr lvl="1"/>
            <a:r>
              <a:rPr lang="en-US" i="1" dirty="0">
                <a:solidFill>
                  <a:schemeClr val="tx1"/>
                </a:solidFill>
                <a:latin typeface="Calibri" panose="020F0502020204030204" pitchFamily="34" charset="0"/>
              </a:rPr>
              <a:t>A "health care proxy," sometimes called a "health care surrogate" or "durable medical power of attorney," is a durable power of attorney specifically designed to cover medical treatment.  You appoint a person and grant to him or her the authority to make medical decisions for you in the event you are unable to express your preferences about medical treatment. </a:t>
            </a:r>
            <a:endParaRPr lang="en-US" sz="500" i="1" dirty="0">
              <a:latin typeface="Calibri" panose="020F0502020204030204" pitchFamily="34" charset="0"/>
            </a:endParaRPr>
          </a:p>
          <a:p>
            <a:endParaRPr lang="en-US" i="1" dirty="0" smtClean="0">
              <a:solidFill>
                <a:schemeClr val="tx1"/>
              </a:solidFill>
              <a:latin typeface="Calibri" panose="020F0502020204030204" pitchFamily="34" charset="0"/>
            </a:endParaRPr>
          </a:p>
          <a:p>
            <a:r>
              <a:rPr lang="en-US" i="1" dirty="0" smtClean="0">
                <a:solidFill>
                  <a:schemeClr val="tx1"/>
                </a:solidFill>
                <a:latin typeface="Calibri" panose="020F0502020204030204" pitchFamily="34" charset="0"/>
              </a:rPr>
              <a:t>*</a:t>
            </a:r>
            <a:r>
              <a:rPr lang="en-US" i="1" dirty="0">
                <a:solidFill>
                  <a:schemeClr val="tx1"/>
                </a:solidFill>
                <a:latin typeface="Calibri" panose="020F0502020204030204" pitchFamily="34" charset="0"/>
              </a:rPr>
              <a:t>Definitions retrieved from: https://www.cdc.gov/training/ACP/page32360.html </a:t>
            </a:r>
            <a:endParaRPr lang="en-US" i="1" dirty="0" smtClean="0">
              <a:solidFill>
                <a:schemeClr val="tx1"/>
              </a:solidFill>
              <a:latin typeface="Calibri" panose="020F0502020204030204" pitchFamily="34" charset="0"/>
            </a:endParaRPr>
          </a:p>
          <a:p>
            <a:endParaRPr lang="en-US" i="1" dirty="0" smtClean="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Advance</a:t>
            </a:r>
            <a:r>
              <a:rPr lang="en-US" i="1" baseline="0" dirty="0" smtClean="0"/>
              <a:t> directives are important for everyone to have. Depending on your social support and family structure this may have even greater importance. For example, Florida does not recognize common law marriage for heterosexual or LGBTQ couples. So if you want your significant other to be able to speak on your behalf, they must be specifically designated as your healthcare agent using proper forms. </a:t>
            </a:r>
            <a:endParaRPr lang="en-US" i="1" dirty="0" smtClean="0"/>
          </a:p>
          <a:p>
            <a:endParaRPr lang="en-US" i="1" dirty="0">
              <a:solidFill>
                <a:schemeClr val="tx1"/>
              </a:solidFill>
              <a:latin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7</a:t>
            </a:fld>
            <a:endParaRPr lang="en-US"/>
          </a:p>
        </p:txBody>
      </p:sp>
    </p:spTree>
    <p:extLst>
      <p:ext uri="{BB962C8B-B14F-4D97-AF65-F5344CB8AC3E}">
        <p14:creationId xmlns:p14="http://schemas.microsoft.com/office/powerpoint/2010/main" val="266389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latin typeface="Calibri" panose="020F0502020204030204" pitchFamily="34" charset="0"/>
              </a:rPr>
              <a:t>Share</a:t>
            </a:r>
            <a:r>
              <a:rPr lang="en-US" baseline="0" dirty="0">
                <a:latin typeface="Calibri" panose="020F0502020204030204" pitchFamily="34" charset="0"/>
              </a:rPr>
              <a:t> content on slide.</a:t>
            </a:r>
          </a:p>
          <a:p>
            <a:endParaRPr lang="en-US" baseline="0" dirty="0">
              <a:latin typeface="Calibri" panose="020F0502020204030204" pitchFamily="34" charset="0"/>
            </a:endParaRPr>
          </a:p>
          <a:p>
            <a:r>
              <a:rPr lang="en-US" baseline="0" dirty="0">
                <a:latin typeface="Calibri" panose="020F0502020204030204" pitchFamily="34" charset="0"/>
              </a:rPr>
              <a:t>There is similarity between patients and their healthcare providers. </a:t>
            </a:r>
          </a:p>
          <a:p>
            <a:r>
              <a:rPr lang="en-US" baseline="0" dirty="0">
                <a:latin typeface="Calibri" panose="020F0502020204030204" pitchFamily="34" charset="0"/>
              </a:rPr>
              <a:t>Both parties are willing to have the conversation, each is waiting for the other to bring it up. </a:t>
            </a:r>
          </a:p>
          <a:p>
            <a:endParaRPr lang="en-US" baseline="0" dirty="0">
              <a:latin typeface="Calibri" panose="020F0502020204030204" pitchFamily="34" charset="0"/>
            </a:endParaRPr>
          </a:p>
          <a:p>
            <a:r>
              <a:rPr lang="en-US" baseline="0" dirty="0">
                <a:latin typeface="Calibri" panose="020F0502020204030204" pitchFamily="34" charset="0"/>
              </a:rPr>
              <a:t>To get this important work done, we each need to start the conversations. </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3DB188A-FD49-4FDE-B406-73C8C4257118}" type="slidenum">
              <a:rPr lang="en-US" smtClean="0"/>
              <a:t>8</a:t>
            </a:fld>
            <a:endParaRPr lang="en-US"/>
          </a:p>
        </p:txBody>
      </p:sp>
    </p:spTree>
    <p:extLst>
      <p:ext uri="{BB962C8B-B14F-4D97-AF65-F5344CB8AC3E}">
        <p14:creationId xmlns:p14="http://schemas.microsoft.com/office/powerpoint/2010/main" val="66088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042" y="4473893"/>
            <a:ext cx="5608319" cy="3660458"/>
          </a:xfrm>
          <a:prstGeom prst="rect">
            <a:avLst/>
          </a:prstGeom>
          <a:noFill/>
          <a:ln>
            <a:noFill/>
          </a:ln>
        </p:spPr>
        <p:txBody>
          <a:bodyPr lIns="93161" tIns="46567" rIns="93161" bIns="46567" anchor="t" anchorCtr="0">
            <a:noAutofit/>
          </a:bodyPr>
          <a:lstStyle/>
          <a:p>
            <a:pPr defTabSz="931763">
              <a:buClr>
                <a:schemeClr val="dk1"/>
              </a:buClr>
              <a:buSzPct val="25000"/>
              <a:defRPr/>
            </a:pPr>
            <a:r>
              <a:rPr lang="en-US" sz="1200" dirty="0">
                <a:solidFill>
                  <a:schemeClr val="dk1"/>
                </a:solidFill>
                <a:latin typeface="Calibri" panose="020F0502020204030204" pitchFamily="34" charset="0"/>
                <a:ea typeface="Calibri"/>
                <a:cs typeface="Calibri"/>
                <a:sym typeface="Calibri"/>
              </a:rPr>
              <a:t>Most medical facilities are required to ask each patient upon admission if he or she has an advance directive or would like more information. </a:t>
            </a:r>
          </a:p>
          <a:p>
            <a:pPr defTabSz="931763">
              <a:buClr>
                <a:schemeClr val="dk1"/>
              </a:buClr>
              <a:buSzPct val="25000"/>
              <a:defRPr/>
            </a:pPr>
            <a:endParaRPr lang="en-US" sz="1200" dirty="0">
              <a:solidFill>
                <a:schemeClr val="dk1"/>
              </a:solidFill>
              <a:latin typeface="Calibri" panose="020F0502020204030204" pitchFamily="34" charset="0"/>
              <a:ea typeface="Calibri"/>
              <a:cs typeface="Calibri"/>
              <a:sym typeface="Calibri"/>
            </a:endParaRPr>
          </a:p>
          <a:p>
            <a:pPr defTabSz="931763">
              <a:buClr>
                <a:schemeClr val="dk1"/>
              </a:buClr>
              <a:buSzPct val="25000"/>
              <a:defRPr/>
            </a:pPr>
            <a:r>
              <a:rPr lang="en-US" sz="1200" dirty="0">
                <a:solidFill>
                  <a:schemeClr val="dk1"/>
                </a:solidFill>
                <a:latin typeface="Calibri" panose="020F0502020204030204" pitchFamily="34" charset="0"/>
                <a:ea typeface="Calibri"/>
                <a:cs typeface="Calibri"/>
                <a:sym typeface="Calibri"/>
              </a:rPr>
              <a:t>However, as a patient, you are not required to have an </a:t>
            </a:r>
            <a:r>
              <a:rPr lang="en-US" sz="1200" dirty="0" smtClean="0">
                <a:solidFill>
                  <a:schemeClr val="dk1"/>
                </a:solidFill>
                <a:latin typeface="Calibri" panose="020F0502020204030204" pitchFamily="34" charset="0"/>
                <a:ea typeface="Calibri"/>
                <a:cs typeface="Calibri"/>
                <a:sym typeface="Calibri"/>
              </a:rPr>
              <a:t>advance </a:t>
            </a:r>
            <a:r>
              <a:rPr lang="en-US" sz="1200" dirty="0">
                <a:solidFill>
                  <a:schemeClr val="dk1"/>
                </a:solidFill>
                <a:latin typeface="Calibri" panose="020F0502020204030204" pitchFamily="34" charset="0"/>
                <a:ea typeface="Calibri"/>
                <a:cs typeface="Calibri"/>
                <a:sym typeface="Calibri"/>
              </a:rPr>
              <a:t>d</a:t>
            </a:r>
            <a:r>
              <a:rPr lang="en-US" sz="1200" dirty="0" smtClean="0">
                <a:solidFill>
                  <a:schemeClr val="dk1"/>
                </a:solidFill>
                <a:latin typeface="Calibri" panose="020F0502020204030204" pitchFamily="34" charset="0"/>
                <a:ea typeface="Calibri"/>
                <a:cs typeface="Calibri"/>
                <a:sym typeface="Calibri"/>
              </a:rPr>
              <a:t>irective</a:t>
            </a:r>
            <a:r>
              <a:rPr lang="en-US" sz="1200" dirty="0">
                <a:solidFill>
                  <a:schemeClr val="dk1"/>
                </a:solidFill>
                <a:latin typeface="Calibri" panose="020F0502020204030204" pitchFamily="34" charset="0"/>
                <a:ea typeface="Calibri"/>
                <a:cs typeface="Calibri"/>
                <a:sym typeface="Calibri"/>
              </a:rPr>
              <a:t>. Healthcare facilities cannot force anyone to make an advance directive. Facilities are required to inform you of your right to make </a:t>
            </a:r>
            <a:r>
              <a:rPr lang="en-US" sz="1200" dirty="0" smtClean="0">
                <a:solidFill>
                  <a:schemeClr val="dk1"/>
                </a:solidFill>
                <a:latin typeface="Calibri" panose="020F0502020204030204" pitchFamily="34" charset="0"/>
                <a:ea typeface="Calibri"/>
                <a:cs typeface="Calibri"/>
                <a:sym typeface="Calibri"/>
              </a:rPr>
              <a:t>advance </a:t>
            </a:r>
            <a:r>
              <a:rPr lang="en-US" sz="1200" dirty="0">
                <a:solidFill>
                  <a:schemeClr val="dk1"/>
                </a:solidFill>
                <a:latin typeface="Calibri" panose="020F0502020204030204" pitchFamily="34" charset="0"/>
                <a:ea typeface="Calibri"/>
                <a:cs typeface="Calibri"/>
                <a:sym typeface="Calibri"/>
              </a:rPr>
              <a:t>c</a:t>
            </a:r>
            <a:r>
              <a:rPr lang="en-US" sz="1200" dirty="0" smtClean="0">
                <a:solidFill>
                  <a:schemeClr val="dk1"/>
                </a:solidFill>
                <a:latin typeface="Calibri" panose="020F0502020204030204" pitchFamily="34" charset="0"/>
                <a:ea typeface="Calibri"/>
                <a:cs typeface="Calibri"/>
                <a:sym typeface="Calibri"/>
              </a:rPr>
              <a:t>are </a:t>
            </a:r>
            <a:r>
              <a:rPr lang="en-US" sz="1200" dirty="0">
                <a:solidFill>
                  <a:schemeClr val="dk1"/>
                </a:solidFill>
                <a:latin typeface="Calibri" panose="020F0502020204030204" pitchFamily="34" charset="0"/>
                <a:ea typeface="Calibri"/>
                <a:cs typeface="Calibri"/>
                <a:sym typeface="Calibri"/>
              </a:rPr>
              <a:t>p</a:t>
            </a:r>
            <a:r>
              <a:rPr lang="en-US" sz="1200" dirty="0" smtClean="0">
                <a:solidFill>
                  <a:schemeClr val="dk1"/>
                </a:solidFill>
                <a:latin typeface="Calibri" panose="020F0502020204030204" pitchFamily="34" charset="0"/>
                <a:ea typeface="Calibri"/>
                <a:cs typeface="Calibri"/>
                <a:sym typeface="Calibri"/>
              </a:rPr>
              <a:t>lans</a:t>
            </a:r>
            <a:r>
              <a:rPr lang="en-US" sz="1200" dirty="0">
                <a:solidFill>
                  <a:schemeClr val="dk1"/>
                </a:solidFill>
                <a:latin typeface="Calibri" panose="020F0502020204030204" pitchFamily="34" charset="0"/>
                <a:ea typeface="Calibri"/>
                <a:cs typeface="Calibri"/>
                <a:sym typeface="Calibri"/>
              </a:rPr>
              <a:t>. </a:t>
            </a:r>
          </a:p>
          <a:p>
            <a:pPr defTabSz="931763">
              <a:buClr>
                <a:schemeClr val="dk1"/>
              </a:buClr>
              <a:buSzPct val="25000"/>
              <a:defRPr/>
            </a:pPr>
            <a:endParaRPr lang="en-US" sz="1200" dirty="0">
              <a:solidFill>
                <a:schemeClr val="dk1"/>
              </a:solidFill>
              <a:latin typeface="Calibri" panose="020F0502020204030204" pitchFamily="34" charset="0"/>
              <a:ea typeface="Calibri"/>
              <a:cs typeface="Calibri"/>
              <a:sym typeface="Calibri"/>
            </a:endParaRPr>
          </a:p>
          <a:p>
            <a:pPr defTabSz="931763">
              <a:buClr>
                <a:schemeClr val="dk1"/>
              </a:buClr>
              <a:buSzPct val="25000"/>
              <a:defRPr/>
            </a:pPr>
            <a:r>
              <a:rPr lang="en-US" sz="1200" dirty="0">
                <a:solidFill>
                  <a:schemeClr val="dk1"/>
                </a:solidFill>
                <a:latin typeface="Calibri" panose="020F0502020204030204" pitchFamily="34" charset="0"/>
                <a:ea typeface="Calibri"/>
                <a:cs typeface="Calibri"/>
                <a:sym typeface="Calibri"/>
              </a:rPr>
              <a:t>As of January 2016, Medicare Part B now covers voluntary </a:t>
            </a:r>
            <a:r>
              <a:rPr lang="en-US" sz="1200" dirty="0" smtClean="0">
                <a:solidFill>
                  <a:schemeClr val="dk1"/>
                </a:solidFill>
                <a:latin typeface="Calibri" panose="020F0502020204030204" pitchFamily="34" charset="0"/>
                <a:ea typeface="Calibri"/>
                <a:cs typeface="Calibri"/>
                <a:sym typeface="Calibri"/>
              </a:rPr>
              <a:t>advance </a:t>
            </a:r>
            <a:r>
              <a:rPr lang="en-US" sz="1200" dirty="0">
                <a:solidFill>
                  <a:schemeClr val="dk1"/>
                </a:solidFill>
                <a:latin typeface="Calibri" panose="020F0502020204030204" pitchFamily="34" charset="0"/>
                <a:ea typeface="Calibri"/>
                <a:cs typeface="Calibri"/>
                <a:sym typeface="Calibri"/>
              </a:rPr>
              <a:t>c</a:t>
            </a:r>
            <a:r>
              <a:rPr lang="en-US" sz="1200" dirty="0" smtClean="0">
                <a:solidFill>
                  <a:schemeClr val="dk1"/>
                </a:solidFill>
                <a:latin typeface="Calibri" panose="020F0502020204030204" pitchFamily="34" charset="0"/>
                <a:ea typeface="Calibri"/>
                <a:cs typeface="Calibri"/>
                <a:sym typeface="Calibri"/>
              </a:rPr>
              <a:t>are </a:t>
            </a:r>
            <a:r>
              <a:rPr lang="en-US" sz="1200" dirty="0">
                <a:solidFill>
                  <a:schemeClr val="dk1"/>
                </a:solidFill>
                <a:latin typeface="Calibri" panose="020F0502020204030204" pitchFamily="34" charset="0"/>
                <a:ea typeface="Calibri"/>
                <a:cs typeface="Calibri"/>
                <a:sym typeface="Calibri"/>
              </a:rPr>
              <a:t>p</a:t>
            </a:r>
            <a:r>
              <a:rPr lang="en-US" sz="1200" dirty="0" smtClean="0">
                <a:solidFill>
                  <a:schemeClr val="dk1"/>
                </a:solidFill>
                <a:latin typeface="Calibri" panose="020F0502020204030204" pitchFamily="34" charset="0"/>
                <a:ea typeface="Calibri"/>
                <a:cs typeface="Calibri"/>
                <a:sym typeface="Calibri"/>
              </a:rPr>
              <a:t>lanning</a:t>
            </a:r>
            <a:r>
              <a:rPr lang="en-US" sz="1200" dirty="0">
                <a:solidFill>
                  <a:schemeClr val="dk1"/>
                </a:solidFill>
                <a:latin typeface="Calibri" panose="020F0502020204030204" pitchFamily="34" charset="0"/>
                <a:ea typeface="Calibri"/>
                <a:cs typeface="Calibri"/>
                <a:sym typeface="Calibri"/>
              </a:rPr>
              <a:t>. This provision allows physicians and other healthcare professionals to bill Medicare for this service.</a:t>
            </a:r>
            <a:endParaRPr lang="en-US" sz="1200" b="1" u="sng" dirty="0">
              <a:solidFill>
                <a:schemeClr val="dk1"/>
              </a:solidFill>
              <a:latin typeface="Calibri" panose="020F0502020204030204" pitchFamily="34" charset="0"/>
              <a:ea typeface="Calibri"/>
              <a:cs typeface="Calibri"/>
              <a:sym typeface="Calibri"/>
            </a:endParaRPr>
          </a:p>
        </p:txBody>
      </p:sp>
      <p:sp>
        <p:nvSpPr>
          <p:cNvPr id="2" name="Slide Number Placeholder 1"/>
          <p:cNvSpPr>
            <a:spLocks noGrp="1"/>
          </p:cNvSpPr>
          <p:nvPr>
            <p:ph type="sldNum" sz="quarter" idx="10"/>
          </p:nvPr>
        </p:nvSpPr>
        <p:spPr/>
        <p:txBody>
          <a:bodyPr/>
          <a:lstStyle/>
          <a:p>
            <a:fld id="{83DB188A-FD49-4FDE-B406-73C8C4257118}" type="slidenum">
              <a:rPr lang="en-US" smtClean="0"/>
              <a:t>9</a:t>
            </a:fld>
            <a:endParaRPr lang="en-US"/>
          </a:p>
        </p:txBody>
      </p:sp>
    </p:spTree>
    <p:extLst>
      <p:ext uri="{BB962C8B-B14F-4D97-AF65-F5344CB8AC3E}">
        <p14:creationId xmlns:p14="http://schemas.microsoft.com/office/powerpoint/2010/main" val="51584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273843"/>
            <a:ext cx="7886699" cy="99417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body" idx="1"/>
          </p:nvPr>
        </p:nvSpPr>
        <p:spPr>
          <a:xfrm>
            <a:off x="628651" y="1369219"/>
            <a:ext cx="7886699" cy="326350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1" y="4767263"/>
            <a:ext cx="20573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3028950" y="4767263"/>
            <a:ext cx="30861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6457951" y="4767263"/>
            <a:ext cx="20573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639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nhpco.org/advance-care-planning" TargetMode="External"/><Relationship Id="rId3" Type="http://schemas.openxmlformats.org/officeDocument/2006/relationships/hyperlink" Target="http://theconversationproject.org/" TargetMode="External"/><Relationship Id="rId7" Type="http://schemas.openxmlformats.org/officeDocument/2006/relationships/hyperlink" Target="https://www.medicare.gov/coverage/advance-care-planning.html"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empathchoicesforcare.org/" TargetMode="External"/><Relationship Id="rId5" Type="http://schemas.openxmlformats.org/officeDocument/2006/relationships/hyperlink" Target="http://www.aarp.org/home-family/caregiving/fre-printable-advance-directives/" TargetMode="External"/><Relationship Id="rId4" Type="http://schemas.openxmlformats.org/officeDocument/2006/relationships/hyperlink" Target="https://www.nia.nih.gov/health/topics/advance-directiv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ancer.org/treatment/finding-and-paying-for-treatment/understanding-financial-and-legal-matters/advance-directives/faqs.html" TargetMode="External"/><Relationship Id="rId3" Type="http://schemas.openxmlformats.org/officeDocument/2006/relationships/hyperlink" Target="https://www.cdc.gov/aging/advancecareplanning/care-planning-course.htm" TargetMode="External"/><Relationship Id="rId7" Type="http://schemas.openxmlformats.org/officeDocument/2006/relationships/hyperlink" Target="https://www.mydirectives.com/en/how-it-work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time.com/money/2793643/cutting-the-high-cost-of-end-of-life-care/" TargetMode="External"/><Relationship Id="rId5" Type="http://schemas.openxmlformats.org/officeDocument/2006/relationships/hyperlink" Target="https://www.aicpa.org/InterestAreas/PersonalFinancialPlanning/Resources/ElderPlanningServices/DownloadableDocuments/hospiceguide.pdf" TargetMode="External"/><Relationship Id="rId4" Type="http://schemas.openxmlformats.org/officeDocument/2006/relationships/hyperlink" Target="https://newoldage.blogs.nytimes.com/2009/04/03/at-the-end-of-life-denial-comes-at-a-price/?_r=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nhpc.org/individuals/advance-care-planning/if-you-already-have-a-health-care-directiv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encrypted-tbn1.gstatic.com/images?q=tbn:ANd9GcTn22vtpc8HfkAWGWZh5f5cn9C5n0IA6iOnyr0Dou2IB33HkXIO" TargetMode="External"/><Relationship Id="rId5" Type="http://schemas.openxmlformats.org/officeDocument/2006/relationships/hyperlink" Target="https://www.vitas.com/~/media/images/resource%20library%20images/advance-directives-alzheimers.ashx"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73"/>
            <a:ext cx="6286500" cy="903727"/>
          </a:xfrm>
        </p:spPr>
        <p:txBody>
          <a:bodyPr vert="horz" lIns="68580" tIns="34290" rIns="68580" bIns="34290" rtlCol="0" anchor="ctr" anchorCtr="0">
            <a:normAutofit fontScale="90000"/>
          </a:bodyPr>
          <a:lstStyle/>
          <a:p>
            <a:pPr algn="ctr">
              <a:lnSpc>
                <a:spcPct val="100000"/>
              </a:lnSpc>
            </a:pPr>
            <a:r>
              <a:rPr lang="en-US" sz="4050" dirty="0">
                <a:solidFill>
                  <a:srgbClr val="C00000"/>
                </a:solidFill>
              </a:rPr>
              <a:t>Getting Your Affairs in Order:</a:t>
            </a:r>
            <a:br>
              <a:rPr lang="en-US" sz="4050" dirty="0">
                <a:solidFill>
                  <a:srgbClr val="C00000"/>
                </a:solidFill>
              </a:rPr>
            </a:br>
            <a:r>
              <a:rPr lang="en-US" sz="4050" dirty="0">
                <a:solidFill>
                  <a:srgbClr val="C00000"/>
                </a:solidFill>
              </a:rPr>
              <a:t>Student Presenter Instructions</a:t>
            </a:r>
          </a:p>
        </p:txBody>
      </p:sp>
      <p:sp>
        <p:nvSpPr>
          <p:cNvPr id="3" name="Subtitle 2"/>
          <p:cNvSpPr>
            <a:spLocks noGrp="1"/>
          </p:cNvSpPr>
          <p:nvPr>
            <p:ph idx="1"/>
          </p:nvPr>
        </p:nvSpPr>
        <p:spPr>
          <a:xfrm>
            <a:off x="64445" y="997527"/>
            <a:ext cx="8900809" cy="5977205"/>
          </a:xfrm>
        </p:spPr>
        <p:txBody>
          <a:bodyPr vert="horz" lIns="68580" tIns="34290" rIns="68580" bIns="34290" rtlCol="0" anchor="t" anchorCtr="0">
            <a:noAutofit/>
          </a:bodyPr>
          <a:lstStyle/>
          <a:p>
            <a:pPr>
              <a:lnSpc>
                <a:spcPct val="100000"/>
              </a:lnSpc>
              <a:spcBef>
                <a:spcPts val="600"/>
              </a:spcBef>
              <a:spcAft>
                <a:spcPts val="0"/>
              </a:spcAft>
            </a:pPr>
            <a:r>
              <a:rPr lang="en-US" sz="1600" dirty="0">
                <a:latin typeface="+mj-lt"/>
              </a:rPr>
              <a:t>DO NOT DISPLAY for AUDIENCE. Presentation begins on Slide 2.</a:t>
            </a:r>
          </a:p>
          <a:p>
            <a:pPr>
              <a:lnSpc>
                <a:spcPct val="100000"/>
              </a:lnSpc>
              <a:spcBef>
                <a:spcPts val="600"/>
              </a:spcBef>
              <a:spcAft>
                <a:spcPts val="0"/>
              </a:spcAft>
            </a:pPr>
            <a:r>
              <a:rPr lang="en-US" sz="1600" dirty="0">
                <a:latin typeface="+mj-lt"/>
              </a:rPr>
              <a:t>Students must review all content and rehearse delivery of this presentation at least 5 days prior to the scheduled presentation date. </a:t>
            </a:r>
          </a:p>
          <a:p>
            <a:pPr lvl="1">
              <a:spcAft>
                <a:spcPts val="0"/>
              </a:spcAft>
            </a:pPr>
            <a:r>
              <a:rPr lang="en-US" sz="1200" dirty="0">
                <a:latin typeface="+mj-lt"/>
              </a:rPr>
              <a:t>Any questions related to this presentation should be directed to the regional campus Geriatrics Clerkship Director or Geriatrics Education Director (Dr. John Agens).</a:t>
            </a:r>
          </a:p>
          <a:p>
            <a:pPr lvl="1">
              <a:spcAft>
                <a:spcPts val="0"/>
              </a:spcAft>
            </a:pPr>
            <a:r>
              <a:rPr lang="en-US" sz="1200" dirty="0">
                <a:latin typeface="+mj-lt"/>
              </a:rPr>
              <a:t>Please be sure to gather all appropriate handouts and other materials </a:t>
            </a:r>
          </a:p>
          <a:p>
            <a:pPr>
              <a:spcAft>
                <a:spcPts val="0"/>
              </a:spcAft>
            </a:pPr>
            <a:r>
              <a:rPr lang="en-US" sz="1600" dirty="0">
                <a:latin typeface="+mj-lt"/>
              </a:rPr>
              <a:t>Be advised that there are speaker notes/ instructions that guide the presenter throughout the presentation. </a:t>
            </a:r>
          </a:p>
          <a:p>
            <a:pPr lvl="1">
              <a:spcAft>
                <a:spcPts val="0"/>
              </a:spcAft>
            </a:pPr>
            <a:r>
              <a:rPr lang="en-US" sz="1200" dirty="0">
                <a:latin typeface="+mj-lt"/>
              </a:rPr>
              <a:t>Most of the information will be provided on the slides. </a:t>
            </a:r>
          </a:p>
          <a:p>
            <a:pPr>
              <a:spcAft>
                <a:spcPts val="0"/>
              </a:spcAft>
            </a:pPr>
            <a:r>
              <a:rPr lang="en-US" sz="1600" dirty="0">
                <a:latin typeface="+mj-lt"/>
              </a:rPr>
              <a:t>There is also background information provided for the speaker. This information is intended to enhance the speaker’s knowledge and understanding of the content. It is not intended to be shared with the </a:t>
            </a:r>
            <a:r>
              <a:rPr lang="en-US" sz="1600" dirty="0" smtClean="0">
                <a:latin typeface="+mj-lt"/>
              </a:rPr>
              <a:t>audience and may include medical jargon. </a:t>
            </a:r>
          </a:p>
          <a:p>
            <a:pPr lvl="1">
              <a:spcAft>
                <a:spcPts val="0"/>
              </a:spcAft>
            </a:pPr>
            <a:r>
              <a:rPr lang="en-US" sz="1200" dirty="0"/>
              <a:t>Students are encouraged to use mobile apps for any additional evidence based information that they desire.</a:t>
            </a:r>
          </a:p>
          <a:p>
            <a:pPr lvl="1">
              <a:spcAft>
                <a:spcPts val="0"/>
              </a:spcAft>
            </a:pPr>
            <a:r>
              <a:rPr lang="en-US" sz="1200" dirty="0"/>
              <a:t>Student comments / suggestions for quality improvement for this presentation are encouraged and appreciated.</a:t>
            </a:r>
          </a:p>
          <a:p>
            <a:pPr>
              <a:spcAft>
                <a:spcPts val="0"/>
              </a:spcAft>
            </a:pPr>
            <a:r>
              <a:rPr lang="en-US" sz="1600" dirty="0" smtClean="0">
                <a:latin typeface="+mj-lt"/>
              </a:rPr>
              <a:t> Remember to speak slowly, loudly, and clearly. Restate audience questions before answering them. Make sure you are using the microphone correctly. </a:t>
            </a:r>
          </a:p>
          <a:p>
            <a:pPr>
              <a:spcAft>
                <a:spcPts val="0"/>
              </a:spcAft>
            </a:pPr>
            <a:endParaRPr lang="en-US" sz="1600" dirty="0">
              <a:latin typeface="+mj-lt"/>
            </a:endParaRPr>
          </a:p>
          <a:p>
            <a:pPr marL="119062" lvl="1" indent="0">
              <a:spcAft>
                <a:spcPts val="0"/>
              </a:spcAft>
              <a:buNone/>
            </a:pPr>
            <a:r>
              <a:rPr lang="en-US" sz="1200" dirty="0" smtClean="0">
                <a:latin typeface="+mj-lt"/>
              </a:rPr>
              <a:t> </a:t>
            </a:r>
          </a:p>
        </p:txBody>
      </p:sp>
    </p:spTree>
    <p:extLst>
      <p:ext uri="{BB962C8B-B14F-4D97-AF65-F5344CB8AC3E}">
        <p14:creationId xmlns:p14="http://schemas.microsoft.com/office/powerpoint/2010/main" val="300901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4382" y="137700"/>
            <a:ext cx="7886700" cy="994275"/>
          </a:xfrm>
          <a:prstGeom prst="rect">
            <a:avLst/>
          </a:prstGeom>
          <a:noFill/>
          <a:ln>
            <a:noFill/>
          </a:ln>
        </p:spPr>
        <p:txBody>
          <a:bodyPr lIns="68569" tIns="34275" rIns="68569" bIns="34275" anchor="ctr" anchorCtr="0">
            <a:noAutofit/>
          </a:bodyPr>
          <a:lstStyle/>
          <a:p>
            <a:pPr>
              <a:buSzPct val="25000"/>
            </a:pPr>
            <a:r>
              <a:rPr lang="en-US" sz="3200" dirty="0"/>
              <a:t>What to discuss if…</a:t>
            </a:r>
          </a:p>
        </p:txBody>
      </p:sp>
      <p:sp>
        <p:nvSpPr>
          <p:cNvPr id="102" name="Shape 102"/>
          <p:cNvSpPr txBox="1">
            <a:spLocks noGrp="1"/>
          </p:cNvSpPr>
          <p:nvPr>
            <p:ph type="body" idx="1"/>
          </p:nvPr>
        </p:nvSpPr>
        <p:spPr>
          <a:xfrm>
            <a:off x="628650" y="968062"/>
            <a:ext cx="7886700" cy="3656837"/>
          </a:xfrm>
          <a:prstGeom prst="rect">
            <a:avLst/>
          </a:prstGeom>
          <a:noFill/>
          <a:ln>
            <a:noFill/>
          </a:ln>
        </p:spPr>
        <p:txBody>
          <a:bodyPr lIns="68569" tIns="34275" rIns="68569" bIns="34275" anchor="t" anchorCtr="0">
            <a:noAutofit/>
          </a:bodyPr>
          <a:lstStyle/>
          <a:p>
            <a:pPr marL="0" indent="0">
              <a:lnSpc>
                <a:spcPct val="80000"/>
              </a:lnSpc>
              <a:spcBef>
                <a:spcPts val="0"/>
              </a:spcBef>
              <a:spcAft>
                <a:spcPts val="0"/>
              </a:spcAft>
              <a:buNone/>
            </a:pPr>
            <a:r>
              <a:rPr lang="en-US" sz="3600" dirty="0"/>
              <a:t>You have </a:t>
            </a:r>
            <a:r>
              <a:rPr lang="en-US" sz="3600" dirty="0">
                <a:solidFill>
                  <a:srgbClr val="00B0F0"/>
                </a:solidFill>
              </a:rPr>
              <a:t>No Serious Illness</a:t>
            </a:r>
          </a:p>
          <a:p>
            <a:pPr marL="0" lvl="2" indent="0" algn="ctr">
              <a:lnSpc>
                <a:spcPct val="80000"/>
              </a:lnSpc>
              <a:spcBef>
                <a:spcPts val="750"/>
              </a:spcBef>
              <a:spcAft>
                <a:spcPts val="0"/>
              </a:spcAft>
              <a:buSzPct val="25000"/>
              <a:buNone/>
            </a:pPr>
            <a:endParaRPr sz="2800" dirty="0"/>
          </a:p>
          <a:p>
            <a:pPr marL="342900" lvl="1" indent="0">
              <a:lnSpc>
                <a:spcPct val="80000"/>
              </a:lnSpc>
              <a:spcAft>
                <a:spcPts val="0"/>
              </a:spcAft>
              <a:buNone/>
            </a:pPr>
            <a:r>
              <a:rPr lang="en-US" sz="2800" b="1" dirty="0"/>
              <a:t>GOALS</a:t>
            </a:r>
            <a:r>
              <a:rPr lang="en-US" sz="2800" dirty="0"/>
              <a:t>: </a:t>
            </a:r>
          </a:p>
          <a:p>
            <a:pPr marL="800100" lvl="1" indent="-457200">
              <a:lnSpc>
                <a:spcPct val="80000"/>
              </a:lnSpc>
              <a:spcAft>
                <a:spcPts val="0"/>
              </a:spcAft>
            </a:pPr>
            <a:r>
              <a:rPr lang="en-US" sz="2800" dirty="0"/>
              <a:t>Build a trusting and respectful provider-patient relationship.</a:t>
            </a:r>
          </a:p>
          <a:p>
            <a:pPr marL="800100" lvl="1" indent="-457200">
              <a:lnSpc>
                <a:spcPct val="80000"/>
              </a:lnSpc>
              <a:spcAft>
                <a:spcPts val="0"/>
              </a:spcAft>
            </a:pPr>
            <a:r>
              <a:rPr lang="en-US" sz="2800" dirty="0"/>
              <a:t>Establish a surrogate decision maker. </a:t>
            </a:r>
          </a:p>
          <a:p>
            <a:pPr marL="800100" lvl="1" indent="-457200">
              <a:lnSpc>
                <a:spcPct val="80000"/>
              </a:lnSpc>
              <a:spcAft>
                <a:spcPts val="0"/>
              </a:spcAft>
            </a:pPr>
            <a:r>
              <a:rPr lang="en-US" sz="2800" dirty="0"/>
              <a:t>Promote family-surrogate conversations. </a:t>
            </a:r>
          </a:p>
          <a:p>
            <a:pPr marL="342900" lvl="1" indent="0">
              <a:lnSpc>
                <a:spcPct val="80000"/>
              </a:lnSpc>
              <a:spcAft>
                <a:spcPts val="0"/>
              </a:spcAft>
              <a:buSzPct val="25000"/>
              <a:buNone/>
            </a:pPr>
            <a:endParaRPr dirty="0"/>
          </a:p>
          <a:p>
            <a:pPr marL="685800" lvl="2" indent="0">
              <a:lnSpc>
                <a:spcPct val="80000"/>
              </a:lnSpc>
              <a:spcAft>
                <a:spcPts val="0"/>
              </a:spcAft>
              <a:buSzPct val="25000"/>
              <a:buNone/>
            </a:pPr>
            <a:endParaRPr dirty="0"/>
          </a:p>
          <a:p>
            <a:pPr marL="1071563" lvl="2" indent="-385763">
              <a:lnSpc>
                <a:spcPct val="80000"/>
              </a:lnSpc>
              <a:buNone/>
            </a:pPr>
            <a:endParaRPr dirty="0"/>
          </a:p>
        </p:txBody>
      </p:sp>
    </p:spTree>
    <p:extLst>
      <p:ext uri="{BB962C8B-B14F-4D97-AF65-F5344CB8AC3E}">
        <p14:creationId xmlns:p14="http://schemas.microsoft.com/office/powerpoint/2010/main" val="345472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4382" y="137700"/>
            <a:ext cx="7886700" cy="994275"/>
          </a:xfrm>
          <a:prstGeom prst="rect">
            <a:avLst/>
          </a:prstGeom>
          <a:noFill/>
          <a:ln>
            <a:noFill/>
          </a:ln>
        </p:spPr>
        <p:txBody>
          <a:bodyPr lIns="68569" tIns="34275" rIns="68569" bIns="34275" anchor="ctr" anchorCtr="0">
            <a:noAutofit/>
          </a:bodyPr>
          <a:lstStyle/>
          <a:p>
            <a:pPr>
              <a:buSzPct val="25000"/>
            </a:pPr>
            <a:r>
              <a:rPr lang="en-US" sz="3200" dirty="0"/>
              <a:t>What to discuss if…</a:t>
            </a:r>
          </a:p>
        </p:txBody>
      </p:sp>
      <p:sp>
        <p:nvSpPr>
          <p:cNvPr id="102" name="Shape 102"/>
          <p:cNvSpPr txBox="1">
            <a:spLocks noGrp="1"/>
          </p:cNvSpPr>
          <p:nvPr>
            <p:ph type="body" idx="1"/>
          </p:nvPr>
        </p:nvSpPr>
        <p:spPr>
          <a:xfrm>
            <a:off x="628650" y="968062"/>
            <a:ext cx="7886700" cy="3656837"/>
          </a:xfrm>
          <a:prstGeom prst="rect">
            <a:avLst/>
          </a:prstGeom>
          <a:noFill/>
          <a:ln>
            <a:noFill/>
          </a:ln>
        </p:spPr>
        <p:txBody>
          <a:bodyPr lIns="68569" tIns="34275" rIns="68569" bIns="34275" anchor="t" anchorCtr="0">
            <a:noAutofit/>
          </a:bodyPr>
          <a:lstStyle/>
          <a:p>
            <a:pPr marL="0" indent="0">
              <a:lnSpc>
                <a:spcPct val="80000"/>
              </a:lnSpc>
              <a:spcBef>
                <a:spcPts val="0"/>
              </a:spcBef>
              <a:spcAft>
                <a:spcPts val="0"/>
              </a:spcAft>
              <a:buNone/>
            </a:pPr>
            <a:r>
              <a:rPr lang="en-US" sz="3600" dirty="0"/>
              <a:t>You have </a:t>
            </a:r>
            <a:r>
              <a:rPr lang="en-US" sz="3600" dirty="0">
                <a:solidFill>
                  <a:srgbClr val="00B0F0"/>
                </a:solidFill>
              </a:rPr>
              <a:t>A Serious Illness</a:t>
            </a:r>
          </a:p>
          <a:p>
            <a:pPr marL="0" lvl="2" indent="0" algn="ctr">
              <a:lnSpc>
                <a:spcPct val="80000"/>
              </a:lnSpc>
              <a:spcBef>
                <a:spcPts val="750"/>
              </a:spcBef>
              <a:spcAft>
                <a:spcPts val="0"/>
              </a:spcAft>
              <a:buSzPct val="25000"/>
              <a:buNone/>
            </a:pPr>
            <a:endParaRPr sz="2800" dirty="0"/>
          </a:p>
          <a:p>
            <a:pPr marL="342900" lvl="1" indent="0">
              <a:lnSpc>
                <a:spcPct val="80000"/>
              </a:lnSpc>
              <a:spcAft>
                <a:spcPts val="0"/>
              </a:spcAft>
              <a:buNone/>
            </a:pPr>
            <a:r>
              <a:rPr lang="en-US" sz="2800" b="1" dirty="0"/>
              <a:t>GOALS</a:t>
            </a:r>
            <a:r>
              <a:rPr lang="en-US" sz="2800" dirty="0"/>
              <a:t>: </a:t>
            </a:r>
          </a:p>
          <a:p>
            <a:pPr marL="800100" lvl="1" indent="-457200">
              <a:lnSpc>
                <a:spcPct val="80000"/>
              </a:lnSpc>
              <a:spcAft>
                <a:spcPts val="0"/>
              </a:spcAft>
            </a:pPr>
            <a:r>
              <a:rPr lang="en-US" sz="2800" dirty="0"/>
              <a:t>Ensure good understanding of prognosis, diagnosis, and treatment options.</a:t>
            </a:r>
          </a:p>
          <a:p>
            <a:pPr marL="800100" lvl="1" indent="-457200">
              <a:lnSpc>
                <a:spcPct val="80000"/>
              </a:lnSpc>
              <a:spcAft>
                <a:spcPts val="0"/>
              </a:spcAft>
            </a:pPr>
            <a:r>
              <a:rPr lang="en-US" sz="2800" dirty="0"/>
              <a:t>Anticipate emergencies and make an appropriate plan.</a:t>
            </a:r>
          </a:p>
          <a:p>
            <a:pPr marL="800100" lvl="1" indent="-457200">
              <a:lnSpc>
                <a:spcPct val="80000"/>
              </a:lnSpc>
              <a:spcAft>
                <a:spcPts val="0"/>
              </a:spcAft>
            </a:pPr>
            <a:r>
              <a:rPr lang="en-US" sz="2800" dirty="0"/>
              <a:t>Identify what matters most to you.</a:t>
            </a:r>
          </a:p>
          <a:p>
            <a:pPr marL="342900" lvl="1" indent="0">
              <a:lnSpc>
                <a:spcPct val="80000"/>
              </a:lnSpc>
              <a:spcAft>
                <a:spcPts val="0"/>
              </a:spcAft>
              <a:buSzPct val="25000"/>
              <a:buNone/>
            </a:pPr>
            <a:endParaRPr dirty="0"/>
          </a:p>
          <a:p>
            <a:pPr marL="685800" lvl="2" indent="0">
              <a:lnSpc>
                <a:spcPct val="80000"/>
              </a:lnSpc>
              <a:spcAft>
                <a:spcPts val="0"/>
              </a:spcAft>
              <a:buSzPct val="25000"/>
              <a:buNone/>
            </a:pPr>
            <a:endParaRPr dirty="0"/>
          </a:p>
          <a:p>
            <a:pPr marL="1071563" lvl="2" indent="-385763">
              <a:lnSpc>
                <a:spcPct val="80000"/>
              </a:lnSpc>
              <a:buNone/>
            </a:pPr>
            <a:endParaRPr dirty="0"/>
          </a:p>
        </p:txBody>
      </p:sp>
    </p:spTree>
    <p:extLst>
      <p:ext uri="{BB962C8B-B14F-4D97-AF65-F5344CB8AC3E}">
        <p14:creationId xmlns:p14="http://schemas.microsoft.com/office/powerpoint/2010/main" val="252353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4382" y="137700"/>
            <a:ext cx="7886700" cy="994275"/>
          </a:xfrm>
          <a:prstGeom prst="rect">
            <a:avLst/>
          </a:prstGeom>
          <a:noFill/>
          <a:ln>
            <a:noFill/>
          </a:ln>
        </p:spPr>
        <p:txBody>
          <a:bodyPr lIns="68569" tIns="34275" rIns="68569" bIns="34275" anchor="ctr" anchorCtr="0">
            <a:noAutofit/>
          </a:bodyPr>
          <a:lstStyle/>
          <a:p>
            <a:pPr>
              <a:buSzPct val="25000"/>
            </a:pPr>
            <a:r>
              <a:rPr lang="en-US" sz="3200" dirty="0"/>
              <a:t>What to discuss if…</a:t>
            </a:r>
          </a:p>
        </p:txBody>
      </p:sp>
      <p:sp>
        <p:nvSpPr>
          <p:cNvPr id="102" name="Shape 102"/>
          <p:cNvSpPr txBox="1">
            <a:spLocks noGrp="1"/>
          </p:cNvSpPr>
          <p:nvPr>
            <p:ph type="body" idx="1"/>
          </p:nvPr>
        </p:nvSpPr>
        <p:spPr>
          <a:xfrm>
            <a:off x="628650" y="968062"/>
            <a:ext cx="7886700" cy="4061138"/>
          </a:xfrm>
          <a:prstGeom prst="rect">
            <a:avLst/>
          </a:prstGeom>
          <a:noFill/>
          <a:ln>
            <a:noFill/>
          </a:ln>
        </p:spPr>
        <p:txBody>
          <a:bodyPr lIns="68569" tIns="34275" rIns="68569" bIns="34275" anchor="t" anchorCtr="0">
            <a:noAutofit/>
          </a:bodyPr>
          <a:lstStyle/>
          <a:p>
            <a:pPr marL="0" indent="0">
              <a:lnSpc>
                <a:spcPct val="80000"/>
              </a:lnSpc>
              <a:spcBef>
                <a:spcPts val="0"/>
              </a:spcBef>
              <a:spcAft>
                <a:spcPts val="0"/>
              </a:spcAft>
              <a:buNone/>
            </a:pPr>
            <a:r>
              <a:rPr lang="en-US" sz="3600" dirty="0"/>
              <a:t>You have </a:t>
            </a:r>
            <a:r>
              <a:rPr lang="en-US" sz="3600" dirty="0">
                <a:solidFill>
                  <a:srgbClr val="00B0F0"/>
                </a:solidFill>
              </a:rPr>
              <a:t>An Advanced Serious </a:t>
            </a:r>
            <a:r>
              <a:rPr lang="en-US" sz="3600" dirty="0" smtClean="0">
                <a:solidFill>
                  <a:srgbClr val="00B0F0"/>
                </a:solidFill>
              </a:rPr>
              <a:t>Illness </a:t>
            </a:r>
            <a:endParaRPr lang="en-US" sz="3600" dirty="0">
              <a:solidFill>
                <a:srgbClr val="00B0F0"/>
              </a:solidFill>
            </a:endParaRPr>
          </a:p>
          <a:p>
            <a:pPr marL="0" lvl="2" indent="0" algn="ctr">
              <a:lnSpc>
                <a:spcPct val="80000"/>
              </a:lnSpc>
              <a:spcBef>
                <a:spcPts val="750"/>
              </a:spcBef>
              <a:spcAft>
                <a:spcPts val="0"/>
              </a:spcAft>
              <a:buSzPct val="25000"/>
              <a:buNone/>
            </a:pPr>
            <a:endParaRPr sz="2800" dirty="0"/>
          </a:p>
          <a:p>
            <a:pPr marL="342900" lvl="1" indent="0">
              <a:lnSpc>
                <a:spcPct val="80000"/>
              </a:lnSpc>
              <a:spcAft>
                <a:spcPts val="0"/>
              </a:spcAft>
              <a:buNone/>
            </a:pPr>
            <a:r>
              <a:rPr lang="en-US" sz="2800" b="1" dirty="0"/>
              <a:t>GOALS</a:t>
            </a:r>
            <a:r>
              <a:rPr lang="en-US" sz="2800" dirty="0"/>
              <a:t>: </a:t>
            </a:r>
          </a:p>
          <a:p>
            <a:pPr marL="800100" lvl="1" indent="-457200">
              <a:lnSpc>
                <a:spcPct val="80000"/>
              </a:lnSpc>
              <a:spcAft>
                <a:spcPts val="0"/>
              </a:spcAft>
            </a:pPr>
            <a:r>
              <a:rPr lang="en-US" sz="2600" dirty="0"/>
              <a:t>Continue to ensure good physician-patient rapport.</a:t>
            </a:r>
          </a:p>
          <a:p>
            <a:pPr marL="800100" lvl="1" indent="-457200">
              <a:lnSpc>
                <a:spcPct val="80000"/>
              </a:lnSpc>
              <a:spcAft>
                <a:spcPts val="0"/>
              </a:spcAft>
            </a:pPr>
            <a:r>
              <a:rPr lang="en-US" sz="2600" dirty="0"/>
              <a:t>Understand the severity of condition and the appropriate desired options.</a:t>
            </a:r>
          </a:p>
          <a:p>
            <a:pPr marL="800100" lvl="1" indent="-457200">
              <a:lnSpc>
                <a:spcPct val="80000"/>
              </a:lnSpc>
              <a:spcAft>
                <a:spcPts val="0"/>
              </a:spcAft>
            </a:pPr>
            <a:r>
              <a:rPr lang="en-US" sz="2600" dirty="0"/>
              <a:t>Hope for the best, but prepare for when things don’t go well.</a:t>
            </a:r>
          </a:p>
          <a:p>
            <a:pPr marL="800100" lvl="1" indent="-457200">
              <a:lnSpc>
                <a:spcPct val="80000"/>
              </a:lnSpc>
              <a:spcAft>
                <a:spcPts val="0"/>
              </a:spcAft>
            </a:pPr>
            <a:r>
              <a:rPr lang="en-US" sz="2600" dirty="0"/>
              <a:t>Consider the option and benefits of hospice and/or home care in order to ensure more comfortable and personal care. </a:t>
            </a:r>
          </a:p>
          <a:p>
            <a:pPr marL="342900" lvl="1" indent="0">
              <a:lnSpc>
                <a:spcPct val="80000"/>
              </a:lnSpc>
              <a:spcAft>
                <a:spcPts val="0"/>
              </a:spcAft>
              <a:buSzPct val="25000"/>
              <a:buNone/>
            </a:pPr>
            <a:endParaRPr dirty="0"/>
          </a:p>
          <a:p>
            <a:pPr marL="685800" lvl="2" indent="0">
              <a:lnSpc>
                <a:spcPct val="80000"/>
              </a:lnSpc>
              <a:spcAft>
                <a:spcPts val="0"/>
              </a:spcAft>
              <a:buSzPct val="25000"/>
              <a:buNone/>
            </a:pPr>
            <a:endParaRPr dirty="0"/>
          </a:p>
          <a:p>
            <a:pPr marL="1071563" lvl="2" indent="-385763">
              <a:lnSpc>
                <a:spcPct val="80000"/>
              </a:lnSpc>
              <a:buNone/>
            </a:pPr>
            <a:endParaRPr dirty="0"/>
          </a:p>
        </p:txBody>
      </p:sp>
    </p:spTree>
    <p:extLst>
      <p:ext uri="{BB962C8B-B14F-4D97-AF65-F5344CB8AC3E}">
        <p14:creationId xmlns:p14="http://schemas.microsoft.com/office/powerpoint/2010/main" val="4231803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8651" y="273844"/>
            <a:ext cx="7886699" cy="994172"/>
          </a:xfrm>
          <a:prstGeom prst="rect">
            <a:avLst/>
          </a:prstGeom>
          <a:noFill/>
          <a:ln>
            <a:noFill/>
          </a:ln>
        </p:spPr>
        <p:txBody>
          <a:bodyPr lIns="68569" tIns="34275" rIns="68569" bIns="34275" anchor="ctr" anchorCtr="0">
            <a:noAutofit/>
          </a:bodyPr>
          <a:lstStyle/>
          <a:p>
            <a:pPr>
              <a:buSzPct val="25000"/>
            </a:pPr>
            <a:r>
              <a:rPr lang="en-US" sz="3200" dirty="0"/>
              <a:t>Identify What Matters to You…</a:t>
            </a:r>
          </a:p>
        </p:txBody>
      </p:sp>
      <p:sp>
        <p:nvSpPr>
          <p:cNvPr id="127" name="Shape 127"/>
          <p:cNvSpPr txBox="1">
            <a:spLocks noGrp="1"/>
          </p:cNvSpPr>
          <p:nvPr>
            <p:ph type="body" idx="1"/>
          </p:nvPr>
        </p:nvSpPr>
        <p:spPr>
          <a:xfrm>
            <a:off x="628651" y="1369219"/>
            <a:ext cx="7886699" cy="3489948"/>
          </a:xfrm>
          <a:prstGeom prst="rect">
            <a:avLst/>
          </a:prstGeom>
          <a:noFill/>
          <a:ln>
            <a:noFill/>
          </a:ln>
        </p:spPr>
        <p:txBody>
          <a:bodyPr lIns="68569" tIns="34275" rIns="68569" bIns="34275" anchor="t" anchorCtr="0">
            <a:noAutofit/>
          </a:bodyPr>
          <a:lstStyle/>
          <a:p>
            <a:pPr marL="342900" indent="-342900">
              <a:spcAft>
                <a:spcPts val="0"/>
              </a:spcAft>
            </a:pPr>
            <a:r>
              <a:rPr lang="en-US" sz="2600" dirty="0"/>
              <a:t>In your current state of health, with your current medical conditions, how do you feel about care options? </a:t>
            </a:r>
          </a:p>
          <a:p>
            <a:pPr marL="342900" indent="-342900">
              <a:spcAft>
                <a:spcPts val="0"/>
              </a:spcAft>
            </a:pPr>
            <a:r>
              <a:rPr lang="en-US" sz="2600" dirty="0"/>
              <a:t>In a state of emergency, are there any medical treatments that you absolutely would or would not  want to receive? </a:t>
            </a:r>
          </a:p>
          <a:p>
            <a:pPr marL="342900" indent="-342900">
              <a:spcAft>
                <a:spcPts val="0"/>
              </a:spcAft>
            </a:pPr>
            <a:r>
              <a:rPr lang="en-US" sz="2600" dirty="0"/>
              <a:t>Do you have any religious, </a:t>
            </a:r>
            <a:r>
              <a:rPr lang="en-US" sz="2600" dirty="0" smtClean="0"/>
              <a:t>cultural, </a:t>
            </a:r>
            <a:r>
              <a:rPr lang="en-US" sz="2600" dirty="0"/>
              <a:t>or personal beliefs that you want your healthcare team to know?</a:t>
            </a:r>
            <a:endParaRPr sz="2600" dirty="0"/>
          </a:p>
          <a:p>
            <a:pPr marL="342900" lvl="1" indent="0">
              <a:spcAft>
                <a:spcPts val="0"/>
              </a:spcAft>
              <a:buSzPct val="25000"/>
              <a:buNone/>
            </a:pPr>
            <a:endParaRPr dirty="0"/>
          </a:p>
          <a:p>
            <a:pPr indent="-171450">
              <a:buNone/>
            </a:pPr>
            <a:endParaRPr dirty="0"/>
          </a:p>
        </p:txBody>
      </p:sp>
    </p:spTree>
    <p:extLst>
      <p:ext uri="{BB962C8B-B14F-4D97-AF65-F5344CB8AC3E}">
        <p14:creationId xmlns:p14="http://schemas.microsoft.com/office/powerpoint/2010/main" val="609795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Share What Matters to You…</a:t>
            </a:r>
          </a:p>
        </p:txBody>
      </p:sp>
      <p:sp>
        <p:nvSpPr>
          <p:cNvPr id="3" name="Text Placeholder 2"/>
          <p:cNvSpPr>
            <a:spLocks noGrp="1"/>
          </p:cNvSpPr>
          <p:nvPr>
            <p:ph type="body" idx="1"/>
          </p:nvPr>
        </p:nvSpPr>
        <p:spPr>
          <a:xfrm>
            <a:off x="628651" y="1369219"/>
            <a:ext cx="7886699" cy="3096983"/>
          </a:xfrm>
        </p:spPr>
        <p:txBody>
          <a:bodyPr/>
          <a:lstStyle/>
          <a:p>
            <a:pPr marL="0" indent="0">
              <a:spcAft>
                <a:spcPts val="0"/>
              </a:spcAft>
              <a:buNone/>
            </a:pPr>
            <a:r>
              <a:rPr lang="en-US" sz="2600" dirty="0"/>
              <a:t>With whom do you wish to discuss these issues? </a:t>
            </a:r>
          </a:p>
          <a:p>
            <a:pPr lvl="1" indent="-171450">
              <a:spcAft>
                <a:spcPts val="0"/>
              </a:spcAft>
            </a:pPr>
            <a:r>
              <a:rPr lang="en-US" sz="2000" dirty="0"/>
              <a:t>Healthcare providers</a:t>
            </a:r>
          </a:p>
          <a:p>
            <a:pPr lvl="1" indent="-171450">
              <a:spcAft>
                <a:spcPts val="0"/>
              </a:spcAft>
            </a:pPr>
            <a:r>
              <a:rPr lang="en-US" sz="2000" dirty="0"/>
              <a:t>Family </a:t>
            </a:r>
            <a:r>
              <a:rPr lang="en-US" sz="2000" dirty="0" smtClean="0"/>
              <a:t>members</a:t>
            </a:r>
            <a:endParaRPr lang="en-US" sz="2000" dirty="0"/>
          </a:p>
          <a:p>
            <a:pPr lvl="1" indent="-171450">
              <a:spcAft>
                <a:spcPts val="0"/>
              </a:spcAft>
            </a:pPr>
            <a:r>
              <a:rPr lang="en-US" sz="2000" dirty="0"/>
              <a:t>Community members: clergy, friends </a:t>
            </a:r>
          </a:p>
          <a:p>
            <a:pPr marL="0" indent="0">
              <a:spcAft>
                <a:spcPts val="0"/>
              </a:spcAft>
              <a:buNone/>
            </a:pPr>
            <a:endParaRPr lang="en-US" dirty="0"/>
          </a:p>
          <a:p>
            <a:pPr marL="0" indent="0">
              <a:spcAft>
                <a:spcPts val="0"/>
              </a:spcAft>
              <a:buNone/>
            </a:pPr>
            <a:r>
              <a:rPr lang="en-US" sz="2600" dirty="0"/>
              <a:t>Ask questions to find out if your loved ones are willing to honor your wishes.</a:t>
            </a:r>
          </a:p>
          <a:p>
            <a:pPr marL="342900" indent="-342900">
              <a:spcAft>
                <a:spcPts val="0"/>
              </a:spcAft>
            </a:pPr>
            <a:r>
              <a:rPr lang="en-US" sz="2000" dirty="0"/>
              <a:t>Make sure your family understands your wishes.</a:t>
            </a:r>
          </a:p>
          <a:p>
            <a:pPr marL="342900" indent="-342900">
              <a:spcAft>
                <a:spcPts val="0"/>
              </a:spcAft>
            </a:pPr>
            <a:r>
              <a:rPr lang="en-US" sz="2000" dirty="0"/>
              <a:t>Explain why these choices are important to you. </a:t>
            </a:r>
            <a:endParaRPr lang="en-US" dirty="0"/>
          </a:p>
          <a:p>
            <a:pPr marL="342900" lvl="1" indent="0">
              <a:spcAft>
                <a:spcPts val="0"/>
              </a:spcAft>
              <a:buNone/>
            </a:pPr>
            <a:endParaRPr lang="en-US" dirty="0"/>
          </a:p>
          <a:p>
            <a:pPr marL="342900" lvl="1" indent="0">
              <a:spcAft>
                <a:spcPts val="0"/>
              </a:spcAft>
              <a:buNone/>
            </a:pPr>
            <a:endParaRPr lang="en-US" dirty="0"/>
          </a:p>
          <a:p>
            <a:endParaRPr lang="en-US" dirty="0"/>
          </a:p>
        </p:txBody>
      </p:sp>
    </p:spTree>
    <p:extLst>
      <p:ext uri="{BB962C8B-B14F-4D97-AF65-F5344CB8AC3E}">
        <p14:creationId xmlns:p14="http://schemas.microsoft.com/office/powerpoint/2010/main" val="80354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3"/>
            <a:ext cx="7886699" cy="838438"/>
          </a:xfrm>
        </p:spPr>
        <p:txBody>
          <a:bodyPr/>
          <a:lstStyle/>
          <a:p>
            <a:r>
              <a:rPr lang="en-US" sz="3200" dirty="0"/>
              <a:t>Put It in Writing!</a:t>
            </a:r>
          </a:p>
        </p:txBody>
      </p:sp>
      <p:sp>
        <p:nvSpPr>
          <p:cNvPr id="3" name="Text Placeholder 2"/>
          <p:cNvSpPr>
            <a:spLocks noGrp="1"/>
          </p:cNvSpPr>
          <p:nvPr>
            <p:ph type="body" idx="1"/>
          </p:nvPr>
        </p:nvSpPr>
        <p:spPr>
          <a:xfrm>
            <a:off x="628651" y="1112281"/>
            <a:ext cx="7779080" cy="4031219"/>
          </a:xfrm>
        </p:spPr>
        <p:txBody>
          <a:bodyPr/>
          <a:lstStyle/>
          <a:p>
            <a:r>
              <a:rPr lang="en-US" sz="2400" dirty="0"/>
              <a:t>Create an Advance Directive</a:t>
            </a:r>
          </a:p>
          <a:p>
            <a:r>
              <a:rPr lang="en-US" sz="2400" dirty="0"/>
              <a:t>Disseminate it widely:</a:t>
            </a:r>
          </a:p>
          <a:p>
            <a:pPr marL="628650" lvl="1" indent="-285750">
              <a:spcBef>
                <a:spcPts val="0"/>
              </a:spcBef>
              <a:spcAft>
                <a:spcPts val="0"/>
              </a:spcAft>
            </a:pPr>
            <a:r>
              <a:rPr lang="en-US" dirty="0"/>
              <a:t>Have copies placed in your medical records.</a:t>
            </a:r>
          </a:p>
          <a:p>
            <a:pPr marL="628650" lvl="1" indent="-285750">
              <a:spcAft>
                <a:spcPts val="0"/>
              </a:spcAft>
            </a:pPr>
            <a:r>
              <a:rPr lang="en-US" dirty="0"/>
              <a:t>Hand copies to your surrogates, alternate surrogate, </a:t>
            </a:r>
            <a:r>
              <a:rPr lang="en-US" dirty="0" smtClean="0"/>
              <a:t>family, </a:t>
            </a:r>
            <a:r>
              <a:rPr lang="en-US" dirty="0"/>
              <a:t>and those involved with your health care.</a:t>
            </a:r>
          </a:p>
          <a:p>
            <a:r>
              <a:rPr lang="en-US" sz="2400" dirty="0"/>
              <a:t>Discuss your wishes </a:t>
            </a:r>
            <a:r>
              <a:rPr lang="en-US" sz="2400" dirty="0" smtClean="0"/>
              <a:t>often</a:t>
            </a:r>
            <a:endParaRPr lang="en-US" sz="2400" dirty="0"/>
          </a:p>
          <a:p>
            <a:r>
              <a:rPr lang="en-US" sz="2400" dirty="0"/>
              <a:t>Update </a:t>
            </a:r>
            <a:r>
              <a:rPr lang="en-US" sz="2400" dirty="0" smtClean="0"/>
              <a:t>periodically</a:t>
            </a:r>
            <a:endParaRPr lang="en-US" sz="2400" dirty="0"/>
          </a:p>
          <a:p>
            <a:r>
              <a:rPr lang="en-US" sz="2400" dirty="0"/>
              <a:t>You can always make </a:t>
            </a:r>
            <a:r>
              <a:rPr lang="en-US" sz="2400" dirty="0" smtClean="0"/>
              <a:t>changes</a:t>
            </a:r>
            <a:endParaRPr lang="en-US" sz="2400" dirty="0"/>
          </a:p>
          <a:p>
            <a:pPr marL="342900" lvl="1" indent="0">
              <a:spcAft>
                <a:spcPts val="0"/>
              </a:spcAft>
              <a:buNone/>
            </a:pPr>
            <a:endParaRPr lang="en-US" dirty="0"/>
          </a:p>
          <a:p>
            <a:endParaRPr lang="en-US" dirty="0"/>
          </a:p>
          <a:p>
            <a:pPr marL="133350" indent="0">
              <a:buNone/>
            </a:pPr>
            <a:endParaRPr lang="en-US" dirty="0"/>
          </a:p>
        </p:txBody>
      </p:sp>
    </p:spTree>
    <p:extLst>
      <p:ext uri="{BB962C8B-B14F-4D97-AF65-F5344CB8AC3E}">
        <p14:creationId xmlns:p14="http://schemas.microsoft.com/office/powerpoint/2010/main" val="127895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23809"/>
            <a:ext cx="8520600" cy="841800"/>
          </a:xfrm>
        </p:spPr>
        <p:txBody>
          <a:bodyPr/>
          <a:lstStyle/>
          <a:p>
            <a:r>
              <a:rPr lang="en-US" sz="3200" dirty="0"/>
              <a:t>When to Review and Update</a:t>
            </a:r>
          </a:p>
        </p:txBody>
      </p:sp>
      <p:sp>
        <p:nvSpPr>
          <p:cNvPr id="3" name="TextBox 2"/>
          <p:cNvSpPr txBox="1"/>
          <p:nvPr/>
        </p:nvSpPr>
        <p:spPr>
          <a:xfrm>
            <a:off x="311700" y="1231795"/>
            <a:ext cx="8520600"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When should you review it?</a:t>
            </a:r>
          </a:p>
          <a:p>
            <a:endParaRPr lang="en-US" sz="800" dirty="0"/>
          </a:p>
          <a:p>
            <a:pPr lvl="8"/>
            <a:r>
              <a:rPr lang="en-US" dirty="0"/>
              <a:t>	</a:t>
            </a:r>
            <a:r>
              <a:rPr lang="en-US" sz="2000" dirty="0"/>
              <a:t>-Divorce, marriage, major life </a:t>
            </a:r>
            <a:r>
              <a:rPr lang="en-US" sz="2000" dirty="0" smtClean="0"/>
              <a:t>events</a:t>
            </a:r>
            <a:endParaRPr lang="en-US" sz="2000" dirty="0"/>
          </a:p>
          <a:p>
            <a:pPr lvl="8"/>
            <a:r>
              <a:rPr lang="en-US" sz="2000" dirty="0"/>
              <a:t>	-Routinely as time </a:t>
            </a:r>
            <a:r>
              <a:rPr lang="en-US" sz="2000" dirty="0" smtClean="0"/>
              <a:t>allows</a:t>
            </a:r>
            <a:endParaRPr lang="en-US" sz="2000" dirty="0"/>
          </a:p>
          <a:p>
            <a:pPr lvl="8"/>
            <a:r>
              <a:rPr lang="en-US" sz="2000" dirty="0"/>
              <a:t>	-Following a major </a:t>
            </a:r>
            <a:r>
              <a:rPr lang="en-US" sz="2000" dirty="0" smtClean="0"/>
              <a:t>illness</a:t>
            </a:r>
            <a:endParaRPr lang="en-US" sz="2000" dirty="0"/>
          </a:p>
          <a:p>
            <a:pPr marL="285750" indent="-285750">
              <a:buFont typeface="Arial" panose="020B0604020202020204" pitchFamily="34" charset="0"/>
              <a:buChar char="•"/>
            </a:pPr>
            <a:endParaRPr lang="en-US" dirty="0"/>
          </a:p>
          <a:p>
            <a:pPr marL="285750" lvl="5" indent="-285750">
              <a:buFont typeface="Arial" panose="020B0604020202020204" pitchFamily="34" charset="0"/>
              <a:buChar char="•"/>
            </a:pPr>
            <a:r>
              <a:rPr lang="en-US" sz="2800" dirty="0"/>
              <a:t>When must it be updated?</a:t>
            </a:r>
          </a:p>
          <a:p>
            <a:pPr lvl="5"/>
            <a:r>
              <a:rPr lang="en-US" sz="2800" dirty="0"/>
              <a:t>	</a:t>
            </a:r>
            <a:r>
              <a:rPr lang="en-US" sz="2000" dirty="0"/>
              <a:t>-Death or incapacity of </a:t>
            </a:r>
            <a:r>
              <a:rPr lang="en-US" sz="2000" dirty="0" smtClean="0"/>
              <a:t>surrogates</a:t>
            </a:r>
            <a:endParaRPr lang="en-US" sz="2000" dirty="0"/>
          </a:p>
          <a:p>
            <a:pPr lvl="5"/>
            <a:r>
              <a:rPr lang="en-US" sz="2000" dirty="0"/>
              <a:t>	</a:t>
            </a:r>
            <a:r>
              <a:rPr lang="en-US" sz="2000" dirty="0" smtClean="0"/>
              <a:t>-Estrangement or falling-out from surrogates</a:t>
            </a:r>
            <a:endParaRPr lang="en-US" sz="2000" dirty="0"/>
          </a:p>
        </p:txBody>
      </p:sp>
    </p:spTree>
    <p:extLst>
      <p:ext uri="{BB962C8B-B14F-4D97-AF65-F5344CB8AC3E}">
        <p14:creationId xmlns:p14="http://schemas.microsoft.com/office/powerpoint/2010/main" val="369953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What will you do to Get Your Affairs in Order?</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311700" y="1460818"/>
            <a:ext cx="8520600" cy="2526391"/>
          </a:xfrm>
        </p:spPr>
        <p:txBody>
          <a:bodyPr/>
          <a:lstStyle/>
          <a:p>
            <a:r>
              <a:rPr lang="en-US" sz="2800" dirty="0">
                <a:solidFill>
                  <a:schemeClr val="tx1"/>
                </a:solidFill>
              </a:rPr>
              <a:t>1.  Identify what matters to you.</a:t>
            </a:r>
            <a:br>
              <a:rPr lang="en-US" sz="2800" dirty="0">
                <a:solidFill>
                  <a:schemeClr val="tx1"/>
                </a:solidFill>
              </a:rPr>
            </a:br>
            <a:r>
              <a:rPr lang="en-US" sz="2800" dirty="0">
                <a:solidFill>
                  <a:schemeClr val="tx1"/>
                </a:solidFill>
              </a:rPr>
              <a:t>2.  Share what matters to you.</a:t>
            </a:r>
            <a:br>
              <a:rPr lang="en-US" sz="2800" dirty="0">
                <a:solidFill>
                  <a:schemeClr val="tx1"/>
                </a:solidFill>
              </a:rPr>
            </a:br>
            <a:r>
              <a:rPr lang="en-US" sz="2800" dirty="0">
                <a:solidFill>
                  <a:schemeClr val="tx1"/>
                </a:solidFill>
              </a:rPr>
              <a:t>3.  Put it in writing.</a:t>
            </a:r>
            <a:br>
              <a:rPr lang="en-US" sz="2800" dirty="0">
                <a:solidFill>
                  <a:schemeClr val="tx1"/>
                </a:solidFill>
              </a:rPr>
            </a:br>
            <a:r>
              <a:rPr lang="en-US" sz="2800" dirty="0">
                <a:solidFill>
                  <a:schemeClr val="tx1"/>
                </a:solidFill>
              </a:rPr>
              <a:t>4.  Review and update your plan.</a:t>
            </a:r>
          </a:p>
        </p:txBody>
      </p:sp>
    </p:spTree>
    <p:extLst>
      <p:ext uri="{BB962C8B-B14F-4D97-AF65-F5344CB8AC3E}">
        <p14:creationId xmlns:p14="http://schemas.microsoft.com/office/powerpoint/2010/main" val="305940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26" y="221477"/>
            <a:ext cx="8834161" cy="4461547"/>
          </a:xfrm>
        </p:spPr>
        <p:txBody>
          <a:bodyPr/>
          <a:lstStyle/>
          <a:p>
            <a:pPr algn="l"/>
            <a:r>
              <a:rPr lang="en-US" dirty="0"/>
              <a:t>Creating an Action Plan:</a:t>
            </a:r>
            <a:br>
              <a:rPr lang="en-US" dirty="0"/>
            </a:br>
            <a:r>
              <a:rPr lang="en-US" dirty="0"/>
              <a:t>		Starting this week I will…</a:t>
            </a:r>
            <a:br>
              <a:rPr lang="en-US" dirty="0"/>
            </a:br>
            <a:r>
              <a:rPr lang="en-US" dirty="0"/>
              <a:t/>
            </a:r>
            <a:br>
              <a:rPr lang="en-US" dirty="0"/>
            </a:br>
            <a:r>
              <a:rPr lang="en-US" dirty="0"/>
              <a:t>1.  </a:t>
            </a:r>
            <a:r>
              <a:rPr lang="en-US" b="1" dirty="0"/>
              <a:t>What activity(ies) </a:t>
            </a:r>
            <a:r>
              <a:rPr lang="en-US" dirty="0"/>
              <a:t>you are going to do.</a:t>
            </a:r>
            <a:br>
              <a:rPr lang="en-US" dirty="0"/>
            </a:br>
            <a:r>
              <a:rPr lang="en-US" dirty="0"/>
              <a:t>2.  </a:t>
            </a:r>
            <a:r>
              <a:rPr lang="en-US" b="1" dirty="0"/>
              <a:t>How much </a:t>
            </a:r>
            <a:r>
              <a:rPr lang="en-US" dirty="0"/>
              <a:t>you are going to do.</a:t>
            </a:r>
            <a:br>
              <a:rPr lang="en-US" dirty="0"/>
            </a:br>
            <a:r>
              <a:rPr lang="en-US" dirty="0"/>
              <a:t>3.  </a:t>
            </a:r>
            <a:r>
              <a:rPr lang="en-US" b="1" dirty="0"/>
              <a:t>When</a:t>
            </a:r>
            <a:r>
              <a:rPr lang="en-US" dirty="0"/>
              <a:t> you will do it.</a:t>
            </a:r>
            <a:br>
              <a:rPr lang="en-US" dirty="0"/>
            </a:br>
            <a:r>
              <a:rPr lang="en-US" dirty="0"/>
              <a:t>4.  </a:t>
            </a:r>
            <a:r>
              <a:rPr lang="en-US" b="1" dirty="0"/>
              <a:t>How often </a:t>
            </a:r>
            <a:r>
              <a:rPr lang="en-US" dirty="0"/>
              <a:t>you will do it.</a:t>
            </a:r>
          </a:p>
        </p:txBody>
      </p:sp>
      <p:cxnSp>
        <p:nvCxnSpPr>
          <p:cNvPr id="4" name="Straight Connector 3"/>
          <p:cNvCxnSpPr/>
          <p:nvPr/>
        </p:nvCxnSpPr>
        <p:spPr>
          <a:xfrm>
            <a:off x="0" y="1867711"/>
            <a:ext cx="9144000" cy="9728"/>
          </a:xfrm>
          <a:prstGeom prst="line">
            <a:avLst/>
          </a:prstGeom>
          <a:ln w="63500">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76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8" y="663735"/>
            <a:ext cx="7053542" cy="1050398"/>
          </a:xfrm>
        </p:spPr>
        <p:txBody>
          <a:bodyPr/>
          <a:lstStyle/>
          <a:p>
            <a:r>
              <a:rPr lang="en-US" sz="3600" dirty="0"/>
              <a:t>Thank you for your participation!</a:t>
            </a:r>
            <a:r>
              <a:rPr lang="en-US" dirty="0"/>
              <a:t/>
            </a:r>
            <a:br>
              <a:rPr lang="en-US" dirty="0"/>
            </a:br>
            <a:r>
              <a:rPr lang="en-US" dirty="0"/>
              <a:t> </a:t>
            </a:r>
          </a:p>
        </p:txBody>
      </p:sp>
      <p:sp>
        <p:nvSpPr>
          <p:cNvPr id="3" name="Content Placeholder 2"/>
          <p:cNvSpPr>
            <a:spLocks noGrp="1"/>
          </p:cNvSpPr>
          <p:nvPr>
            <p:ph idx="1"/>
          </p:nvPr>
        </p:nvSpPr>
        <p:spPr/>
        <p:txBody>
          <a:bodyPr/>
          <a:lstStyle/>
          <a:p>
            <a:pPr marL="0" indent="0">
              <a:buNone/>
            </a:pPr>
            <a:r>
              <a:rPr lang="en-US" sz="2800" dirty="0">
                <a:latin typeface="Calibri" panose="020F0502020204030204" pitchFamily="34" charset="0"/>
              </a:rPr>
              <a:t>We greatly appreciate your completion of the presentation evaluation. Your anonymous responses help us make improvements to our presentation. All comments and suggestions are truly appreciated. </a:t>
            </a:r>
          </a:p>
          <a:p>
            <a:endParaRPr lang="en-US" dirty="0"/>
          </a:p>
        </p:txBody>
      </p:sp>
      <p:sp>
        <p:nvSpPr>
          <p:cNvPr id="5" name="TextBox 4"/>
          <p:cNvSpPr txBox="1"/>
          <p:nvPr/>
        </p:nvSpPr>
        <p:spPr>
          <a:xfrm>
            <a:off x="-1" y="4539998"/>
            <a:ext cx="9144001" cy="553998"/>
          </a:xfrm>
          <a:prstGeom prst="rect">
            <a:avLst/>
          </a:prstGeom>
          <a:noFill/>
        </p:spPr>
        <p:txBody>
          <a:bodyPr wrap="square" rtlCol="0">
            <a:spAutoFit/>
          </a:bodyPr>
          <a:lstStyle/>
          <a:p>
            <a:r>
              <a:rPr lang="en-US" sz="1000" dirty="0" smtClean="0"/>
              <a:t>Copyright 2017, Florida State University College of Medicine/ Lisa Granville, MD. This work was supported by Grant Number U1QHP28709 from the Health Resources and Services Administration (HRSA), an operating division of the U.S. Department of Health and Human Services. Materials may be used with  proper acknowledgement of their development.  </a:t>
            </a:r>
            <a:endParaRPr lang="en-US" sz="1000" dirty="0"/>
          </a:p>
        </p:txBody>
      </p:sp>
    </p:spTree>
    <p:extLst>
      <p:ext uri="{BB962C8B-B14F-4D97-AF65-F5344CB8AC3E}">
        <p14:creationId xmlns:p14="http://schemas.microsoft.com/office/powerpoint/2010/main" val="350119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ctr" anchorCtr="0">
            <a:noAutofit/>
          </a:bodyPr>
          <a:lstStyle/>
          <a:p>
            <a:pPr lvl="0">
              <a:spcBef>
                <a:spcPts val="0"/>
              </a:spcBef>
              <a:buNone/>
            </a:pPr>
            <a:r>
              <a:rPr lang="en" sz="4500" dirty="0"/>
              <a:t>Getting Your Affairs in Order</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dirty="0"/>
              <a:t>Creating Peace of Mind</a:t>
            </a:r>
          </a:p>
        </p:txBody>
      </p:sp>
      <p:sp>
        <p:nvSpPr>
          <p:cNvPr id="3" name="TextBox 2"/>
          <p:cNvSpPr txBox="1"/>
          <p:nvPr/>
        </p:nvSpPr>
        <p:spPr>
          <a:xfrm>
            <a:off x="-1" y="4539998"/>
            <a:ext cx="9057373" cy="577081"/>
          </a:xfrm>
          <a:prstGeom prst="rect">
            <a:avLst/>
          </a:prstGeom>
          <a:noFill/>
        </p:spPr>
        <p:txBody>
          <a:bodyPr wrap="square" rtlCol="0">
            <a:spAutoFit/>
          </a:bodyPr>
          <a:lstStyle/>
          <a:p>
            <a:r>
              <a:rPr lang="en-US" sz="1050" dirty="0" smtClean="0"/>
              <a:t>Copyright 2017, Florida State University College of Medicine/ Lisa Granville, MD. This work was supported by Grant Number U1QHP28709 from the Health Resources and Services Administration (HRSA), an operating division of the U.S. Department of Health and Human Services. Materials may be used with  proper acknowledgement of their development.  </a:t>
            </a:r>
            <a:endParaRPr lang="en-US" sz="1050" dirty="0"/>
          </a:p>
        </p:txBody>
      </p:sp>
      <p:pic>
        <p:nvPicPr>
          <p:cNvPr id="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679" y="4906246"/>
            <a:ext cx="5048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74690" y="155857"/>
            <a:ext cx="7886699" cy="729046"/>
          </a:xfrm>
          <a:prstGeom prst="rect">
            <a:avLst/>
          </a:prstGeom>
          <a:noFill/>
          <a:ln>
            <a:noFill/>
          </a:ln>
        </p:spPr>
        <p:txBody>
          <a:bodyPr lIns="68569" tIns="34275" rIns="68569" bIns="34275" anchor="ctr" anchorCtr="0">
            <a:noAutofit/>
          </a:bodyPr>
          <a:lstStyle/>
          <a:p>
            <a:pPr>
              <a:buSzPct val="25000"/>
            </a:pPr>
            <a:r>
              <a:rPr lang="en-US" sz="2800" dirty="0">
                <a:latin typeface="+mj-lt"/>
              </a:rPr>
              <a:t>References</a:t>
            </a:r>
          </a:p>
        </p:txBody>
      </p:sp>
      <p:sp>
        <p:nvSpPr>
          <p:cNvPr id="147" name="Shape 147"/>
          <p:cNvSpPr txBox="1">
            <a:spLocks noGrp="1"/>
          </p:cNvSpPr>
          <p:nvPr>
            <p:ph type="body" idx="1"/>
          </p:nvPr>
        </p:nvSpPr>
        <p:spPr>
          <a:xfrm>
            <a:off x="0" y="926766"/>
            <a:ext cx="9143999" cy="3954949"/>
          </a:xfrm>
          <a:prstGeom prst="rect">
            <a:avLst/>
          </a:prstGeom>
          <a:noFill/>
          <a:ln>
            <a:noFill/>
          </a:ln>
        </p:spPr>
        <p:txBody>
          <a:bodyPr lIns="68569" tIns="34275" rIns="68569" bIns="34275" anchor="t" anchorCtr="0">
            <a:noAutofit/>
          </a:bodyPr>
          <a:lstStyle/>
          <a:p>
            <a:pPr marL="495300" lvl="0" indent="-342900">
              <a:lnSpc>
                <a:spcPct val="100000"/>
              </a:lnSpc>
              <a:spcBef>
                <a:spcPts val="0"/>
              </a:spcBef>
              <a:buAutoNum type="arabicPeriod"/>
            </a:pPr>
            <a:r>
              <a:rPr lang="en" sz="1400" b="1" dirty="0">
                <a:latin typeface="Calibri" panose="020F0502020204030204" pitchFamily="34" charset="0"/>
              </a:rPr>
              <a:t>The Conversation Project  </a:t>
            </a:r>
            <a:r>
              <a:rPr lang="en" sz="1400" b="1" u="sng" dirty="0">
                <a:solidFill>
                  <a:schemeClr val="accent5"/>
                </a:solidFill>
                <a:latin typeface="Calibri" panose="020F0502020204030204" pitchFamily="34" charset="0"/>
                <a:hlinkClick r:id="rId3"/>
              </a:rPr>
              <a:t>http://theconversationproject.org</a:t>
            </a:r>
            <a:r>
              <a:rPr lang="en" sz="1400" u="sng" dirty="0">
                <a:solidFill>
                  <a:schemeClr val="accent5"/>
                </a:solidFill>
                <a:latin typeface="Calibri" panose="020F0502020204030204" pitchFamily="34" charset="0"/>
                <a:hlinkClick r:id="rId3"/>
              </a:rPr>
              <a:t>/</a:t>
            </a:r>
          </a:p>
          <a:p>
            <a:pPr marL="495300" lvl="0" indent="-342900">
              <a:lnSpc>
                <a:spcPct val="100000"/>
              </a:lnSpc>
              <a:spcBef>
                <a:spcPts val="0"/>
              </a:spcBef>
              <a:buAutoNum type="arabicPeriod"/>
            </a:pPr>
            <a:r>
              <a:rPr lang="en-US" sz="1400" b="1" dirty="0">
                <a:latin typeface="Calibri" panose="020F0502020204030204" pitchFamily="34" charset="0"/>
              </a:rPr>
              <a:t>The National Institute on Aging </a:t>
            </a:r>
            <a:r>
              <a:rPr lang="en-US" sz="1400" b="1" dirty="0">
                <a:latin typeface="Calibri" panose="020F0502020204030204" pitchFamily="34" charset="0"/>
                <a:hlinkClick r:id="rId4"/>
              </a:rPr>
              <a:t>https://www.nia.nih.gov/health/topics/advance-directives</a:t>
            </a:r>
            <a:r>
              <a:rPr lang="en-US" sz="1400" b="1" dirty="0">
                <a:latin typeface="Calibri" panose="020F0502020204030204" pitchFamily="34" charset="0"/>
              </a:rPr>
              <a:t> </a:t>
            </a:r>
          </a:p>
          <a:p>
            <a:pPr marL="495300" lvl="0" indent="-342900">
              <a:lnSpc>
                <a:spcPct val="100000"/>
              </a:lnSpc>
              <a:spcBef>
                <a:spcPts val="0"/>
              </a:spcBef>
              <a:buAutoNum type="arabicPeriod"/>
            </a:pPr>
            <a:r>
              <a:rPr lang="en-US" sz="1400" b="1" dirty="0">
                <a:latin typeface="Calibri" panose="020F0502020204030204" pitchFamily="34" charset="0"/>
              </a:rPr>
              <a:t>AARP   </a:t>
            </a:r>
            <a:r>
              <a:rPr lang="en-US" sz="1400" b="1" u="sng" dirty="0">
                <a:latin typeface="Calibri" panose="020F0502020204030204" pitchFamily="34" charset="0"/>
                <a:hlinkClick r:id="rId5"/>
              </a:rPr>
              <a:t>http://www.aarp.org/home-family/caregiving/fre-printable-advance-directives/</a:t>
            </a:r>
            <a:r>
              <a:rPr lang="en-US" sz="1400" b="1" u="sng" dirty="0">
                <a:latin typeface="Calibri" panose="020F0502020204030204" pitchFamily="34" charset="0"/>
              </a:rPr>
              <a:t> </a:t>
            </a:r>
          </a:p>
          <a:p>
            <a:pPr marL="495300" lvl="0" indent="-342900">
              <a:lnSpc>
                <a:spcPct val="100000"/>
              </a:lnSpc>
              <a:spcBef>
                <a:spcPts val="0"/>
              </a:spcBef>
              <a:buAutoNum type="arabicPeriod"/>
            </a:pPr>
            <a:r>
              <a:rPr lang="en-US" sz="1400" b="1" dirty="0">
                <a:latin typeface="Calibri" panose="020F0502020204030204" pitchFamily="34" charset="0"/>
              </a:rPr>
              <a:t>Empath Choices for Care   </a:t>
            </a:r>
            <a:r>
              <a:rPr lang="en-US" sz="1400" b="1" dirty="0">
                <a:latin typeface="Calibri" panose="020F0502020204030204" pitchFamily="34" charset="0"/>
                <a:hlinkClick r:id="rId6"/>
              </a:rPr>
              <a:t>http://empathchoicesforcare.org/</a:t>
            </a:r>
            <a:r>
              <a:rPr lang="en-US" sz="1400" b="1" dirty="0">
                <a:latin typeface="Calibri" panose="020F0502020204030204" pitchFamily="34" charset="0"/>
              </a:rPr>
              <a:t> </a:t>
            </a:r>
          </a:p>
          <a:p>
            <a:pPr marL="495300" lvl="0" indent="-342900">
              <a:lnSpc>
                <a:spcPct val="100000"/>
              </a:lnSpc>
              <a:spcBef>
                <a:spcPts val="0"/>
              </a:spcBef>
              <a:buAutoNum type="arabicPeriod"/>
            </a:pPr>
            <a:r>
              <a:rPr lang="en-US" sz="1400" b="1" dirty="0">
                <a:latin typeface="Calibri" panose="020F0502020204030204" pitchFamily="34" charset="0"/>
              </a:rPr>
              <a:t>Medicare   </a:t>
            </a:r>
            <a:r>
              <a:rPr lang="en-US" sz="1400" u="sng" dirty="0">
                <a:solidFill>
                  <a:schemeClr val="hlink"/>
                </a:solidFill>
                <a:latin typeface="Calibri" panose="020F0502020204030204" pitchFamily="34" charset="0"/>
                <a:hlinkClick r:id="rId7"/>
              </a:rPr>
              <a:t> </a:t>
            </a:r>
            <a:r>
              <a:rPr lang="en-US" sz="1400" b="1" u="sng" dirty="0">
                <a:solidFill>
                  <a:schemeClr val="hlink"/>
                </a:solidFill>
                <a:latin typeface="Calibri" panose="020F0502020204030204" pitchFamily="34" charset="0"/>
                <a:hlinkClick r:id="rId7"/>
              </a:rPr>
              <a:t>https://www.medicare.gov/coverage/advance-care-planning.html</a:t>
            </a:r>
          </a:p>
          <a:p>
            <a:pPr marL="495300" indent="-342900">
              <a:lnSpc>
                <a:spcPct val="100000"/>
              </a:lnSpc>
              <a:spcBef>
                <a:spcPts val="0"/>
              </a:spcBef>
              <a:buFont typeface="Arial"/>
              <a:buAutoNum type="arabicPeriod"/>
            </a:pPr>
            <a:r>
              <a:rPr lang="en-US" sz="1400" b="1" dirty="0">
                <a:latin typeface="Calibri" panose="020F0502020204030204" pitchFamily="34" charset="0"/>
              </a:rPr>
              <a:t>National </a:t>
            </a:r>
            <a:r>
              <a:rPr lang="en-US" sz="1400" b="1" dirty="0"/>
              <a:t>Hospice &amp; Palliative Care Organization   </a:t>
            </a:r>
            <a:r>
              <a:rPr lang="en-US" sz="1400" b="1" u="sng" kern="1200" dirty="0">
                <a:solidFill>
                  <a:schemeClr val="tx1"/>
                </a:solidFill>
                <a:hlinkClick r:id="rId8"/>
              </a:rPr>
              <a:t>https://www.nhpco.org/advance-care-planning</a:t>
            </a:r>
            <a:r>
              <a:rPr lang="en-US" sz="1400" b="1" u="sng" kern="1200" dirty="0">
                <a:solidFill>
                  <a:schemeClr val="tx1"/>
                </a:solidFill>
              </a:rPr>
              <a:t> </a:t>
            </a:r>
            <a:endParaRPr lang="en-US" sz="1400" b="1" u="sng" dirty="0">
              <a:solidFill>
                <a:schemeClr val="hlink"/>
              </a:solidFill>
              <a:latin typeface="Calibri" panose="020F0502020204030204" pitchFamily="34" charset="0"/>
              <a:hlinkClick r:id="rId7"/>
            </a:endParaRPr>
          </a:p>
          <a:p>
            <a:pPr marL="152400" lvl="0" indent="0">
              <a:lnSpc>
                <a:spcPct val="100000"/>
              </a:lnSpc>
              <a:spcBef>
                <a:spcPts val="0"/>
              </a:spcBef>
              <a:buNone/>
            </a:pPr>
            <a:endParaRPr lang="en-US" sz="1400" b="1" u="sng" dirty="0">
              <a:solidFill>
                <a:schemeClr val="hlink"/>
              </a:solidFill>
              <a:latin typeface="Calibri" panose="020F0502020204030204" pitchFamily="34" charset="0"/>
              <a:hlinkClick r:id="rId7"/>
            </a:endParaRPr>
          </a:p>
          <a:p>
            <a:pPr marL="0" lvl="0" indent="0">
              <a:lnSpc>
                <a:spcPct val="100000"/>
              </a:lnSpc>
              <a:spcBef>
                <a:spcPts val="0"/>
              </a:spcBef>
              <a:spcAft>
                <a:spcPts val="0"/>
              </a:spcAft>
              <a:buClrTx/>
              <a:buSzTx/>
              <a:buNone/>
              <a:defRPr/>
            </a:pPr>
            <a:endParaRPr lang="en-US" sz="1000" dirty="0"/>
          </a:p>
          <a:p>
            <a:pPr marL="0" indent="0">
              <a:lnSpc>
                <a:spcPct val="100000"/>
              </a:lnSpc>
              <a:spcBef>
                <a:spcPts val="0"/>
              </a:spcBef>
              <a:spcAft>
                <a:spcPts val="0"/>
              </a:spcAft>
              <a:buClrTx/>
              <a:buSzTx/>
              <a:buNone/>
              <a:defRPr/>
            </a:pPr>
            <a:endParaRPr lang="en-US" dirty="0"/>
          </a:p>
          <a:p>
            <a:pPr marL="0" lvl="0" indent="0">
              <a:lnSpc>
                <a:spcPct val="100000"/>
              </a:lnSpc>
              <a:spcBef>
                <a:spcPts val="0"/>
              </a:spcBef>
              <a:spcAft>
                <a:spcPts val="0"/>
              </a:spcAft>
              <a:buClrTx/>
              <a:buSzTx/>
              <a:buNone/>
              <a:defRPr/>
            </a:pPr>
            <a:endParaRPr lang="en-US" dirty="0"/>
          </a:p>
          <a:p>
            <a:pPr lvl="0">
              <a:spcBef>
                <a:spcPts val="0"/>
              </a:spcBef>
              <a:buNone/>
            </a:pPr>
            <a:endParaRPr lang="en-US" dirty="0"/>
          </a:p>
          <a:p>
            <a:pPr lvl="0">
              <a:spcBef>
                <a:spcPts val="0"/>
              </a:spcBef>
              <a:buNone/>
            </a:pPr>
            <a:endParaRPr lang="en-US" dirty="0"/>
          </a:p>
          <a:p>
            <a:pPr lvl="0">
              <a:spcBef>
                <a:spcPts val="0"/>
              </a:spcBef>
              <a:buNone/>
            </a:pPr>
            <a:endParaRPr lang="en-US" dirty="0"/>
          </a:p>
          <a:p>
            <a:pPr marL="0" lvl="0" indent="0">
              <a:lnSpc>
                <a:spcPct val="100000"/>
              </a:lnSpc>
              <a:spcBef>
                <a:spcPts val="0"/>
              </a:spcBef>
              <a:spcAft>
                <a:spcPts val="0"/>
              </a:spcAft>
              <a:buClrTx/>
              <a:buSzTx/>
              <a:buNone/>
              <a:defRPr/>
            </a:pPr>
            <a:endParaRPr lang="en-US" dirty="0"/>
          </a:p>
          <a:p>
            <a:pPr indent="-171450">
              <a:spcAft>
                <a:spcPts val="0"/>
              </a:spcAft>
            </a:pPr>
            <a:endParaRPr lang="en-US" dirty="0"/>
          </a:p>
          <a:p>
            <a:pPr marL="0" indent="0">
              <a:spcAft>
                <a:spcPts val="0"/>
              </a:spcAft>
              <a:buNone/>
            </a:pPr>
            <a:endParaRPr lang="en-US" dirty="0"/>
          </a:p>
          <a:p>
            <a:pPr indent="-171450">
              <a:spcAft>
                <a:spcPts val="0"/>
              </a:spcAft>
              <a:buNone/>
            </a:pPr>
            <a:endParaRPr dirty="0"/>
          </a:p>
          <a:p>
            <a:pPr indent="-171450">
              <a:buNone/>
            </a:pPr>
            <a:endParaRPr dirty="0"/>
          </a:p>
        </p:txBody>
      </p:sp>
    </p:spTree>
    <p:extLst>
      <p:ext uri="{BB962C8B-B14F-4D97-AF65-F5344CB8AC3E}">
        <p14:creationId xmlns:p14="http://schemas.microsoft.com/office/powerpoint/2010/main" val="1878359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25975" y="26339"/>
            <a:ext cx="8520600" cy="572700"/>
          </a:xfrm>
          <a:prstGeom prst="rect">
            <a:avLst/>
          </a:prstGeom>
        </p:spPr>
        <p:txBody>
          <a:bodyPr lIns="91425" tIns="91425" rIns="91425" bIns="91425" anchor="t" anchorCtr="0">
            <a:noAutofit/>
          </a:bodyPr>
          <a:lstStyle/>
          <a:p>
            <a:pPr lvl="0">
              <a:spcBef>
                <a:spcPts val="0"/>
              </a:spcBef>
              <a:buNone/>
            </a:pPr>
            <a:r>
              <a:rPr lang="en" dirty="0"/>
              <a:t>Optional Background &amp; Resources for Speakers</a:t>
            </a:r>
          </a:p>
        </p:txBody>
      </p:sp>
      <p:sp>
        <p:nvSpPr>
          <p:cNvPr id="124" name="Shape 124"/>
          <p:cNvSpPr txBox="1">
            <a:spLocks noGrp="1"/>
          </p:cNvSpPr>
          <p:nvPr>
            <p:ph type="body" idx="1"/>
          </p:nvPr>
        </p:nvSpPr>
        <p:spPr>
          <a:xfrm>
            <a:off x="0" y="599039"/>
            <a:ext cx="9144000" cy="3416400"/>
          </a:xfrm>
          <a:prstGeom prst="rect">
            <a:avLst/>
          </a:prstGeom>
        </p:spPr>
        <p:txBody>
          <a:bodyPr lIns="91425" tIns="91425" rIns="91425" bIns="91425" anchor="t" anchorCtr="0">
            <a:noAutofit/>
          </a:bodyPr>
          <a:lstStyle/>
          <a:p>
            <a:pPr marL="457200" lvl="0" indent="-304800" rtl="0">
              <a:lnSpc>
                <a:spcPct val="100000"/>
              </a:lnSpc>
              <a:spcBef>
                <a:spcPts val="0"/>
              </a:spcBef>
              <a:buSzPct val="100000"/>
              <a:buAutoNum type="arabicPeriod"/>
            </a:pPr>
            <a:r>
              <a:rPr lang="en" sz="1400" dirty="0"/>
              <a:t>Centers for Disease Control and Prevention (CDC). (2015). Advance Care Planning. Offers a 3 module course for Aging Services Professionals. </a:t>
            </a:r>
            <a:r>
              <a:rPr lang="en" sz="1400" u="sng" dirty="0">
                <a:solidFill>
                  <a:schemeClr val="hlink"/>
                </a:solidFill>
                <a:hlinkClick r:id="rId3"/>
              </a:rPr>
              <a:t>https://www.cdc.gov/aging/advancecareplanning/care-planning-course.htm </a:t>
            </a:r>
          </a:p>
          <a:p>
            <a:pPr marL="457200" lvl="0" indent="-304800" rtl="0">
              <a:lnSpc>
                <a:spcPct val="100000"/>
              </a:lnSpc>
              <a:spcBef>
                <a:spcPts val="0"/>
              </a:spcBef>
              <a:buSzPct val="100000"/>
              <a:buAutoNum type="arabicPeriod"/>
            </a:pPr>
            <a:r>
              <a:rPr lang="en" sz="1400" dirty="0"/>
              <a:t>Jones, M. (2009). At the End of Life, Denial Comes at a Price. The New York Times. Retrieved from: </a:t>
            </a:r>
            <a:r>
              <a:rPr lang="en" sz="1400" u="sng" dirty="0">
                <a:solidFill>
                  <a:schemeClr val="hlink"/>
                </a:solidFill>
                <a:hlinkClick r:id="rId4"/>
              </a:rPr>
              <a:t>https://newoldage.blogs.nytimes.com/2009/04/03/at-the-end-of-life-denial-comes-at-a-price/?_r=1</a:t>
            </a:r>
          </a:p>
          <a:p>
            <a:pPr marL="457200" indent="-304800">
              <a:lnSpc>
                <a:spcPct val="100000"/>
              </a:lnSpc>
              <a:buFontTx/>
              <a:buAutoNum type="arabicPeriod"/>
            </a:pPr>
            <a:r>
              <a:rPr lang="en" sz="1400" dirty="0"/>
              <a:t>AICPA. (2013). A Guide to Financial Decisions. Offers a 68 page guide for implementing an end of life plan  from American Institute of Certified public Accountatnts.  </a:t>
            </a:r>
            <a:r>
              <a:rPr lang="en" sz="1400" u="sng" dirty="0">
                <a:solidFill>
                  <a:schemeClr val="hlink"/>
                </a:solidFill>
                <a:hlinkClick r:id="rId5"/>
              </a:rPr>
              <a:t>https://www.aicpa.org/InterestAreas/PersonalFinancialPlanning/Resources/ElderPlanningServices/DownloadableDocuments/hospiceguide.pdf</a:t>
            </a:r>
            <a:r>
              <a:rPr lang="en" sz="1400" dirty="0"/>
              <a:t> </a:t>
            </a:r>
          </a:p>
          <a:p>
            <a:pPr marL="457200" indent="-304800">
              <a:lnSpc>
                <a:spcPct val="100000"/>
              </a:lnSpc>
              <a:buFontTx/>
              <a:buAutoNum type="arabicPeriod"/>
            </a:pPr>
            <a:r>
              <a:rPr lang="en" sz="1400" dirty="0"/>
              <a:t>Wang, P. (2012). Cutting the High Cost of End-of-Life Care. Time: Money. Retrieved from: </a:t>
            </a:r>
            <a:r>
              <a:rPr lang="en" sz="1400" u="sng" dirty="0">
                <a:solidFill>
                  <a:schemeClr val="hlink"/>
                </a:solidFill>
                <a:hlinkClick r:id="rId6"/>
              </a:rPr>
              <a:t>http://time.com/money/2793643/cutting-the-high-cost-of-end-of-life-care/</a:t>
            </a:r>
            <a:endParaRPr lang="en" sz="1400" u="sng" dirty="0">
              <a:solidFill>
                <a:schemeClr val="hlink"/>
              </a:solidFill>
            </a:endParaRPr>
          </a:p>
          <a:p>
            <a:pPr marL="457200" indent="-304800">
              <a:lnSpc>
                <a:spcPct val="100000"/>
              </a:lnSpc>
              <a:buFontTx/>
              <a:buAutoNum type="arabicPeriod"/>
            </a:pPr>
            <a:r>
              <a:rPr lang="en" sz="1400" u="sng" dirty="0">
                <a:solidFill>
                  <a:schemeClr val="tx1"/>
                </a:solidFill>
              </a:rPr>
              <a:t>My Directives digital platform that lets one create, store, update, retrieve and share an advance care plan  </a:t>
            </a:r>
            <a:r>
              <a:rPr lang="en-US" sz="1400" dirty="0">
                <a:hlinkClick r:id="rId7"/>
              </a:rPr>
              <a:t>https://www.mydirectives.com/en/how-it-works/</a:t>
            </a:r>
            <a:r>
              <a:rPr lang="en-US" sz="1400" dirty="0"/>
              <a:t>  </a:t>
            </a:r>
          </a:p>
          <a:p>
            <a:pPr marL="457200" indent="-304800">
              <a:lnSpc>
                <a:spcPct val="100000"/>
              </a:lnSpc>
              <a:buFontTx/>
              <a:buAutoNum type="arabicPeriod"/>
            </a:pPr>
            <a:r>
              <a:rPr lang="en" sz="1400" dirty="0"/>
              <a:t>American Cancer Society Advance directives frequently asked questions  </a:t>
            </a:r>
            <a:r>
              <a:rPr lang="en-US" sz="1400" dirty="0">
                <a:latin typeface="Calibri" panose="020F0502020204030204" pitchFamily="34" charset="0"/>
                <a:hlinkClick r:id="rId8"/>
              </a:rPr>
              <a:t>https://www.cancer.org/treatment/finding-and-paying-for-treatment/understanding-financial-and-legal-matters/advance-directives/faqs.html</a:t>
            </a:r>
            <a:endParaRPr lang="en-US" sz="1400" dirty="0">
              <a:latin typeface="Calibri" panose="020F0502020204030204" pitchFamily="34" charset="0"/>
            </a:endParaRPr>
          </a:p>
          <a:p>
            <a:pPr marL="152400">
              <a:lnSpc>
                <a:spcPct val="100000"/>
              </a:lnSpc>
            </a:pPr>
            <a:endParaRPr lang="en" sz="1400" u="sng" dirty="0">
              <a:solidFill>
                <a:schemeClr val="hlink"/>
              </a:solidFill>
            </a:endParaRPr>
          </a:p>
          <a:p>
            <a:pPr marL="457200" indent="-304800">
              <a:lnSpc>
                <a:spcPct val="100000"/>
              </a:lnSpc>
              <a:buFontTx/>
              <a:buAutoNum type="arabicPeriod"/>
            </a:pPr>
            <a:endParaRPr lang="en" sz="1400" u="sng" dirty="0">
              <a:solidFill>
                <a:schemeClr val="hlink"/>
              </a:solidFill>
            </a:endParaRPr>
          </a:p>
          <a:p>
            <a:pPr marL="457200" indent="-304800">
              <a:lnSpc>
                <a:spcPct val="100000"/>
              </a:lnSpc>
              <a:buFontTx/>
              <a:buAutoNum type="arabicPeriod"/>
            </a:pPr>
            <a:endParaRPr lang="en"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sz="3200" dirty="0">
                <a:latin typeface="+mj-lt"/>
              </a:rPr>
              <a:t>Raise Your Hand If…</a:t>
            </a:r>
            <a:endParaRPr lang="en-US" dirty="0">
              <a:latin typeface="+mj-lt"/>
            </a:endParaRPr>
          </a:p>
        </p:txBody>
      </p:sp>
      <p:sp>
        <p:nvSpPr>
          <p:cNvPr id="4" name="Text Placeholder 3"/>
          <p:cNvSpPr>
            <a:spLocks noGrp="1"/>
          </p:cNvSpPr>
          <p:nvPr>
            <p:ph type="body" idx="1"/>
          </p:nvPr>
        </p:nvSpPr>
        <p:spPr>
          <a:xfrm>
            <a:off x="628651" y="1103405"/>
            <a:ext cx="7886699" cy="3263504"/>
          </a:xfrm>
        </p:spPr>
        <p:txBody>
          <a:bodyPr/>
          <a:lstStyle/>
          <a:p>
            <a:r>
              <a:rPr lang="en" sz="2400" dirty="0">
                <a:latin typeface="+mn-lt"/>
              </a:rPr>
              <a:t>You’ve been thinking about getting your affairs in order.</a:t>
            </a:r>
          </a:p>
          <a:p>
            <a:r>
              <a:rPr lang="en" sz="2400" dirty="0">
                <a:latin typeface="+mn-lt"/>
              </a:rPr>
              <a:t>You’ve helped family and friends with their end of life plans.</a:t>
            </a:r>
          </a:p>
          <a:p>
            <a:pPr marL="133350" indent="0">
              <a:buNone/>
            </a:pPr>
            <a:endParaRPr lang="en" sz="2400" dirty="0">
              <a:latin typeface="+mn-lt"/>
            </a:endParaRPr>
          </a:p>
          <a:p>
            <a:pPr marL="133350" indent="0">
              <a:buNone/>
            </a:pPr>
            <a:r>
              <a:rPr lang="en" sz="2400" dirty="0">
                <a:latin typeface="+mn-lt"/>
              </a:rPr>
              <a:t>Let’s spend 2 - 3 minutes sharing what you’ve learned.</a:t>
            </a:r>
            <a:endParaRPr lang="en-US" dirty="0">
              <a:latin typeface="+mn-lt"/>
            </a:endParaRPr>
          </a:p>
        </p:txBody>
      </p:sp>
    </p:spTree>
    <p:extLst>
      <p:ext uri="{BB962C8B-B14F-4D97-AF65-F5344CB8AC3E}">
        <p14:creationId xmlns:p14="http://schemas.microsoft.com/office/powerpoint/2010/main" val="38463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154059" y="666127"/>
            <a:ext cx="3744734" cy="3684160"/>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sz="1600" dirty="0"/>
              <a:t>90% want to talk to their family about their wishes.</a:t>
            </a:r>
            <a:r>
              <a:rPr lang="en-US" sz="1600" baseline="30000" dirty="0"/>
              <a:t>1</a:t>
            </a:r>
            <a:endParaRPr lang="en-US" sz="1600" dirty="0"/>
          </a:p>
          <a:p>
            <a:pPr marL="514350" lvl="0" indent="-285750" rtl="0">
              <a:spcBef>
                <a:spcPts val="0"/>
              </a:spcBef>
              <a:buFont typeface="Arial" charset="0"/>
              <a:buChar char="•"/>
            </a:pPr>
            <a:r>
              <a:rPr lang="en" sz="1600" dirty="0"/>
              <a:t>80% want to have an end of life talk with their healthcare provider.</a:t>
            </a:r>
            <a:r>
              <a:rPr lang="en-US" sz="1600" baseline="30000" dirty="0"/>
              <a:t>1</a:t>
            </a:r>
            <a:endParaRPr lang="en" sz="1600" dirty="0"/>
          </a:p>
          <a:p>
            <a:pPr marL="514350" lvl="0" indent="-285750">
              <a:buFont typeface="Arial" charset="0"/>
              <a:buChar char="•"/>
            </a:pPr>
            <a:r>
              <a:rPr lang="en" sz="1600" dirty="0"/>
              <a:t>To have their wishes </a:t>
            </a:r>
            <a:r>
              <a:rPr lang="en" sz="1600" dirty="0" smtClean="0"/>
              <a:t>honored </a:t>
            </a:r>
            <a:r>
              <a:rPr lang="en-US" sz="1600" baseline="30000" dirty="0" smtClean="0"/>
              <a:t>4,3</a:t>
            </a:r>
            <a:r>
              <a:rPr lang="en" sz="1600" dirty="0" smtClean="0"/>
              <a:t>                     </a:t>
            </a:r>
            <a:endParaRPr lang="en" sz="1600" dirty="0"/>
          </a:p>
          <a:p>
            <a:pPr marL="514350" lvl="0" indent="-285750">
              <a:buFont typeface="Arial" charset="0"/>
              <a:buChar char="•"/>
            </a:pPr>
            <a:r>
              <a:rPr lang="en" sz="1600" dirty="0"/>
              <a:t>Financial security for loved ones left </a:t>
            </a:r>
            <a:r>
              <a:rPr lang="en" sz="1600" dirty="0" smtClean="0"/>
              <a:t>behind </a:t>
            </a:r>
            <a:r>
              <a:rPr lang="en-US" sz="1600" baseline="30000" dirty="0" smtClean="0"/>
              <a:t>2,3</a:t>
            </a:r>
            <a:endParaRPr lang="en" sz="1600" dirty="0"/>
          </a:p>
          <a:p>
            <a:pPr marL="514350" lvl="0" indent="-285750">
              <a:buFont typeface="Arial" charset="0"/>
              <a:buChar char="•"/>
            </a:pPr>
            <a:r>
              <a:rPr lang="en" sz="1600" dirty="0"/>
              <a:t>To die at home, mostly pain </a:t>
            </a:r>
            <a:r>
              <a:rPr lang="en" sz="1600" dirty="0" smtClean="0"/>
              <a:t>free </a:t>
            </a:r>
            <a:r>
              <a:rPr lang="en-US" sz="1600" baseline="30000" dirty="0" smtClean="0"/>
              <a:t>3,4</a:t>
            </a:r>
            <a:endParaRPr lang="en" sz="1600" dirty="0"/>
          </a:p>
          <a:p>
            <a:pPr marL="514350" lvl="0" indent="-285750" rtl="0">
              <a:spcBef>
                <a:spcPts val="0"/>
              </a:spcBef>
              <a:buFont typeface="Arial" charset="0"/>
              <a:buChar char="•"/>
            </a:pPr>
            <a:endParaRPr lang="en" dirty="0"/>
          </a:p>
          <a:p>
            <a:pPr lvl="0">
              <a:spcBef>
                <a:spcPts val="0"/>
              </a:spcBef>
              <a:buNone/>
            </a:pPr>
            <a:endParaRPr dirty="0"/>
          </a:p>
        </p:txBody>
      </p:sp>
      <p:sp>
        <p:nvSpPr>
          <p:cNvPr id="101" name="Shape 101"/>
          <p:cNvSpPr txBox="1">
            <a:spLocks noGrp="1"/>
          </p:cNvSpPr>
          <p:nvPr>
            <p:ph type="body" idx="2"/>
          </p:nvPr>
        </p:nvSpPr>
        <p:spPr>
          <a:xfrm>
            <a:off x="4992628" y="458282"/>
            <a:ext cx="3718363" cy="4589967"/>
          </a:xfrm>
          <a:prstGeom prst="rect">
            <a:avLst/>
          </a:prstGeom>
        </p:spPr>
        <p:txBody>
          <a:bodyPr lIns="91425" tIns="91425" rIns="91425" bIns="91425" anchor="t" anchorCtr="0">
            <a:noAutofit/>
          </a:bodyPr>
          <a:lstStyle/>
          <a:p>
            <a:pPr marL="514350" lvl="0" indent="-285750" rtl="0">
              <a:spcBef>
                <a:spcPts val="0"/>
              </a:spcBef>
              <a:buFont typeface="Arial" charset="0"/>
              <a:buChar char="•"/>
            </a:pPr>
            <a:r>
              <a:rPr lang="en" sz="1600" dirty="0"/>
              <a:t>27% have told family members or caregivers their end of life wishes.</a:t>
            </a:r>
            <a:r>
              <a:rPr lang="en-US" sz="1600" baseline="30000" dirty="0"/>
              <a:t>1</a:t>
            </a:r>
            <a:r>
              <a:rPr lang="en" sz="1600" dirty="0"/>
              <a:t> </a:t>
            </a:r>
            <a:endParaRPr lang="en-US" sz="1600" dirty="0"/>
          </a:p>
          <a:p>
            <a:pPr marL="514350" lvl="0" indent="-285750" rtl="0">
              <a:spcBef>
                <a:spcPts val="0"/>
              </a:spcBef>
              <a:buFont typeface="Arial" charset="0"/>
              <a:buChar char="•"/>
            </a:pPr>
            <a:r>
              <a:rPr lang="en" sz="1600" dirty="0"/>
              <a:t>7% have the end of life talk with their healthcare provider.</a:t>
            </a:r>
            <a:r>
              <a:rPr lang="en-US" sz="1600" baseline="30000" dirty="0"/>
              <a:t>1</a:t>
            </a:r>
            <a:endParaRPr lang="en-US" sz="1600" dirty="0"/>
          </a:p>
          <a:p>
            <a:pPr marL="514350" lvl="0" indent="-285750" rtl="0">
              <a:spcBef>
                <a:spcPts val="0"/>
              </a:spcBef>
              <a:buFont typeface="Arial" charset="0"/>
              <a:buChar char="•"/>
            </a:pPr>
            <a:r>
              <a:rPr lang="en" sz="1600" dirty="0"/>
              <a:t>15% of patients have their end of life wishes in their medical records.</a:t>
            </a:r>
            <a:r>
              <a:rPr lang="en-US" sz="1600" baseline="30000" dirty="0"/>
              <a:t>4</a:t>
            </a:r>
            <a:endParaRPr lang="en-US" sz="1600" dirty="0"/>
          </a:p>
          <a:p>
            <a:pPr marL="514350" lvl="0" indent="-285750" rtl="0">
              <a:spcBef>
                <a:spcPts val="0"/>
              </a:spcBef>
              <a:buFont typeface="Arial" charset="0"/>
              <a:buChar char="•"/>
            </a:pPr>
            <a:r>
              <a:rPr lang="en" sz="1600" dirty="0"/>
              <a:t>40% of households have medical costs greater than they can afford.</a:t>
            </a:r>
            <a:r>
              <a:rPr lang="en-US" sz="1600" baseline="30000" dirty="0"/>
              <a:t>2</a:t>
            </a:r>
            <a:endParaRPr lang="en" sz="1600" dirty="0"/>
          </a:p>
          <a:p>
            <a:pPr marL="514350" indent="-285750">
              <a:buFont typeface="Arial" charset="0"/>
              <a:buChar char="•"/>
            </a:pPr>
            <a:r>
              <a:rPr lang="en" sz="1600" dirty="0"/>
              <a:t>2/3 of people die in a hospital or nursing home. </a:t>
            </a:r>
            <a:r>
              <a:rPr lang="en-US" sz="1600" baseline="30000" dirty="0"/>
              <a:t>4</a:t>
            </a:r>
            <a:endParaRPr lang="en" sz="1600" dirty="0"/>
          </a:p>
          <a:p>
            <a:pPr marL="514350" lvl="0" indent="-285750" rtl="0">
              <a:spcBef>
                <a:spcPts val="0"/>
              </a:spcBef>
              <a:buFont typeface="Arial" charset="0"/>
              <a:buChar char="•"/>
            </a:pPr>
            <a:endParaRPr lang="en" dirty="0"/>
          </a:p>
        </p:txBody>
      </p:sp>
      <p:sp>
        <p:nvSpPr>
          <p:cNvPr id="102" name="Shape 102"/>
          <p:cNvSpPr txBox="1"/>
          <p:nvPr/>
        </p:nvSpPr>
        <p:spPr>
          <a:xfrm>
            <a:off x="76200" y="229927"/>
            <a:ext cx="4114800" cy="436200"/>
          </a:xfrm>
          <a:prstGeom prst="rect">
            <a:avLst/>
          </a:prstGeom>
          <a:noFill/>
          <a:ln>
            <a:noFill/>
          </a:ln>
        </p:spPr>
        <p:txBody>
          <a:bodyPr lIns="91425" tIns="91425" rIns="91425" bIns="91425" anchor="t" anchorCtr="0">
            <a:noAutofit/>
          </a:bodyPr>
          <a:lstStyle/>
          <a:p>
            <a:pPr lvl="0">
              <a:spcBef>
                <a:spcPts val="0"/>
              </a:spcBef>
              <a:buNone/>
            </a:pPr>
            <a:r>
              <a:rPr lang="en" sz="1800" b="1" dirty="0"/>
              <a:t>What people WANT at end of life….</a:t>
            </a:r>
          </a:p>
        </p:txBody>
      </p:sp>
      <p:sp>
        <p:nvSpPr>
          <p:cNvPr id="103" name="Shape 103"/>
          <p:cNvSpPr txBox="1"/>
          <p:nvPr/>
        </p:nvSpPr>
        <p:spPr>
          <a:xfrm>
            <a:off x="5166414" y="64083"/>
            <a:ext cx="3806135" cy="394200"/>
          </a:xfrm>
          <a:prstGeom prst="rect">
            <a:avLst/>
          </a:prstGeom>
          <a:noFill/>
          <a:ln>
            <a:noFill/>
          </a:ln>
        </p:spPr>
        <p:txBody>
          <a:bodyPr lIns="91425" tIns="91425" rIns="91425" bIns="91425" anchor="t" anchorCtr="0">
            <a:noAutofit/>
          </a:bodyPr>
          <a:lstStyle/>
          <a:p>
            <a:pPr lvl="0">
              <a:spcBef>
                <a:spcPts val="0"/>
              </a:spcBef>
              <a:buNone/>
            </a:pPr>
            <a:r>
              <a:rPr lang="en" sz="1800" b="1" dirty="0"/>
              <a:t>What people GET at end of life….</a:t>
            </a:r>
          </a:p>
        </p:txBody>
      </p:sp>
      <p:sp>
        <p:nvSpPr>
          <p:cNvPr id="104" name="Shape 104"/>
          <p:cNvSpPr txBox="1"/>
          <p:nvPr/>
        </p:nvSpPr>
        <p:spPr>
          <a:xfrm>
            <a:off x="0" y="4802612"/>
            <a:ext cx="5457825" cy="331500"/>
          </a:xfrm>
          <a:prstGeom prst="rect">
            <a:avLst/>
          </a:prstGeom>
          <a:noFill/>
          <a:ln>
            <a:noFill/>
          </a:ln>
        </p:spPr>
        <p:txBody>
          <a:bodyPr lIns="91425" tIns="91425" rIns="91425" bIns="91425" anchor="t" anchorCtr="0">
            <a:noAutofit/>
          </a:bodyPr>
          <a:lstStyle/>
          <a:p>
            <a:pPr lvl="0">
              <a:spcBef>
                <a:spcPts val="0"/>
              </a:spcBef>
              <a:buNone/>
            </a:pPr>
            <a:r>
              <a:rPr lang="en" sz="800" dirty="0"/>
              <a:t>Sources: </a:t>
            </a:r>
            <a:r>
              <a:rPr lang="en-US" sz="800" baseline="30000" dirty="0"/>
              <a:t>1</a:t>
            </a:r>
            <a:r>
              <a:rPr lang="en" sz="800" dirty="0"/>
              <a:t>The Conversation Project; </a:t>
            </a:r>
            <a:r>
              <a:rPr lang="en-US" sz="800" baseline="30000" dirty="0"/>
              <a:t>2</a:t>
            </a:r>
            <a:r>
              <a:rPr lang="en" sz="800" dirty="0"/>
              <a:t>Time: Money, 2012; </a:t>
            </a:r>
            <a:r>
              <a:rPr lang="en-US" sz="800" baseline="30000" dirty="0"/>
              <a:t>3</a:t>
            </a:r>
            <a:r>
              <a:rPr lang="en" sz="800" dirty="0"/>
              <a:t>Jones, 2009; </a:t>
            </a:r>
            <a:r>
              <a:rPr lang="en-US" sz="800" baseline="30000" dirty="0"/>
              <a:t>4</a:t>
            </a:r>
            <a:r>
              <a:rPr lang="en" sz="800" dirty="0"/>
              <a:t>CDC, 2015</a:t>
            </a:r>
          </a:p>
        </p:txBody>
      </p:sp>
    </p:spTree>
    <p:extLst>
      <p:ext uri="{BB962C8B-B14F-4D97-AF65-F5344CB8AC3E}">
        <p14:creationId xmlns:p14="http://schemas.microsoft.com/office/powerpoint/2010/main" val="35200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 calcmode="lin" valueType="num">
                                      <p:cBhvr additive="base">
                                        <p:cTn id="11"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
                                            <p:txEl>
                                              <p:pRg st="1" end="1"/>
                                            </p:txEl>
                                          </p:spTgt>
                                        </p:tgtEl>
                                        <p:attrNameLst>
                                          <p:attrName>style.visibility</p:attrName>
                                        </p:attrNameLst>
                                      </p:cBhvr>
                                      <p:to>
                                        <p:strVal val="visible"/>
                                      </p:to>
                                    </p:set>
                                    <p:anim calcmode="lin" valueType="num">
                                      <p:cBhvr additive="base">
                                        <p:cTn id="17" dur="5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1">
                                            <p:txEl>
                                              <p:pRg st="2" end="2"/>
                                            </p:txEl>
                                          </p:spTgt>
                                        </p:tgtEl>
                                        <p:attrNameLst>
                                          <p:attrName>style.visibility</p:attrName>
                                        </p:attrNameLst>
                                      </p:cBhvr>
                                      <p:to>
                                        <p:strVal val="visible"/>
                                      </p:to>
                                    </p:set>
                                    <p:anim calcmode="lin" valueType="num">
                                      <p:cBhvr additive="base">
                                        <p:cTn id="23" dur="500" fill="hold"/>
                                        <p:tgtEl>
                                          <p:spTgt spid="10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1">
                                            <p:txEl>
                                              <p:pRg st="3" end="3"/>
                                            </p:txEl>
                                          </p:spTgt>
                                        </p:tgtEl>
                                        <p:attrNameLst>
                                          <p:attrName>style.visibility</p:attrName>
                                        </p:attrNameLst>
                                      </p:cBhvr>
                                      <p:to>
                                        <p:strVal val="visible"/>
                                      </p:to>
                                    </p:set>
                                    <p:anim calcmode="lin" valueType="num">
                                      <p:cBhvr additive="base">
                                        <p:cTn id="29" dur="500" fill="hold"/>
                                        <p:tgtEl>
                                          <p:spTgt spid="10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1">
                                            <p:txEl>
                                              <p:pRg st="4" end="4"/>
                                            </p:txEl>
                                          </p:spTgt>
                                        </p:tgtEl>
                                        <p:attrNameLst>
                                          <p:attrName>style.visibility</p:attrName>
                                        </p:attrNameLst>
                                      </p:cBhvr>
                                      <p:to>
                                        <p:strVal val="visible"/>
                                      </p:to>
                                    </p:set>
                                    <p:anim calcmode="lin" valueType="num">
                                      <p:cBhvr additive="base">
                                        <p:cTn id="35" dur="500" fill="hold"/>
                                        <p:tgtEl>
                                          <p:spTgt spid="10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5900" y="1379357"/>
            <a:ext cx="7738392" cy="2062103"/>
          </a:xfrm>
          <a:prstGeom prst="rect">
            <a:avLst/>
          </a:prstGeom>
        </p:spPr>
        <p:txBody>
          <a:bodyPr wrap="square">
            <a:spAutoFit/>
          </a:bodyPr>
          <a:lstStyle/>
          <a:p>
            <a:pPr indent="-171450"/>
            <a:r>
              <a:rPr lang="en-US" sz="3200" dirty="0"/>
              <a:t>About 4 in 10 Americans age 65+</a:t>
            </a:r>
          </a:p>
          <a:p>
            <a:pPr indent="-171450"/>
            <a:r>
              <a:rPr lang="en-US" sz="3200" dirty="0"/>
              <a:t>do not have advance directives and have not written down their own wishes for end-of-life medical treatment.</a:t>
            </a:r>
          </a:p>
        </p:txBody>
      </p:sp>
      <p:cxnSp>
        <p:nvCxnSpPr>
          <p:cNvPr id="7" name="Straight Connector 6"/>
          <p:cNvCxnSpPr/>
          <p:nvPr/>
        </p:nvCxnSpPr>
        <p:spPr>
          <a:xfrm>
            <a:off x="0" y="291830"/>
            <a:ext cx="9144000" cy="9727"/>
          </a:xfrm>
          <a:prstGeom prst="line">
            <a:avLst/>
          </a:prstGeom>
          <a:ln w="2540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846109"/>
            <a:ext cx="9144000" cy="9727"/>
          </a:xfrm>
          <a:prstGeom prst="line">
            <a:avLst/>
          </a:prstGeom>
          <a:ln w="254000">
            <a:solidFill>
              <a:srgbClr val="99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8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00" y="158675"/>
            <a:ext cx="8520600" cy="572700"/>
          </a:xfrm>
        </p:spPr>
        <p:txBody>
          <a:bodyPr/>
          <a:lstStyle/>
          <a:p>
            <a:r>
              <a:rPr lang="en-US" sz="3200" dirty="0"/>
              <a:t>Getting Affairs in Order</a:t>
            </a:r>
            <a:r>
              <a:rPr lang="en-US" dirty="0"/>
              <a:t/>
            </a:r>
            <a:br>
              <a:rPr lang="en-US" dirty="0"/>
            </a:br>
            <a:endParaRPr lang="en-US" dirty="0"/>
          </a:p>
        </p:txBody>
      </p:sp>
      <p:sp>
        <p:nvSpPr>
          <p:cNvPr id="7" name="Text Placeholder 6"/>
          <p:cNvSpPr>
            <a:spLocks noGrp="1"/>
          </p:cNvSpPr>
          <p:nvPr>
            <p:ph type="body" idx="1"/>
          </p:nvPr>
        </p:nvSpPr>
        <p:spPr>
          <a:xfrm>
            <a:off x="311700" y="911175"/>
            <a:ext cx="5323556" cy="3416400"/>
          </a:xfrm>
        </p:spPr>
        <p:txBody>
          <a:bodyPr/>
          <a:lstStyle/>
          <a:p>
            <a:pPr marL="285750" indent="-285750">
              <a:buFont typeface="Arial" panose="020B0604020202020204" pitchFamily="34" charset="0"/>
              <a:buChar char="•"/>
            </a:pPr>
            <a:r>
              <a:rPr lang="en-US" sz="2000" dirty="0">
                <a:solidFill>
                  <a:schemeClr val="tx1"/>
                </a:solidFill>
              </a:rPr>
              <a:t>Advance Directive for Healthcare</a:t>
            </a:r>
          </a:p>
          <a:p>
            <a:pPr lvl="4"/>
            <a:r>
              <a:rPr lang="en-US" dirty="0">
                <a:solidFill>
                  <a:schemeClr val="tx1"/>
                </a:solidFill>
              </a:rPr>
              <a:t>	</a:t>
            </a:r>
            <a:r>
              <a:rPr lang="en-US" sz="1600" dirty="0">
                <a:solidFill>
                  <a:schemeClr val="tx1"/>
                </a:solidFill>
              </a:rPr>
              <a:t>Living Will</a:t>
            </a:r>
          </a:p>
          <a:p>
            <a:pPr>
              <a:lnSpc>
                <a:spcPct val="100000"/>
              </a:lnSpc>
              <a:spcAft>
                <a:spcPts val="0"/>
              </a:spcAft>
            </a:pPr>
            <a:r>
              <a:rPr lang="en-US" sz="1800" dirty="0">
                <a:solidFill>
                  <a:schemeClr val="tx1"/>
                </a:solidFill>
              </a:rPr>
              <a:t>	</a:t>
            </a:r>
            <a:r>
              <a:rPr lang="en-US" sz="1600" dirty="0">
                <a:solidFill>
                  <a:schemeClr val="tx1"/>
                </a:solidFill>
              </a:rPr>
              <a:t>Heath Care Surrogate</a:t>
            </a:r>
          </a:p>
          <a:p>
            <a:pPr>
              <a:lnSpc>
                <a:spcPct val="100000"/>
              </a:lnSpc>
              <a:spcAft>
                <a:spcPts val="0"/>
              </a:spcAft>
            </a:pPr>
            <a:endParaRPr lang="en-US" sz="1800" dirty="0">
              <a:solidFill>
                <a:schemeClr val="tx1"/>
              </a:solidFill>
            </a:endParaRPr>
          </a:p>
          <a:p>
            <a:pPr marL="285750" indent="-285750">
              <a:buFont typeface="Arial" panose="020B0604020202020204" pitchFamily="34" charset="0"/>
              <a:buChar char="•"/>
            </a:pPr>
            <a:r>
              <a:rPr lang="en-US" sz="2000" dirty="0">
                <a:solidFill>
                  <a:schemeClr val="tx1"/>
                </a:solidFill>
              </a:rPr>
              <a:t>Estate Plan</a:t>
            </a:r>
          </a:p>
          <a:p>
            <a:pPr marL="285750" indent="-285750">
              <a:buFont typeface="Arial" panose="020B0604020202020204" pitchFamily="34" charset="0"/>
              <a:buChar char="•"/>
            </a:pPr>
            <a:r>
              <a:rPr lang="en-US" sz="2000" dirty="0">
                <a:solidFill>
                  <a:schemeClr val="tx1"/>
                </a:solidFill>
              </a:rPr>
              <a:t>Preferences for a funeral or memorial </a:t>
            </a:r>
            <a:r>
              <a:rPr lang="en-US" sz="2000" dirty="0" smtClean="0">
                <a:solidFill>
                  <a:schemeClr val="tx1"/>
                </a:solidFill>
              </a:rPr>
              <a:t>service</a:t>
            </a: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Psychological preparation: includes talking with caregivers, family, and </a:t>
            </a:r>
            <a:r>
              <a:rPr lang="en-US" sz="2000" dirty="0" smtClean="0">
                <a:solidFill>
                  <a:schemeClr val="tx1"/>
                </a:solidFill>
              </a:rPr>
              <a:t>others</a:t>
            </a:r>
            <a:endParaRPr lang="en-US" sz="2000" dirty="0">
              <a:solidFill>
                <a:schemeClr val="tx1"/>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p:cNvSpPr txBox="1"/>
          <p:nvPr/>
        </p:nvSpPr>
        <p:spPr>
          <a:xfrm>
            <a:off x="5509396" y="3293425"/>
            <a:ext cx="3822325" cy="507831"/>
          </a:xfrm>
          <a:prstGeom prst="rect">
            <a:avLst/>
          </a:prstGeom>
          <a:noFill/>
        </p:spPr>
        <p:txBody>
          <a:bodyPr wrap="square" rtlCol="0">
            <a:spAutoFit/>
          </a:bodyPr>
          <a:lstStyle/>
          <a:p>
            <a:r>
              <a:rPr lang="en-US" sz="900" dirty="0">
                <a:solidFill>
                  <a:schemeClr val="tx1"/>
                </a:solidFill>
              </a:rPr>
              <a:t>Image chosen from:</a:t>
            </a:r>
            <a:r>
              <a:rPr lang="en-US" sz="900" dirty="0"/>
              <a:t> </a:t>
            </a:r>
            <a:r>
              <a:rPr lang="en-US" sz="900" dirty="0">
                <a:hlinkClick r:id="rId3"/>
              </a:rPr>
              <a:t>http://www.mnhpc.org/individuals/advance-care-planning/advance-care-planning-faqs/</a:t>
            </a:r>
          </a:p>
          <a:p>
            <a:r>
              <a:rPr lang="en-US" sz="900" dirty="0">
                <a:hlinkClick r:id="rId3"/>
              </a:rPr>
              <a:t> </a:t>
            </a:r>
            <a:endParaRPr lang="en-US" sz="900" dirty="0"/>
          </a:p>
        </p:txBody>
      </p:sp>
      <p:pic>
        <p:nvPicPr>
          <p:cNvPr id="3" name="Picture 2"/>
          <p:cNvPicPr>
            <a:picLocks noChangeAspect="1"/>
          </p:cNvPicPr>
          <p:nvPr/>
        </p:nvPicPr>
        <p:blipFill>
          <a:blip r:embed="rId4"/>
          <a:stretch>
            <a:fillRect/>
          </a:stretch>
        </p:blipFill>
        <p:spPr>
          <a:xfrm>
            <a:off x="4508500" y="830231"/>
            <a:ext cx="4492864" cy="2283394"/>
          </a:xfrm>
          <a:prstGeom prst="rect">
            <a:avLst/>
          </a:prstGeom>
        </p:spPr>
      </p:pic>
    </p:spTree>
    <p:extLst>
      <p:ext uri="{BB962C8B-B14F-4D97-AF65-F5344CB8AC3E}">
        <p14:creationId xmlns:p14="http://schemas.microsoft.com/office/powerpoint/2010/main" val="289052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321457"/>
            <a:ext cx="8520600" cy="572700"/>
          </a:xfrm>
        </p:spPr>
        <p:txBody>
          <a:bodyPr/>
          <a:lstStyle/>
          <a:p>
            <a:r>
              <a:rPr lang="en-US" sz="3200" dirty="0"/>
              <a:t>Key terms</a:t>
            </a:r>
          </a:p>
        </p:txBody>
      </p:sp>
      <p:sp>
        <p:nvSpPr>
          <p:cNvPr id="3" name="Text Placeholder 2"/>
          <p:cNvSpPr>
            <a:spLocks noGrp="1"/>
          </p:cNvSpPr>
          <p:nvPr>
            <p:ph type="body" idx="1"/>
          </p:nvPr>
        </p:nvSpPr>
        <p:spPr>
          <a:xfrm>
            <a:off x="311699" y="894157"/>
            <a:ext cx="7508326" cy="3674718"/>
          </a:xfrm>
        </p:spPr>
        <p:txBody>
          <a:bodyPr/>
          <a:lstStyle/>
          <a:p>
            <a:pPr marL="285750" indent="-285750">
              <a:buFont typeface="Arial" panose="020B0604020202020204" pitchFamily="34" charset="0"/>
              <a:buChar char="•"/>
            </a:pPr>
            <a:r>
              <a:rPr lang="en-US" b="1" u="sng" dirty="0">
                <a:solidFill>
                  <a:schemeClr val="tx1"/>
                </a:solidFill>
              </a:rPr>
              <a:t>Advance care planning</a:t>
            </a:r>
            <a:r>
              <a:rPr lang="en-US" b="1" dirty="0">
                <a:solidFill>
                  <a:schemeClr val="tx1"/>
                </a:solidFill>
              </a:rPr>
              <a:t>:</a:t>
            </a:r>
            <a:r>
              <a:rPr lang="en-US" dirty="0">
                <a:solidFill>
                  <a:schemeClr val="tx1"/>
                </a:solidFill>
              </a:rPr>
              <a:t> making decisions about the care you would want to receive if you become unable to speak for yourself.</a:t>
            </a:r>
          </a:p>
          <a:p>
            <a:pPr marL="285750" indent="-285750">
              <a:buFont typeface="Arial" panose="020B0604020202020204" pitchFamily="34" charset="0"/>
              <a:buChar char="•"/>
            </a:pPr>
            <a:r>
              <a:rPr lang="en-US" b="1" u="sng" dirty="0">
                <a:solidFill>
                  <a:schemeClr val="tx1"/>
                </a:solidFill>
              </a:rPr>
              <a:t>Living Will</a:t>
            </a:r>
            <a:r>
              <a:rPr lang="en-US" b="1" dirty="0">
                <a:solidFill>
                  <a:schemeClr val="tx1"/>
                </a:solidFill>
              </a:rPr>
              <a:t>: </a:t>
            </a:r>
            <a:r>
              <a:rPr lang="en-US" dirty="0">
                <a:solidFill>
                  <a:schemeClr val="tx1"/>
                </a:solidFill>
              </a:rPr>
              <a:t>a legal document </a:t>
            </a:r>
            <a:r>
              <a:rPr lang="en-US" kern="1200" dirty="0">
                <a:solidFill>
                  <a:schemeClr val="tx1"/>
                </a:solidFill>
              </a:rPr>
              <a:t>that provides instructions about health care interventions including if or when life-support treatments should be withheld or withdrawn. </a:t>
            </a:r>
          </a:p>
          <a:p>
            <a:pPr marL="285750" indent="-285750">
              <a:buFont typeface="Arial" panose="020B0604020202020204" pitchFamily="34" charset="0"/>
              <a:buChar char="•"/>
            </a:pPr>
            <a:r>
              <a:rPr lang="en-US" b="1" u="sng" dirty="0">
                <a:solidFill>
                  <a:schemeClr val="tx1"/>
                </a:solidFill>
              </a:rPr>
              <a:t>Healthcare Surrogate</a:t>
            </a:r>
            <a:r>
              <a:rPr lang="en-US" b="1" dirty="0">
                <a:solidFill>
                  <a:schemeClr val="tx1"/>
                </a:solidFill>
              </a:rPr>
              <a:t>: </a:t>
            </a:r>
            <a:r>
              <a:rPr lang="en-US" dirty="0">
                <a:solidFill>
                  <a:schemeClr val="tx1"/>
                </a:solidFill>
              </a:rPr>
              <a:t>the person(s) you choose to make health care decisions for you if you are unable to make them for yourself</a:t>
            </a:r>
            <a:r>
              <a:rPr lang="en-US" kern="1200" dirty="0">
                <a:solidFill>
                  <a:schemeClr val="tx1"/>
                </a:solidFill>
              </a:rPr>
              <a:t>.</a:t>
            </a:r>
          </a:p>
          <a:p>
            <a:pPr marL="285750" indent="-285750">
              <a:buFont typeface="Arial" panose="020B0604020202020204" pitchFamily="34" charset="0"/>
              <a:buChar char="•"/>
            </a:pPr>
            <a:r>
              <a:rPr lang="en-US" b="1" u="sng" dirty="0">
                <a:solidFill>
                  <a:schemeClr val="tx1"/>
                </a:solidFill>
              </a:rPr>
              <a:t>Depending on location of residence and forms used, “surrogates” may be called:</a:t>
            </a:r>
            <a:r>
              <a:rPr lang="en-US" dirty="0">
                <a:solidFill>
                  <a:schemeClr val="tx1"/>
                </a:solidFill>
              </a:rPr>
              <a:t> 	Power of attorney for healthcare 	   </a:t>
            </a:r>
          </a:p>
          <a:p>
            <a:pPr lvl="2"/>
            <a:r>
              <a:rPr lang="en-US" sz="1400" dirty="0">
                <a:solidFill>
                  <a:schemeClr val="tx1"/>
                </a:solidFill>
              </a:rPr>
              <a:t>	Medical power of attorney 	</a:t>
            </a:r>
          </a:p>
          <a:p>
            <a:r>
              <a:rPr lang="en-US" kern="1200" dirty="0">
                <a:solidFill>
                  <a:schemeClr val="tx1"/>
                </a:solidFill>
              </a:rPr>
              <a:t>      	Health care agent 		   </a:t>
            </a:r>
          </a:p>
          <a:p>
            <a:r>
              <a:rPr lang="en-US" kern="1200" dirty="0">
                <a:solidFill>
                  <a:schemeClr val="tx1"/>
                </a:solidFill>
              </a:rPr>
              <a:t>      	Health care proxy	</a:t>
            </a:r>
          </a:p>
        </p:txBody>
      </p:sp>
    </p:spTree>
    <p:extLst>
      <p:ext uri="{BB962C8B-B14F-4D97-AF65-F5344CB8AC3E}">
        <p14:creationId xmlns:p14="http://schemas.microsoft.com/office/powerpoint/2010/main" val="413023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4450"/>
            <a:ext cx="8520600" cy="572700"/>
          </a:xfrm>
        </p:spPr>
        <p:txBody>
          <a:bodyPr/>
          <a:lstStyle/>
          <a:p>
            <a:r>
              <a:rPr lang="en-US" sz="3200" dirty="0"/>
              <a:t>Research Shows Us…</a:t>
            </a:r>
          </a:p>
        </p:txBody>
      </p:sp>
      <p:sp>
        <p:nvSpPr>
          <p:cNvPr id="3" name="Text Placeholder 2"/>
          <p:cNvSpPr>
            <a:spLocks noGrp="1"/>
          </p:cNvSpPr>
          <p:nvPr>
            <p:ph type="body" idx="1"/>
          </p:nvPr>
        </p:nvSpPr>
        <p:spPr>
          <a:xfrm>
            <a:off x="311700" y="883169"/>
            <a:ext cx="4526114" cy="3603106"/>
          </a:xfrm>
        </p:spPr>
        <p:txBody>
          <a:bodyPr/>
          <a:lstStyle/>
          <a:p>
            <a:pPr marL="285750" indent="-285750">
              <a:buFont typeface="Arial" panose="020B0604020202020204" pitchFamily="34" charset="0"/>
              <a:buChar char="•"/>
            </a:pPr>
            <a:r>
              <a:rPr lang="en-US" sz="1800" dirty="0">
                <a:solidFill>
                  <a:schemeClr val="tx1"/>
                </a:solidFill>
              </a:rPr>
              <a:t>Patients want to talk about Advance Care Planning with their healthcare provider.</a:t>
            </a:r>
          </a:p>
          <a:p>
            <a:pPr marL="285750" lvl="2" indent="-285750">
              <a:buFont typeface="Arial" panose="020B0604020202020204" pitchFamily="34" charset="0"/>
              <a:buChar char="•"/>
            </a:pPr>
            <a:r>
              <a:rPr lang="en-US" sz="1600" dirty="0">
                <a:solidFill>
                  <a:schemeClr val="tx1"/>
                </a:solidFill>
              </a:rPr>
              <a:t>Patients expect the healthcare provider to bring up the topic.</a:t>
            </a:r>
          </a:p>
          <a:p>
            <a:pPr marL="285750" lvl="3" indent="-285750">
              <a:buFont typeface="Arial" panose="020B0604020202020204" pitchFamily="34" charset="0"/>
              <a:buChar char="•"/>
            </a:pPr>
            <a:r>
              <a:rPr lang="en-US" sz="1600" dirty="0">
                <a:solidFill>
                  <a:schemeClr val="tx1"/>
                </a:solidFill>
              </a:rPr>
              <a:t>Providers expect the patient to bring up the topic. </a:t>
            </a:r>
          </a:p>
          <a:p>
            <a:pPr marL="285750" indent="-285750">
              <a:buFont typeface="Arial" panose="020B0604020202020204" pitchFamily="34" charset="0"/>
              <a:buChar char="•"/>
            </a:pPr>
            <a:r>
              <a:rPr lang="en-US" sz="1800" dirty="0">
                <a:solidFill>
                  <a:schemeClr val="tx1"/>
                </a:solidFill>
              </a:rPr>
              <a:t>It’s best done in the outpatient setting.</a:t>
            </a:r>
          </a:p>
          <a:p>
            <a:pPr marL="285750" indent="-285750">
              <a:buFont typeface="Arial" panose="020B0604020202020204" pitchFamily="34" charset="0"/>
              <a:buChar char="•"/>
            </a:pPr>
            <a:r>
              <a:rPr lang="en-US" sz="1800" dirty="0">
                <a:solidFill>
                  <a:schemeClr val="tx1"/>
                </a:solidFill>
              </a:rPr>
              <a:t>It’s best done in stages.</a:t>
            </a:r>
          </a:p>
        </p:txBody>
      </p:sp>
      <p:pic>
        <p:nvPicPr>
          <p:cNvPr id="5" name="Picture 4"/>
          <p:cNvPicPr>
            <a:picLocks noChangeAspect="1"/>
          </p:cNvPicPr>
          <p:nvPr/>
        </p:nvPicPr>
        <p:blipFill>
          <a:blip r:embed="rId3"/>
          <a:stretch>
            <a:fillRect/>
          </a:stretch>
        </p:blipFill>
        <p:spPr>
          <a:xfrm>
            <a:off x="5112532" y="858966"/>
            <a:ext cx="2782277" cy="1843259"/>
          </a:xfrm>
          <a:prstGeom prst="rect">
            <a:avLst/>
          </a:prstGeom>
        </p:spPr>
      </p:pic>
      <p:pic>
        <p:nvPicPr>
          <p:cNvPr id="7" name="Picture 6"/>
          <p:cNvPicPr>
            <a:picLocks noChangeAspect="1"/>
          </p:cNvPicPr>
          <p:nvPr/>
        </p:nvPicPr>
        <p:blipFill>
          <a:blip r:embed="rId4"/>
          <a:stretch>
            <a:fillRect/>
          </a:stretch>
        </p:blipFill>
        <p:spPr>
          <a:xfrm>
            <a:off x="4837814" y="3209925"/>
            <a:ext cx="3581400" cy="1276350"/>
          </a:xfrm>
          <a:prstGeom prst="rect">
            <a:avLst/>
          </a:prstGeom>
        </p:spPr>
      </p:pic>
      <p:sp>
        <p:nvSpPr>
          <p:cNvPr id="8" name="TextBox 7"/>
          <p:cNvSpPr txBox="1"/>
          <p:nvPr/>
        </p:nvSpPr>
        <p:spPr>
          <a:xfrm>
            <a:off x="2396246" y="4683625"/>
            <a:ext cx="6747754" cy="507831"/>
          </a:xfrm>
          <a:prstGeom prst="rect">
            <a:avLst/>
          </a:prstGeom>
          <a:noFill/>
        </p:spPr>
        <p:txBody>
          <a:bodyPr wrap="square" rtlCol="0">
            <a:spAutoFit/>
          </a:bodyPr>
          <a:lstStyle/>
          <a:p>
            <a:r>
              <a:rPr lang="en-US" sz="900" dirty="0"/>
              <a:t>Images chosen from  </a:t>
            </a:r>
            <a:r>
              <a:rPr lang="en-US" sz="900" dirty="0">
                <a:hlinkClick r:id="rId5" invalidUrl="https://www.vitas.com/~/media/images/resource library images/advance-directives-alzheimers.ashx"/>
              </a:rPr>
              <a:t>https://www.vitas.com/~/media/images/resource%20library%20images/advance-directives-alzheimers.ashx</a:t>
            </a:r>
            <a:endParaRPr lang="en-US" sz="900" dirty="0"/>
          </a:p>
          <a:p>
            <a:r>
              <a:rPr lang="en-US" sz="900" dirty="0">
                <a:hlinkClick r:id="rId6"/>
              </a:rPr>
              <a:t>https://encrypted-tbn1.gstatic.com/images?q=tbn:ANd9GcTn22vtpc8HfkAWGWZh5f5cn9C5n0IA6iOnyr0Dou2IB33HkXIO</a:t>
            </a:r>
            <a:endParaRPr lang="en-US" sz="900" dirty="0"/>
          </a:p>
          <a:p>
            <a:endParaRPr lang="en-US" sz="900" dirty="0"/>
          </a:p>
        </p:txBody>
      </p:sp>
    </p:spTree>
    <p:extLst>
      <p:ext uri="{BB962C8B-B14F-4D97-AF65-F5344CB8AC3E}">
        <p14:creationId xmlns:p14="http://schemas.microsoft.com/office/powerpoint/2010/main" val="342045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28651" y="273844"/>
            <a:ext cx="7886699" cy="994172"/>
          </a:xfrm>
          <a:prstGeom prst="rect">
            <a:avLst/>
          </a:prstGeom>
          <a:noFill/>
          <a:ln>
            <a:noFill/>
          </a:ln>
        </p:spPr>
        <p:txBody>
          <a:bodyPr lIns="68569" tIns="34275" rIns="68569" bIns="34275" anchor="ctr" anchorCtr="0">
            <a:noAutofit/>
          </a:bodyPr>
          <a:lstStyle/>
          <a:p>
            <a:pPr>
              <a:buSzPct val="25000"/>
            </a:pPr>
            <a:r>
              <a:rPr lang="en-US" sz="3200" dirty="0"/>
              <a:t>Did you know?</a:t>
            </a:r>
          </a:p>
        </p:txBody>
      </p:sp>
      <p:sp>
        <p:nvSpPr>
          <p:cNvPr id="90" name="Shape 90"/>
          <p:cNvSpPr txBox="1">
            <a:spLocks noGrp="1"/>
          </p:cNvSpPr>
          <p:nvPr>
            <p:ph type="body" idx="1"/>
          </p:nvPr>
        </p:nvSpPr>
        <p:spPr>
          <a:xfrm>
            <a:off x="628651" y="1369219"/>
            <a:ext cx="7886699" cy="3263504"/>
          </a:xfrm>
          <a:prstGeom prst="rect">
            <a:avLst/>
          </a:prstGeom>
          <a:noFill/>
          <a:ln>
            <a:noFill/>
          </a:ln>
        </p:spPr>
        <p:txBody>
          <a:bodyPr lIns="68569" tIns="34275" rIns="68569" bIns="34275" anchor="t" anchorCtr="0">
            <a:noAutofit/>
          </a:bodyPr>
          <a:lstStyle/>
          <a:p>
            <a:pPr indent="-171450">
              <a:spcBef>
                <a:spcPts val="0"/>
              </a:spcBef>
              <a:spcAft>
                <a:spcPts val="0"/>
              </a:spcAft>
            </a:pPr>
            <a:r>
              <a:rPr lang="en-US" sz="2800" dirty="0"/>
              <a:t>Facilities cannot require any patient to create an advance directive prior to receiving care.</a:t>
            </a:r>
          </a:p>
          <a:p>
            <a:pPr marL="0" indent="0">
              <a:spcBef>
                <a:spcPts val="0"/>
              </a:spcBef>
              <a:spcAft>
                <a:spcPts val="0"/>
              </a:spcAft>
              <a:buNone/>
            </a:pPr>
            <a:endParaRPr lang="en-US" dirty="0"/>
          </a:p>
          <a:p>
            <a:pPr marL="0" indent="0">
              <a:spcBef>
                <a:spcPts val="0"/>
              </a:spcBef>
              <a:spcAft>
                <a:spcPts val="0"/>
              </a:spcAft>
              <a:buNone/>
            </a:pPr>
            <a:endParaRPr lang="en-US" dirty="0"/>
          </a:p>
          <a:p>
            <a:pPr indent="-171450">
              <a:spcAft>
                <a:spcPts val="0"/>
              </a:spcAft>
            </a:pPr>
            <a:r>
              <a:rPr lang="en-US" sz="2800" dirty="0"/>
              <a:t>As of January 2016, Medicare Part B covers voluntary Advance Care Planning.  </a:t>
            </a:r>
          </a:p>
        </p:txBody>
      </p:sp>
    </p:spTree>
    <p:extLst>
      <p:ext uri="{BB962C8B-B14F-4D97-AF65-F5344CB8AC3E}">
        <p14:creationId xmlns:p14="http://schemas.microsoft.com/office/powerpoint/2010/main" val="84875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DE3A1569443CD4FA6FAD19F6570E336" ma:contentTypeVersion="2" ma:contentTypeDescription="Create a new document." ma:contentTypeScope="" ma:versionID="702c990c7961649ac080805829d56e95">
  <xsd:schema xmlns:xsd="http://www.w3.org/2001/XMLSchema" xmlns:xs="http://www.w3.org/2001/XMLSchema" xmlns:p="http://schemas.microsoft.com/office/2006/metadata/properties" xmlns:ns2="6e3337cb-6f90-4d90-b88d-d620b49de249" xmlns:ns3="http://schemas.microsoft.com/sharepoint/v4" targetNamespace="http://schemas.microsoft.com/office/2006/metadata/properties" ma:root="true" ma:fieldsID="7b5b63e83844d268386d48c92200a711" ns2:_="" ns3:_="">
    <xsd:import namespace="6e3337cb-6f90-4d90-b88d-d620b49de249"/>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337cb-6f90-4d90-b88d-d620b49de2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0F11711B-7634-44CB-8CD3-249C48CE405C}">
  <ds:schemaRefs>
    <ds:schemaRef ds:uri="http://schemas.microsoft.com/sharepoint/v3/contenttype/forms"/>
  </ds:schemaRefs>
</ds:datastoreItem>
</file>

<file path=customXml/itemProps2.xml><?xml version="1.0" encoding="utf-8"?>
<ds:datastoreItem xmlns:ds="http://schemas.openxmlformats.org/officeDocument/2006/customXml" ds:itemID="{99B2FCFF-F779-46A2-9EC5-837211950FEC}">
  <ds:schemaRefs>
    <ds:schemaRef ds:uri="http://schemas.microsoft.com/sharepoint/events"/>
  </ds:schemaRefs>
</ds:datastoreItem>
</file>

<file path=customXml/itemProps3.xml><?xml version="1.0" encoding="utf-8"?>
<ds:datastoreItem xmlns:ds="http://schemas.openxmlformats.org/officeDocument/2006/customXml" ds:itemID="{764C3FFC-8DD2-4A24-A6FD-32EDE90EF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337cb-6f90-4d90-b88d-d620b49de24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798779-A883-4E1A-8138-7DAA2DC8E874}">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6e3337cb-6f90-4d90-b88d-d620b49de249"/>
    <ds:schemaRef ds:uri="http://schemas.openxmlformats.org/package/2006/metadata/core-propertie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13234</TotalTime>
  <Words>3519</Words>
  <Application>Microsoft Office PowerPoint</Application>
  <PresentationFormat>On-screen Show (16:9)</PresentationFormat>
  <Paragraphs>319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DokChampa</vt:lpstr>
      <vt:lpstr>simple-light-2</vt:lpstr>
      <vt:lpstr>Getting Your Affairs in Order: Student Presenter Instructions</vt:lpstr>
      <vt:lpstr>Getting Your Affairs in Order</vt:lpstr>
      <vt:lpstr>Raise Your Hand If…</vt:lpstr>
      <vt:lpstr>PowerPoint Presentation</vt:lpstr>
      <vt:lpstr>PowerPoint Presentation</vt:lpstr>
      <vt:lpstr>Getting Affairs in Order </vt:lpstr>
      <vt:lpstr>Key terms</vt:lpstr>
      <vt:lpstr>Research Shows Us…</vt:lpstr>
      <vt:lpstr>Did you know?</vt:lpstr>
      <vt:lpstr>What to discuss if…</vt:lpstr>
      <vt:lpstr>What to discuss if…</vt:lpstr>
      <vt:lpstr>What to discuss if…</vt:lpstr>
      <vt:lpstr>Identify What Matters to You…</vt:lpstr>
      <vt:lpstr>Share What Matters to You…</vt:lpstr>
      <vt:lpstr>Put It in Writing!</vt:lpstr>
      <vt:lpstr>When to Review and Update</vt:lpstr>
      <vt:lpstr>What will you do to Get Your Affairs in Order?  </vt:lpstr>
      <vt:lpstr>Creating an Action Plan:   Starting this week I will…  1.  What activity(ies) you are going to do. 2.  How much you are going to do. 3.  When you will do it. 4.  How often you will do it.</vt:lpstr>
      <vt:lpstr>Thank you for your participation!  </vt:lpstr>
      <vt:lpstr>References</vt:lpstr>
      <vt:lpstr>Optional Background &amp; Resources for Speakers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 Affairs in Order</dc:title>
  <dc:creator>Martin, Heather</dc:creator>
  <cp:lastModifiedBy>Castagna, Nicolette</cp:lastModifiedBy>
  <cp:revision>119</cp:revision>
  <cp:lastPrinted>2017-05-05T15:25:46Z</cp:lastPrinted>
  <dcterms:modified xsi:type="dcterms:W3CDTF">2017-12-13T19:17:07Z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0x0101008DE3A1569443CD4FA6FAD19F6570E336</vt:lpwstr>
  </property>
</Properties>
</file>