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handoutMasterIdLst>
    <p:handoutMasterId r:id="rId52"/>
  </p:handoutMasterIdLst>
  <p:sldIdLst>
    <p:sldId id="256" r:id="rId5"/>
    <p:sldId id="278" r:id="rId6"/>
    <p:sldId id="285" r:id="rId7"/>
    <p:sldId id="294" r:id="rId8"/>
    <p:sldId id="333" r:id="rId9"/>
    <p:sldId id="335" r:id="rId10"/>
    <p:sldId id="337" r:id="rId11"/>
    <p:sldId id="339" r:id="rId12"/>
    <p:sldId id="283" r:id="rId13"/>
    <p:sldId id="304" r:id="rId14"/>
    <p:sldId id="300" r:id="rId15"/>
    <p:sldId id="286" r:id="rId16"/>
    <p:sldId id="284" r:id="rId17"/>
    <p:sldId id="279" r:id="rId18"/>
    <p:sldId id="297" r:id="rId19"/>
    <p:sldId id="296" r:id="rId20"/>
    <p:sldId id="311" r:id="rId21"/>
    <p:sldId id="309" r:id="rId22"/>
    <p:sldId id="264" r:id="rId23"/>
    <p:sldId id="312" r:id="rId24"/>
    <p:sldId id="313" r:id="rId25"/>
    <p:sldId id="315" r:id="rId26"/>
    <p:sldId id="316" r:id="rId27"/>
    <p:sldId id="347" r:id="rId28"/>
    <p:sldId id="349" r:id="rId29"/>
    <p:sldId id="344" r:id="rId30"/>
    <p:sldId id="345" r:id="rId31"/>
    <p:sldId id="322" r:id="rId32"/>
    <p:sldId id="307" r:id="rId33"/>
    <p:sldId id="308" r:id="rId34"/>
    <p:sldId id="326" r:id="rId35"/>
    <p:sldId id="362" r:id="rId36"/>
    <p:sldId id="352" r:id="rId37"/>
    <p:sldId id="355" r:id="rId38"/>
    <p:sldId id="374" r:id="rId39"/>
    <p:sldId id="375" r:id="rId40"/>
    <p:sldId id="356" r:id="rId41"/>
    <p:sldId id="376" r:id="rId42"/>
    <p:sldId id="377" r:id="rId43"/>
    <p:sldId id="378" r:id="rId44"/>
    <p:sldId id="379" r:id="rId45"/>
    <p:sldId id="365" r:id="rId46"/>
    <p:sldId id="363" r:id="rId47"/>
    <p:sldId id="358" r:id="rId48"/>
    <p:sldId id="359" r:id="rId49"/>
    <p:sldId id="360" r:id="rId50"/>
  </p:sldIdLst>
  <p:sldSz cx="9144000" cy="6858000" type="screen4x3"/>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034" autoAdjust="0"/>
  </p:normalViewPr>
  <p:slideViewPr>
    <p:cSldViewPr>
      <p:cViewPr>
        <p:scale>
          <a:sx n="50" d="100"/>
          <a:sy n="50" d="100"/>
        </p:scale>
        <p:origin x="-798"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9C82441-2E2B-4169-956E-38F844DE407A}" type="datetimeFigureOut">
              <a:rPr lang="en-US" smtClean="0"/>
              <a:t>6/13/2013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AA5150A-C502-4115-AE17-B329F981EB06}" type="slidenum">
              <a:rPr lang="en-US" smtClean="0"/>
              <a:t>‹#›</a:t>
            </a:fld>
            <a:endParaRPr lang="en-US" dirty="0"/>
          </a:p>
        </p:txBody>
      </p:sp>
    </p:spTree>
    <p:extLst>
      <p:ext uri="{BB962C8B-B14F-4D97-AF65-F5344CB8AC3E}">
        <p14:creationId xmlns:p14="http://schemas.microsoft.com/office/powerpoint/2010/main" val="42965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E5779F-EC4E-47A4-B2DF-EB014D51072B}" type="datetimeFigureOut">
              <a:rPr lang="en-US" smtClean="0"/>
              <a:t>6/13/2013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54AD7C-2374-468F-B57A-A677108BAC43}" type="slidenum">
              <a:rPr lang="en-US" smtClean="0"/>
              <a:t>‹#›</a:t>
            </a:fld>
            <a:endParaRPr lang="en-US" dirty="0"/>
          </a:p>
        </p:txBody>
      </p:sp>
    </p:spTree>
    <p:extLst>
      <p:ext uri="{BB962C8B-B14F-4D97-AF65-F5344CB8AC3E}">
        <p14:creationId xmlns:p14="http://schemas.microsoft.com/office/powerpoint/2010/main" val="75752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1</a:t>
            </a:fld>
            <a:endParaRPr lang="en-US" dirty="0"/>
          </a:p>
        </p:txBody>
      </p:sp>
    </p:spTree>
    <p:extLst>
      <p:ext uri="{BB962C8B-B14F-4D97-AF65-F5344CB8AC3E}">
        <p14:creationId xmlns:p14="http://schemas.microsoft.com/office/powerpoint/2010/main" val="115236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38</a:t>
            </a:fld>
            <a:endParaRPr lang="en-US" dirty="0"/>
          </a:p>
        </p:txBody>
      </p:sp>
    </p:spTree>
    <p:extLst>
      <p:ext uri="{BB962C8B-B14F-4D97-AF65-F5344CB8AC3E}">
        <p14:creationId xmlns:p14="http://schemas.microsoft.com/office/powerpoint/2010/main" val="97279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self-assessment</a:t>
            </a:r>
          </a:p>
          <a:p>
            <a:r>
              <a:rPr lang="en-US" dirty="0" smtClean="0"/>
              <a:t>Reinforce</a:t>
            </a:r>
          </a:p>
          <a:p>
            <a:r>
              <a:rPr lang="en-US" dirty="0" smtClean="0"/>
              <a:t>Correct</a:t>
            </a:r>
          </a:p>
          <a:p>
            <a:r>
              <a:rPr lang="en-US" dirty="0" smtClean="0"/>
              <a:t>Help</a:t>
            </a:r>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44</a:t>
            </a:fld>
            <a:endParaRPr lang="en-US" dirty="0"/>
          </a:p>
        </p:txBody>
      </p:sp>
    </p:spTree>
    <p:extLst>
      <p:ext uri="{BB962C8B-B14F-4D97-AF65-F5344CB8AC3E}">
        <p14:creationId xmlns:p14="http://schemas.microsoft.com/office/powerpoint/2010/main" val="35149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right now, you will be practicing in M3 &amp; M4 Test </a:t>
            </a:r>
            <a:r>
              <a:rPr lang="en-US" u="sng" dirty="0" smtClean="0"/>
              <a:t>only</a:t>
            </a:r>
            <a:r>
              <a:rPr lang="en-US" dirty="0" smtClean="0"/>
              <a:t>.  We will let you know when the M3 &amp; M4 Clerkships program is ready</a:t>
            </a:r>
            <a:r>
              <a:rPr lang="en-US" baseline="0" dirty="0" smtClean="0"/>
              <a:t> to go live.</a:t>
            </a:r>
            <a:endParaRPr lang="en-US" dirty="0"/>
          </a:p>
        </p:txBody>
      </p:sp>
      <p:sp>
        <p:nvSpPr>
          <p:cNvPr id="4" name="Slide Number Placeholder 3"/>
          <p:cNvSpPr>
            <a:spLocks noGrp="1"/>
          </p:cNvSpPr>
          <p:nvPr>
            <p:ph type="sldNum" sz="quarter" idx="10"/>
          </p:nvPr>
        </p:nvSpPr>
        <p:spPr/>
        <p:txBody>
          <a:bodyPr/>
          <a:lstStyle/>
          <a:p>
            <a:fld id="{C9F9F5FE-90FD-4CE9-9C66-26DB26541B1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8743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Regulatory</a:t>
            </a:r>
            <a:r>
              <a:rPr lang="en-US" baseline="0" dirty="0" smtClean="0"/>
              <a:t> </a:t>
            </a:r>
            <a:r>
              <a:rPr lang="en-US" dirty="0" smtClean="0"/>
              <a:t>agencies moving in this direction. </a:t>
            </a:r>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9</a:t>
            </a:fld>
            <a:endParaRPr lang="en-US" dirty="0"/>
          </a:p>
        </p:txBody>
      </p:sp>
    </p:spTree>
    <p:extLst>
      <p:ext uri="{BB962C8B-B14F-4D97-AF65-F5344CB8AC3E}">
        <p14:creationId xmlns:p14="http://schemas.microsoft.com/office/powerpoint/2010/main" val="160707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Regulatory</a:t>
            </a:r>
            <a:r>
              <a:rPr lang="en-US" baseline="0" dirty="0" smtClean="0"/>
              <a:t> </a:t>
            </a:r>
            <a:r>
              <a:rPr lang="en-US" dirty="0" smtClean="0"/>
              <a:t>agencies moving in this direction. </a:t>
            </a:r>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10</a:t>
            </a:fld>
            <a:endParaRPr lang="en-US" dirty="0"/>
          </a:p>
        </p:txBody>
      </p:sp>
    </p:spTree>
    <p:extLst>
      <p:ext uri="{BB962C8B-B14F-4D97-AF65-F5344CB8AC3E}">
        <p14:creationId xmlns:p14="http://schemas.microsoft.com/office/powerpoint/2010/main" val="160707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new assessment instrument is all about what the student does that is observable in the context of actual patient care.  George Miller’s Pyramid was published in an article he wrote in Academic Medicine in 1990, entitled, The Assessment of Clinical Skills/Competence/Performance.</a:t>
            </a:r>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12</a:t>
            </a:fld>
            <a:endParaRPr lang="en-US" dirty="0"/>
          </a:p>
        </p:txBody>
      </p:sp>
    </p:spTree>
    <p:extLst>
      <p:ext uri="{BB962C8B-B14F-4D97-AF65-F5344CB8AC3E}">
        <p14:creationId xmlns:p14="http://schemas.microsoft.com/office/powerpoint/2010/main" val="88684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could be</a:t>
            </a:r>
            <a:r>
              <a:rPr lang="en-US" baseline="0" dirty="0" smtClean="0"/>
              <a:t> referred to the actual paper copy of the form as you show this slide.</a:t>
            </a:r>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13</a:t>
            </a:fld>
            <a:endParaRPr lang="en-US" dirty="0"/>
          </a:p>
        </p:txBody>
      </p:sp>
    </p:spTree>
    <p:extLst>
      <p:ext uri="{BB962C8B-B14F-4D97-AF65-F5344CB8AC3E}">
        <p14:creationId xmlns:p14="http://schemas.microsoft.com/office/powerpoint/2010/main" val="215780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Comment linked</a:t>
            </a:r>
            <a:r>
              <a:rPr lang="en-US" baseline="0" dirty="0" smtClean="0"/>
              <a:t> to 3</a:t>
            </a:r>
            <a:r>
              <a:rPr lang="en-US" baseline="30000" dirty="0" smtClean="0"/>
              <a:t>rd</a:t>
            </a:r>
            <a:r>
              <a:rPr lang="en-US" baseline="0" dirty="0" smtClean="0"/>
              <a:t> box</a:t>
            </a:r>
          </a:p>
          <a:p>
            <a:endParaRPr lang="en-US" baseline="0" dirty="0" smtClean="0"/>
          </a:p>
          <a:p>
            <a:r>
              <a:rPr lang="en-US" baseline="0" dirty="0" smtClean="0"/>
              <a:t>End of 3</a:t>
            </a:r>
            <a:r>
              <a:rPr lang="en-US" baseline="30000" dirty="0" smtClean="0"/>
              <a:t>rd</a:t>
            </a:r>
            <a:r>
              <a:rPr lang="en-US" baseline="0" dirty="0" smtClean="0"/>
              <a:t> year on consistent basis.</a:t>
            </a:r>
          </a:p>
          <a:p>
            <a:endParaRPr lang="en-US" baseline="0" dirty="0" smtClean="0"/>
          </a:p>
          <a:p>
            <a:r>
              <a:rPr lang="en-US" baseline="0" dirty="0" smtClean="0"/>
              <a:t> What is difference between appropriate information  vs “only” relevant information (from pattern recognition)</a:t>
            </a:r>
          </a:p>
          <a:p>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15</a:t>
            </a:fld>
            <a:endParaRPr lang="en-US" dirty="0"/>
          </a:p>
        </p:txBody>
      </p:sp>
    </p:spTree>
    <p:extLst>
      <p:ext uri="{BB962C8B-B14F-4D97-AF65-F5344CB8AC3E}">
        <p14:creationId xmlns:p14="http://schemas.microsoft.com/office/powerpoint/2010/main" val="87726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How it manifests itself in symptoms and signs</a:t>
            </a:r>
          </a:p>
          <a:p>
            <a:r>
              <a:rPr lang="en-US" dirty="0" smtClean="0"/>
              <a:t>There are three student performance items related to </a:t>
            </a:r>
            <a:r>
              <a:rPr lang="en-US" u="sng" dirty="0" smtClean="0"/>
              <a:t>Medical</a:t>
            </a:r>
            <a:r>
              <a:rPr lang="en-US" u="sng" baseline="0" dirty="0" smtClean="0"/>
              <a:t> Knowledge </a:t>
            </a:r>
            <a:r>
              <a:rPr lang="en-US" baseline="0" dirty="0" smtClean="0"/>
              <a:t>for you to assess.</a:t>
            </a:r>
          </a:p>
          <a:p>
            <a:endParaRPr lang="en-US" baseline="0" dirty="0" smtClean="0"/>
          </a:p>
          <a:p>
            <a:r>
              <a:rPr lang="en-US" dirty="0" smtClean="0"/>
              <a:t>Typical</a:t>
            </a:r>
            <a:r>
              <a:rPr lang="en-US" baseline="0" dirty="0" smtClean="0"/>
              <a:t> average student in first or second clerkship.</a:t>
            </a:r>
          </a:p>
          <a:p>
            <a:endParaRPr lang="en-US" baseline="0" dirty="0" smtClean="0"/>
          </a:p>
          <a:p>
            <a:r>
              <a:rPr lang="en-US" baseline="0" dirty="0" smtClean="0"/>
              <a:t>Would you expect that a student comes to you to be able to do 1 and 2.</a:t>
            </a:r>
          </a:p>
          <a:p>
            <a:endParaRPr lang="en-US" baseline="0" dirty="0" smtClean="0"/>
          </a:p>
          <a:p>
            <a:r>
              <a:rPr lang="en-US" baseline="0" dirty="0" smtClean="0"/>
              <a:t>Ex of developmental</a:t>
            </a:r>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19</a:t>
            </a:fld>
            <a:endParaRPr lang="en-US" dirty="0"/>
          </a:p>
        </p:txBody>
      </p:sp>
    </p:spTree>
    <p:extLst>
      <p:ext uri="{BB962C8B-B14F-4D97-AF65-F5344CB8AC3E}">
        <p14:creationId xmlns:p14="http://schemas.microsoft.com/office/powerpoint/2010/main" val="3146979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“Student did a nice job collecting the family and cultural issues. She seemed uncomfortable with spiritual issues. I did not hear her negotiate a plan of care with the patients.”</a:t>
            </a:r>
          </a:p>
          <a:p>
            <a:endParaRPr lang="en-US" dirty="0"/>
          </a:p>
        </p:txBody>
      </p:sp>
      <p:sp>
        <p:nvSpPr>
          <p:cNvPr id="4" name="Slide Number Placeholder 3"/>
          <p:cNvSpPr>
            <a:spLocks noGrp="1"/>
          </p:cNvSpPr>
          <p:nvPr>
            <p:ph type="sldNum" sz="quarter" idx="10"/>
          </p:nvPr>
        </p:nvSpPr>
        <p:spPr/>
        <p:txBody>
          <a:bodyPr/>
          <a:lstStyle/>
          <a:p>
            <a:fld id="{BE54AD7C-2374-468F-B57A-A677108BAC43}" type="slidenum">
              <a:rPr lang="en-US" smtClean="0"/>
              <a:t>24</a:t>
            </a:fld>
            <a:endParaRPr lang="en-US" dirty="0"/>
          </a:p>
        </p:txBody>
      </p:sp>
    </p:spTree>
    <p:extLst>
      <p:ext uri="{BB962C8B-B14F-4D97-AF65-F5344CB8AC3E}">
        <p14:creationId xmlns:p14="http://schemas.microsoft.com/office/powerpoint/2010/main" val="2925932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447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1447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p:nvSpPr>
        <p:spPr>
          <a:xfrm>
            <a:off x="533400" y="895350"/>
            <a:ext cx="86868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7" name="TextBox 15"/>
          <p:cNvSpPr txBox="1">
            <a:spLocks noChangeArrowheads="1"/>
          </p:cNvSpPr>
          <p:nvPr/>
        </p:nvSpPr>
        <p:spPr bwMode="auto">
          <a:xfrm>
            <a:off x="381000" y="12747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latin typeface="Calibri" pitchFamily="34" charset="0"/>
              </a:rPr>
              <a:t> </a:t>
            </a:r>
            <a:endParaRPr lang="en-US" sz="1400" b="1" i="1" dirty="0">
              <a:latin typeface="Garamond" pitchFamily="18" charset="0"/>
            </a:endParaRPr>
          </a:p>
          <a:p>
            <a:pPr algn="ctr" eaLnBrk="1" hangingPunct="1"/>
            <a:r>
              <a:rPr lang="en-US" sz="1400" b="1" i="1" dirty="0">
                <a:latin typeface="Garamond" pitchFamily="18" charset="0"/>
              </a:rPr>
              <a:t>Educating and developing exemplary physicians who practice patient-centered health care</a:t>
            </a:r>
            <a:endParaRPr lang="en-US" sz="1400" b="1" i="1" dirty="0">
              <a:solidFill>
                <a:srgbClr val="2B0007"/>
              </a:solidFill>
              <a:latin typeface="Garamond" pitchFamily="18" charset="0"/>
            </a:endParaRPr>
          </a:p>
        </p:txBody>
      </p:sp>
      <p:pic>
        <p:nvPicPr>
          <p:cNvPr id="8" name="Picture 5" descr="C:\Users\amber.smalley\Desktop\Gold Seal.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solidFill>
                  <a:schemeClr val="tx1">
                    <a:lumMod val="75000"/>
                    <a:lumOff val="25000"/>
                  </a:schemeClr>
                </a:solidFill>
              </a:defRPr>
            </a:lvl1pPr>
          </a:lstStyle>
          <a:p>
            <a:fld id="{092B1517-8BAD-4A4A-A579-13E7D42DAF7F}" type="datetime1">
              <a:rPr lang="en-US" smtClean="0"/>
              <a:t>6/13/2013</a:t>
            </a:fld>
            <a:endParaRPr lang="en-US" dirty="0"/>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endParaRPr lang="en-US" dirty="0"/>
          </a:p>
        </p:txBody>
      </p:sp>
      <p:sp>
        <p:nvSpPr>
          <p:cNvPr id="11"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169559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B1353E8-0C80-4D06-8136-AD93EA46CC91}" type="datetime1">
              <a:rPr lang="en-US" smtClean="0"/>
              <a:t>6/13/2013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88854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20D318-81CF-4AED-9814-411540652443}" type="datetime1">
              <a:rPr lang="en-US" smtClean="0"/>
              <a:t>6/13/2013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34048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E589D7-9E6D-464C-8295-CBA2A426B09C}" type="datetime1">
              <a:rPr lang="en-US" smtClean="0"/>
              <a:t>6/13/2013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244901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409FFA3-B708-422A-8CC0-6A8197FFF9C9}" type="datetime1">
              <a:rPr lang="en-US" smtClean="0"/>
              <a:t>6/13/2013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185689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53814EB7-3B13-4F75-8B09-29018A92B530}" type="datetime1">
              <a:rPr lang="en-US" smtClean="0"/>
              <a:t>6/13/2013</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351020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2B3A8F1-C16D-4979-BF11-9E62CC64222C}" type="datetime1">
              <a:rPr lang="en-US" smtClean="0"/>
              <a:t>6/13/2013</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235554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0104E2D-6D73-4889-9370-76B132DE1130}" type="datetime1">
              <a:rPr lang="en-US" smtClean="0"/>
              <a:t>6/13/2013</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51576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A2E1B66-582D-4E03-8989-23E9E9F9E2D3}" type="datetime1">
              <a:rPr lang="en-US" smtClean="0"/>
              <a:t>6/13/2013</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91249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596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619CC1-4A2F-4542-B0C8-16B4F617BF7A}" type="datetime1">
              <a:rPr lang="en-US" smtClean="0"/>
              <a:t>6/13/2013</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249466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4A992D5-2CF0-42D3-BAE9-7BBA04F51A56}" type="datetime1">
              <a:rPr lang="en-US" smtClean="0"/>
              <a:t>6/13/2013</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51E7A8BF-4B57-4F03-AD64-CFA07B2EF6C8}" type="slidenum">
              <a:rPr lang="en-US" smtClean="0"/>
              <a:t>‹#›</a:t>
            </a:fld>
            <a:endParaRPr lang="en-US" dirty="0"/>
          </a:p>
        </p:txBody>
      </p:sp>
    </p:spTree>
    <p:extLst>
      <p:ext uri="{BB962C8B-B14F-4D97-AF65-F5344CB8AC3E}">
        <p14:creationId xmlns:p14="http://schemas.microsoft.com/office/powerpoint/2010/main" val="363254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7D9F9E6B-5F3A-4ECC-BC13-E6C15F6D9B7B}" type="datetime1">
              <a:rPr lang="en-US" smtClean="0"/>
              <a:t>6/13/2013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51E7A8BF-4B57-4F03-AD64-CFA07B2EF6C8}" type="slidenum">
              <a:rPr lang="en-US" smtClean="0"/>
              <a:t>‹#›</a:t>
            </a:fld>
            <a:endParaRPr lang="en-US" dirty="0"/>
          </a:p>
        </p:txBody>
      </p:sp>
      <p:sp>
        <p:nvSpPr>
          <p:cNvPr id="7" name="Rectangle 6"/>
          <p:cNvSpPr/>
          <p:nvPr/>
        </p:nvSpPr>
        <p:spPr>
          <a:xfrm>
            <a:off x="0" y="409575"/>
            <a:ext cx="9144000" cy="395395"/>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409575"/>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381000" y="4762"/>
            <a:ext cx="91440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1036" name="TextBox 9"/>
          <p:cNvSpPr txBox="1">
            <a:spLocks noChangeArrowheads="1"/>
          </p:cNvSpPr>
          <p:nvPr/>
        </p:nvSpPr>
        <p:spPr bwMode="auto">
          <a:xfrm>
            <a:off x="381000" y="16203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a:latin typeface="Calibri" pitchFamily="34" charset="0"/>
              </a:rPr>
              <a:t> </a:t>
            </a:r>
            <a:endParaRPr lang="en-US" sz="1400" b="1" i="1" dirty="0">
              <a:latin typeface="Garamond" pitchFamily="18" charset="0"/>
            </a:endParaRPr>
          </a:p>
          <a:p>
            <a:pPr algn="ctr" eaLnBrk="1" hangingPunct="1"/>
            <a:r>
              <a:rPr lang="en-US" sz="1400" b="1" i="1" dirty="0">
                <a:latin typeface="Garamond" pitchFamily="18" charset="0"/>
              </a:rPr>
              <a:t>Educating and developing exemplary physicians who practice patient-centered health care</a:t>
            </a:r>
            <a:endParaRPr lang="en-US" sz="1400" b="1" i="1" dirty="0">
              <a:solidFill>
                <a:srgbClr val="2B0007"/>
              </a:solidFill>
              <a:latin typeface="Garamond" pitchFamily="18" charset="0"/>
            </a:endParaRPr>
          </a:p>
        </p:txBody>
      </p:sp>
      <p:pic>
        <p:nvPicPr>
          <p:cNvPr id="1037" name="Picture 5" descr="C:\Users\amber.smalley\Desktop\Gold Seal.tif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 y="4297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med.fsu.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743200"/>
            <a:ext cx="8458200" cy="1470025"/>
          </a:xfrm>
        </p:spPr>
        <p:txBody>
          <a:bodyPr/>
          <a:lstStyle/>
          <a:p>
            <a:r>
              <a:rPr lang="en-US" b="1" dirty="0" smtClean="0"/>
              <a:t/>
            </a:r>
            <a:br>
              <a:rPr lang="en-US" b="1" dirty="0" smtClean="0"/>
            </a:br>
            <a:r>
              <a:rPr lang="en-US" b="1" dirty="0" smtClean="0"/>
              <a:t>Competency-Based Assessment </a:t>
            </a:r>
            <a:br>
              <a:rPr lang="en-US" b="1" dirty="0" smtClean="0"/>
            </a:br>
            <a:r>
              <a:rPr lang="en-US" b="1" dirty="0" smtClean="0"/>
              <a:t>of Students in the Clinical Setting</a:t>
            </a:r>
            <a:endParaRPr lang="en-US" b="1" dirty="0"/>
          </a:p>
        </p:txBody>
      </p:sp>
      <p:sp>
        <p:nvSpPr>
          <p:cNvPr id="3" name="Slide Number Placeholder 2"/>
          <p:cNvSpPr>
            <a:spLocks noGrp="1"/>
          </p:cNvSpPr>
          <p:nvPr>
            <p:ph type="sldNum" sz="quarter" idx="12"/>
          </p:nvPr>
        </p:nvSpPr>
        <p:spPr/>
        <p:txBody>
          <a:bodyPr/>
          <a:lstStyle/>
          <a:p>
            <a:fld id="{51E7A8BF-4B57-4F03-AD64-CFA07B2EF6C8}" type="slidenum">
              <a:rPr lang="en-US" smtClean="0"/>
              <a:t>1</a:t>
            </a:fld>
            <a:endParaRPr lang="en-US" dirty="0"/>
          </a:p>
        </p:txBody>
      </p:sp>
    </p:spTree>
    <p:extLst>
      <p:ext uri="{BB962C8B-B14F-4D97-AF65-F5344CB8AC3E}">
        <p14:creationId xmlns:p14="http://schemas.microsoft.com/office/powerpoint/2010/main" val="261628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sz="4000" b="1" dirty="0" smtClean="0"/>
              <a:t> </a:t>
            </a:r>
            <a:br>
              <a:rPr lang="en-US" sz="4000" b="1" dirty="0" smtClean="0"/>
            </a:br>
            <a:r>
              <a:rPr lang="en-US" sz="4000" b="1" dirty="0" smtClean="0"/>
              <a:t>Consistent With Residency Training</a:t>
            </a:r>
            <a:endParaRPr lang="en-US" sz="4000" b="1" dirty="0"/>
          </a:p>
        </p:txBody>
      </p:sp>
      <p:sp>
        <p:nvSpPr>
          <p:cNvPr id="3" name="Content Placeholder 2"/>
          <p:cNvSpPr>
            <a:spLocks noGrp="1"/>
          </p:cNvSpPr>
          <p:nvPr>
            <p:ph idx="1"/>
          </p:nvPr>
        </p:nvSpPr>
        <p:spPr>
          <a:xfrm>
            <a:off x="609600" y="2057400"/>
            <a:ext cx="8229600" cy="4144963"/>
          </a:xfrm>
        </p:spPr>
        <p:txBody>
          <a:bodyPr/>
          <a:lstStyle/>
          <a:p>
            <a:r>
              <a:rPr lang="en-US" sz="2800" dirty="0" smtClean="0"/>
              <a:t>FSUCOM has adopted the 6 ACGME competency domains plus “Patient Centered Skills and Behaviors” as the foundation for curriculum redesign.</a:t>
            </a:r>
          </a:p>
          <a:p>
            <a:pPr marL="914400" lvl="1" indent="-457200">
              <a:buFont typeface="+mj-lt"/>
              <a:buAutoNum type="arabicPeriod"/>
            </a:pPr>
            <a:r>
              <a:rPr lang="en-US" sz="2400" dirty="0" smtClean="0"/>
              <a:t>Patient Care </a:t>
            </a:r>
          </a:p>
          <a:p>
            <a:pPr marL="914400" lvl="1" indent="-457200">
              <a:buFont typeface="+mj-lt"/>
              <a:buAutoNum type="arabicPeriod"/>
            </a:pPr>
            <a:r>
              <a:rPr lang="en-US" sz="2400" dirty="0" smtClean="0"/>
              <a:t>Medical Knowledge</a:t>
            </a:r>
          </a:p>
          <a:p>
            <a:pPr marL="914400" lvl="1" indent="-457200">
              <a:buFont typeface="+mj-lt"/>
              <a:buAutoNum type="arabicPeriod"/>
            </a:pPr>
            <a:r>
              <a:rPr lang="en-US" sz="2400" dirty="0" smtClean="0"/>
              <a:t>Practice Based Learning and Improvement</a:t>
            </a:r>
          </a:p>
          <a:p>
            <a:pPr marL="914400" lvl="1" indent="-457200">
              <a:buFont typeface="+mj-lt"/>
              <a:buAutoNum type="arabicPeriod"/>
            </a:pPr>
            <a:r>
              <a:rPr lang="en-US" sz="2400" dirty="0" smtClean="0"/>
              <a:t>Interpersonal  and Communication skills</a:t>
            </a:r>
          </a:p>
          <a:p>
            <a:pPr marL="914400" lvl="1" indent="-457200">
              <a:buFont typeface="+mj-lt"/>
              <a:buAutoNum type="arabicPeriod"/>
            </a:pPr>
            <a:r>
              <a:rPr lang="en-US" sz="2400" dirty="0" smtClean="0"/>
              <a:t>Systems Based Practice</a:t>
            </a:r>
          </a:p>
          <a:p>
            <a:pPr marL="914400" lvl="1" indent="-457200">
              <a:buFont typeface="+mj-lt"/>
              <a:buAutoNum type="arabicPeriod"/>
            </a:pPr>
            <a:r>
              <a:rPr lang="en-US" sz="2400" dirty="0" smtClean="0"/>
              <a:t>Professionalism</a:t>
            </a:r>
          </a:p>
          <a:p>
            <a:pPr marL="914400" lvl="1" indent="-457200">
              <a:buFont typeface="+mj-lt"/>
              <a:buAutoNum type="arabicPeriod"/>
            </a:pPr>
            <a:r>
              <a:rPr lang="en-US" sz="2400" dirty="0" smtClean="0"/>
              <a:t>Patient-Centered Skills and Behaviors</a:t>
            </a:r>
          </a:p>
          <a:p>
            <a:endParaRPr lang="en-US" sz="2800" dirty="0"/>
          </a:p>
        </p:txBody>
      </p:sp>
      <p:sp>
        <p:nvSpPr>
          <p:cNvPr id="4" name="Slide Number Placeholder 3"/>
          <p:cNvSpPr>
            <a:spLocks noGrp="1"/>
          </p:cNvSpPr>
          <p:nvPr>
            <p:ph type="sldNum" sz="quarter" idx="12"/>
          </p:nvPr>
        </p:nvSpPr>
        <p:spPr>
          <a:xfrm>
            <a:off x="2362200" y="6019800"/>
            <a:ext cx="2133600" cy="365125"/>
          </a:xfrm>
        </p:spPr>
        <p:txBody>
          <a:bodyPr/>
          <a:lstStyle/>
          <a:p>
            <a:fld id="{51E7A8BF-4B57-4F03-AD64-CFA07B2EF6C8}" type="slidenum">
              <a:rPr lang="en-US" smtClean="0"/>
              <a:t>10</a:t>
            </a:fld>
            <a:endParaRPr lang="en-US" dirty="0"/>
          </a:p>
        </p:txBody>
      </p:sp>
    </p:spTree>
    <p:extLst>
      <p:ext uri="{BB962C8B-B14F-4D97-AF65-F5344CB8AC3E}">
        <p14:creationId xmlns:p14="http://schemas.microsoft.com/office/powerpoint/2010/main" val="1794990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229600" cy="990600"/>
          </a:xfrm>
        </p:spPr>
        <p:txBody>
          <a:bodyPr/>
          <a:lstStyle/>
          <a:p>
            <a:r>
              <a:rPr lang="en-US" sz="4000" b="1" dirty="0" smtClean="0"/>
              <a:t>Aligns  Curriculum and Evaluation</a:t>
            </a:r>
            <a:endParaRPr lang="en-US" sz="4000" b="1" dirty="0"/>
          </a:p>
        </p:txBody>
      </p:sp>
      <p:sp>
        <p:nvSpPr>
          <p:cNvPr id="3" name="Content Placeholder 2"/>
          <p:cNvSpPr>
            <a:spLocks noGrp="1"/>
          </p:cNvSpPr>
          <p:nvPr>
            <p:ph idx="1"/>
          </p:nvPr>
        </p:nvSpPr>
        <p:spPr>
          <a:xfrm>
            <a:off x="533400" y="2133600"/>
            <a:ext cx="8229600" cy="4144963"/>
          </a:xfrm>
        </p:spPr>
        <p:txBody>
          <a:bodyPr/>
          <a:lstStyle/>
          <a:p>
            <a:endParaRPr lang="en-US" sz="2400" dirty="0" smtClean="0"/>
          </a:p>
          <a:p>
            <a:r>
              <a:rPr lang="en-US" sz="2400" dirty="0" smtClean="0"/>
              <a:t>We are developing a curriculum that is developmental, integrated and competency –based</a:t>
            </a:r>
          </a:p>
          <a:p>
            <a:endParaRPr lang="en-US" sz="2400" dirty="0" smtClean="0"/>
          </a:p>
          <a:p>
            <a:r>
              <a:rPr lang="en-US" sz="2400" dirty="0" smtClean="0"/>
              <a:t>This evaluation tool will be developmental and competency-based as well</a:t>
            </a:r>
            <a:endParaRPr lang="en-US" sz="2400" dirty="0"/>
          </a:p>
        </p:txBody>
      </p:sp>
    </p:spTree>
    <p:extLst>
      <p:ext uri="{BB962C8B-B14F-4D97-AF65-F5344CB8AC3E}">
        <p14:creationId xmlns:p14="http://schemas.microsoft.com/office/powerpoint/2010/main" val="804917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Miller’s Pyramid</a:t>
            </a:r>
            <a:endParaRPr lang="en-US" sz="40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29794" y="1981200"/>
            <a:ext cx="3684411" cy="4144963"/>
          </a:xfrm>
        </p:spPr>
      </p:pic>
      <p:sp>
        <p:nvSpPr>
          <p:cNvPr id="5" name="TextBox 4"/>
          <p:cNvSpPr txBox="1"/>
          <p:nvPr/>
        </p:nvSpPr>
        <p:spPr>
          <a:xfrm>
            <a:off x="10896600" y="4852913"/>
            <a:ext cx="1752600" cy="1200329"/>
          </a:xfrm>
          <a:prstGeom prst="rect">
            <a:avLst/>
          </a:prstGeom>
          <a:noFill/>
        </p:spPr>
        <p:txBody>
          <a:bodyPr wrap="square" rtlCol="0">
            <a:spAutoFit/>
          </a:bodyPr>
          <a:lstStyle/>
          <a:p>
            <a:r>
              <a:rPr lang="en-US" dirty="0"/>
              <a:t>Miller’s </a:t>
            </a:r>
            <a:r>
              <a:rPr lang="en-US" dirty="0" smtClean="0"/>
              <a:t>pyramid. </a:t>
            </a:r>
            <a:r>
              <a:rPr lang="en-US" dirty="0"/>
              <a:t>From Academic Medicine 1990;65:S63–7</a:t>
            </a:r>
          </a:p>
        </p:txBody>
      </p:sp>
      <p:sp>
        <p:nvSpPr>
          <p:cNvPr id="3" name="TextBox 2"/>
          <p:cNvSpPr txBox="1"/>
          <p:nvPr/>
        </p:nvSpPr>
        <p:spPr>
          <a:xfrm>
            <a:off x="5486400" y="2362200"/>
            <a:ext cx="2590800" cy="1200329"/>
          </a:xfrm>
          <a:prstGeom prst="rect">
            <a:avLst/>
          </a:prstGeom>
          <a:noFill/>
        </p:spPr>
        <p:txBody>
          <a:bodyPr wrap="square" rtlCol="0">
            <a:spAutoFit/>
          </a:bodyPr>
          <a:lstStyle/>
          <a:p>
            <a:r>
              <a:rPr lang="en-US" dirty="0" smtClean="0"/>
              <a:t>What you observe the student doing in the context of actual patient care.</a:t>
            </a:r>
            <a:endParaRPr lang="en-US" dirty="0"/>
          </a:p>
        </p:txBody>
      </p:sp>
      <p:sp>
        <p:nvSpPr>
          <p:cNvPr id="6" name="Left Brace 5"/>
          <p:cNvSpPr/>
          <p:nvPr/>
        </p:nvSpPr>
        <p:spPr>
          <a:xfrm>
            <a:off x="4876800" y="2514600"/>
            <a:ext cx="609600" cy="838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51E7A8BF-4B57-4F03-AD64-CFA07B2EF6C8}" type="slidenum">
              <a:rPr lang="en-US" smtClean="0"/>
              <a:t>12</a:t>
            </a:fld>
            <a:endParaRPr lang="en-US" dirty="0"/>
          </a:p>
        </p:txBody>
      </p:sp>
    </p:spTree>
    <p:extLst>
      <p:ext uri="{BB962C8B-B14F-4D97-AF65-F5344CB8AC3E}">
        <p14:creationId xmlns:p14="http://schemas.microsoft.com/office/powerpoint/2010/main" val="3853984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Directions on the New Form</a:t>
            </a:r>
            <a:endParaRPr lang="en-US" sz="4000" b="1" dirty="0"/>
          </a:p>
        </p:txBody>
      </p:sp>
      <p:sp>
        <p:nvSpPr>
          <p:cNvPr id="3" name="Content Placeholder 2"/>
          <p:cNvSpPr>
            <a:spLocks noGrp="1"/>
          </p:cNvSpPr>
          <p:nvPr>
            <p:ph idx="1"/>
          </p:nvPr>
        </p:nvSpPr>
        <p:spPr/>
        <p:txBody>
          <a:bodyPr/>
          <a:lstStyle/>
          <a:p>
            <a:pPr marL="0" indent="0">
              <a:buNone/>
            </a:pPr>
            <a:r>
              <a:rPr lang="en-US" sz="2400" dirty="0"/>
              <a:t>Directions:  In each of the </a:t>
            </a:r>
            <a:r>
              <a:rPr lang="en-US" sz="2400" b="1" dirty="0">
                <a:solidFill>
                  <a:schemeClr val="accent2"/>
                </a:solidFill>
              </a:rPr>
              <a:t>assessment categories </a:t>
            </a:r>
            <a:r>
              <a:rPr lang="en-US" sz="2400" dirty="0"/>
              <a:t>below, a group of </a:t>
            </a:r>
            <a:r>
              <a:rPr lang="en-US" sz="2400" b="1" dirty="0">
                <a:solidFill>
                  <a:schemeClr val="tx2"/>
                </a:solidFill>
              </a:rPr>
              <a:t>“developmental milestones”  </a:t>
            </a:r>
            <a:r>
              <a:rPr lang="en-US" sz="2400" dirty="0"/>
              <a:t>(</a:t>
            </a:r>
            <a:r>
              <a:rPr lang="en-US" sz="2400" b="1" dirty="0">
                <a:solidFill>
                  <a:srgbClr val="00B050"/>
                </a:solidFill>
              </a:rPr>
              <a:t>progressive performance expectations</a:t>
            </a:r>
            <a:r>
              <a:rPr lang="en-US" sz="2400" dirty="0"/>
              <a:t>) for clerkship students has been defined.  </a:t>
            </a:r>
          </a:p>
          <a:p>
            <a:pPr marL="0" indent="0">
              <a:buNone/>
            </a:pPr>
            <a:r>
              <a:rPr lang="en-US" sz="2400" dirty="0"/>
              <a:t> </a:t>
            </a:r>
          </a:p>
          <a:p>
            <a:pPr marL="0" indent="0">
              <a:buNone/>
            </a:pPr>
            <a:r>
              <a:rPr lang="en-US" sz="2400" dirty="0"/>
              <a:t>For each </a:t>
            </a:r>
            <a:r>
              <a:rPr lang="en-US" sz="2400" b="1" dirty="0">
                <a:solidFill>
                  <a:schemeClr val="accent2"/>
                </a:solidFill>
              </a:rPr>
              <a:t>assessment category</a:t>
            </a:r>
            <a:r>
              <a:rPr lang="en-US" sz="2400" dirty="0"/>
              <a:t>, please </a:t>
            </a:r>
            <a:r>
              <a:rPr lang="en-US" sz="2400" u="sng" dirty="0"/>
              <a:t>mark </a:t>
            </a:r>
            <a:r>
              <a:rPr lang="en-US" sz="2400" dirty="0" smtClean="0"/>
              <a:t> </a:t>
            </a:r>
            <a:r>
              <a:rPr lang="en-US" sz="2400" dirty="0"/>
              <a:t>the </a:t>
            </a:r>
            <a:r>
              <a:rPr lang="en-US" sz="2400" b="1" dirty="0">
                <a:solidFill>
                  <a:schemeClr val="accent1">
                    <a:lumMod val="75000"/>
                  </a:schemeClr>
                </a:solidFill>
              </a:rPr>
              <a:t>developmental </a:t>
            </a:r>
            <a:r>
              <a:rPr lang="en-US" sz="2400" b="1" dirty="0" smtClean="0">
                <a:solidFill>
                  <a:schemeClr val="accent1">
                    <a:lumMod val="75000"/>
                  </a:schemeClr>
                </a:solidFill>
              </a:rPr>
              <a:t>milestone </a:t>
            </a:r>
            <a:r>
              <a:rPr lang="en-US" sz="2400" dirty="0" smtClean="0"/>
              <a:t>you observed the student demonstrate during the clerkship.</a:t>
            </a:r>
            <a:endParaRPr lang="en-US" sz="2400" dirty="0"/>
          </a:p>
          <a:p>
            <a:pPr marL="0" indent="0">
              <a:buNone/>
            </a:pPr>
            <a:endParaRPr lang="en-US" sz="2800" dirty="0"/>
          </a:p>
        </p:txBody>
      </p:sp>
      <p:sp>
        <p:nvSpPr>
          <p:cNvPr id="4" name="Slide Number Placeholder 3"/>
          <p:cNvSpPr>
            <a:spLocks noGrp="1"/>
          </p:cNvSpPr>
          <p:nvPr>
            <p:ph type="sldNum" sz="quarter" idx="12"/>
          </p:nvPr>
        </p:nvSpPr>
        <p:spPr/>
        <p:txBody>
          <a:bodyPr/>
          <a:lstStyle/>
          <a:p>
            <a:fld id="{51E7A8BF-4B57-4F03-AD64-CFA07B2EF6C8}" type="slidenum">
              <a:rPr lang="en-US" smtClean="0"/>
              <a:t>13</a:t>
            </a:fld>
            <a:endParaRPr lang="en-US" dirty="0"/>
          </a:p>
        </p:txBody>
      </p:sp>
    </p:spTree>
    <p:extLst>
      <p:ext uri="{BB962C8B-B14F-4D97-AF65-F5344CB8AC3E}">
        <p14:creationId xmlns:p14="http://schemas.microsoft.com/office/powerpoint/2010/main" val="101967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Terminology</a:t>
            </a:r>
            <a:endParaRPr lang="en-US" sz="4000" b="1" dirty="0"/>
          </a:p>
        </p:txBody>
      </p:sp>
      <p:sp>
        <p:nvSpPr>
          <p:cNvPr id="3" name="Content Placeholder 2"/>
          <p:cNvSpPr>
            <a:spLocks noGrp="1"/>
          </p:cNvSpPr>
          <p:nvPr>
            <p:ph idx="1"/>
          </p:nvPr>
        </p:nvSpPr>
        <p:spPr/>
        <p:txBody>
          <a:bodyPr/>
          <a:lstStyle/>
          <a:p>
            <a:r>
              <a:rPr lang="en-US" dirty="0" smtClean="0"/>
              <a:t>Competency Domains/Areas</a:t>
            </a:r>
          </a:p>
          <a:p>
            <a:r>
              <a:rPr lang="en-US" dirty="0" smtClean="0"/>
              <a:t>Assessment </a:t>
            </a:r>
            <a:r>
              <a:rPr lang="en-US" dirty="0"/>
              <a:t>C</a:t>
            </a:r>
            <a:r>
              <a:rPr lang="en-US" dirty="0" smtClean="0"/>
              <a:t>ategories</a:t>
            </a:r>
          </a:p>
          <a:p>
            <a:r>
              <a:rPr lang="en-US" dirty="0" smtClean="0"/>
              <a:t>Developmental Milestones</a:t>
            </a:r>
          </a:p>
          <a:p>
            <a:r>
              <a:rPr lang="en-US" dirty="0" smtClean="0"/>
              <a:t>Progressive Performance Expectations</a:t>
            </a:r>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14</a:t>
            </a:fld>
            <a:endParaRPr lang="en-US" dirty="0"/>
          </a:p>
        </p:txBody>
      </p:sp>
    </p:spTree>
    <p:extLst>
      <p:ext uri="{BB962C8B-B14F-4D97-AF65-F5344CB8AC3E}">
        <p14:creationId xmlns:p14="http://schemas.microsoft.com/office/powerpoint/2010/main" val="2008369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4000" b="1" dirty="0" smtClean="0"/>
              <a:t>PATIENT CARE</a:t>
            </a:r>
            <a:endParaRPr lang="en-US" sz="4000" b="1" dirty="0"/>
          </a:p>
        </p:txBody>
      </p:sp>
      <p:sp>
        <p:nvSpPr>
          <p:cNvPr id="3" name="Slide Number Placeholder 2"/>
          <p:cNvSpPr>
            <a:spLocks noGrp="1"/>
          </p:cNvSpPr>
          <p:nvPr>
            <p:ph type="sldNum" sz="quarter" idx="12"/>
          </p:nvPr>
        </p:nvSpPr>
        <p:spPr/>
        <p:txBody>
          <a:bodyPr/>
          <a:lstStyle/>
          <a:p>
            <a:fld id="{51E7A8BF-4B57-4F03-AD64-CFA07B2EF6C8}" type="slidenum">
              <a:rPr lang="en-US" smtClean="0"/>
              <a:t>15</a:t>
            </a:fld>
            <a:endParaRPr lang="en-US" dirty="0"/>
          </a:p>
        </p:txBody>
      </p:sp>
      <p:sp>
        <p:nvSpPr>
          <p:cNvPr id="6" name="Content Placeholder 5"/>
          <p:cNvSpPr>
            <a:spLocks noGrp="1"/>
          </p:cNvSpPr>
          <p:nvPr>
            <p:ph idx="1"/>
          </p:nvPr>
        </p:nvSpPr>
        <p:spPr>
          <a:xfrm>
            <a:off x="457200" y="1981200"/>
            <a:ext cx="7620000" cy="4144963"/>
          </a:xfrm>
        </p:spPr>
        <p:txBody>
          <a:bodyPr/>
          <a:lstStyle/>
          <a:p>
            <a:pPr marL="0" indent="0">
              <a:buNone/>
            </a:pPr>
            <a:r>
              <a:rPr lang="en-US" sz="2400" dirty="0"/>
              <a:t>1</a:t>
            </a:r>
            <a:r>
              <a:rPr lang="en-US" sz="2400" dirty="0" smtClean="0"/>
              <a:t>. </a:t>
            </a:r>
            <a:r>
              <a:rPr lang="en-US" sz="2400" b="1" dirty="0" smtClean="0"/>
              <a:t>When performing a physical exam, did the student?</a:t>
            </a:r>
            <a:endParaRPr lang="en-US" sz="2400" dirty="0" smtClean="0"/>
          </a:p>
          <a:p>
            <a:pPr>
              <a:buFont typeface="Wingdings" pitchFamily="2" charset="2"/>
              <a:buChar char="q"/>
            </a:pPr>
            <a:r>
              <a:rPr lang="en-US" sz="2400" dirty="0" smtClean="0"/>
              <a:t> Use appropriate exam techniques? (Quality of exam)</a:t>
            </a:r>
          </a:p>
          <a:p>
            <a:pPr>
              <a:buFont typeface="Wingdings" pitchFamily="2" charset="2"/>
              <a:buChar char="q"/>
            </a:pPr>
            <a:r>
              <a:rPr lang="en-US" sz="2400" dirty="0" smtClean="0"/>
              <a:t>Focus the exam based on the patient history? (examine appropriate organs, systems of body areas)</a:t>
            </a:r>
          </a:p>
          <a:p>
            <a:pPr>
              <a:buFont typeface="Wingdings" pitchFamily="2" charset="2"/>
              <a:buChar char="q"/>
            </a:pPr>
            <a:r>
              <a:rPr lang="en-US" sz="2400" dirty="0" smtClean="0"/>
              <a:t>Distinguish normal from abnormal findings? (Interpreting exam results)</a:t>
            </a:r>
          </a:p>
        </p:txBody>
      </p:sp>
      <p:grpSp>
        <p:nvGrpSpPr>
          <p:cNvPr id="5" name="Group 4"/>
          <p:cNvGrpSpPr/>
          <p:nvPr/>
        </p:nvGrpSpPr>
        <p:grpSpPr>
          <a:xfrm rot="16200000">
            <a:off x="6123777" y="3511087"/>
            <a:ext cx="4632961" cy="800100"/>
            <a:chOff x="6702979" y="4691530"/>
            <a:chExt cx="5110947" cy="549088"/>
          </a:xfrm>
        </p:grpSpPr>
        <p:sp>
          <p:nvSpPr>
            <p:cNvPr id="7" name="Down Arrow 6"/>
            <p:cNvSpPr/>
            <p:nvPr/>
          </p:nvSpPr>
          <p:spPr>
            <a:xfrm rot="5400000">
              <a:off x="9110507" y="2537199"/>
              <a:ext cx="549088" cy="4857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10800000">
              <a:off x="6702979" y="4853281"/>
              <a:ext cx="4876256" cy="253463"/>
            </a:xfrm>
            <a:prstGeom prst="rect">
              <a:avLst/>
            </a:prstGeom>
            <a:noFill/>
          </p:spPr>
          <p:txBody>
            <a:bodyPr wrap="square" rtlCol="0">
              <a:spAutoFit/>
            </a:bodyPr>
            <a:lstStyle/>
            <a:p>
              <a:r>
                <a:rPr lang="en-US" b="1" dirty="0" smtClean="0"/>
                <a:t>Progressive Development Milestones</a:t>
              </a:r>
              <a:endParaRPr lang="en-US" b="1" dirty="0"/>
            </a:p>
          </p:txBody>
        </p:sp>
      </p:grpSp>
    </p:spTree>
    <p:extLst>
      <p:ext uri="{BB962C8B-B14F-4D97-AF65-F5344CB8AC3E}">
        <p14:creationId xmlns:p14="http://schemas.microsoft.com/office/powerpoint/2010/main" val="2771260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09600"/>
          </a:xfrm>
        </p:spPr>
        <p:txBody>
          <a:bodyPr/>
          <a:lstStyle/>
          <a:p>
            <a:r>
              <a:rPr lang="en-US" sz="2400" b="1" dirty="0" smtClean="0"/>
              <a:t/>
            </a:r>
            <a:br>
              <a:rPr lang="en-US" sz="2400" b="1" dirty="0" smtClean="0"/>
            </a:br>
            <a:r>
              <a:rPr lang="en-US" sz="4000" b="1" dirty="0" smtClean="0"/>
              <a:t>PATIENT CARE</a:t>
            </a:r>
            <a:endParaRPr lang="en-US" sz="4000" b="1" dirty="0"/>
          </a:p>
        </p:txBody>
      </p:sp>
      <p:sp>
        <p:nvSpPr>
          <p:cNvPr id="4" name="Content Placeholder 2"/>
          <p:cNvSpPr>
            <a:spLocks noGrp="1"/>
          </p:cNvSpPr>
          <p:nvPr>
            <p:ph idx="1"/>
          </p:nvPr>
        </p:nvSpPr>
        <p:spPr>
          <a:xfrm>
            <a:off x="215900" y="1447800"/>
            <a:ext cx="9144000" cy="1905000"/>
          </a:xfrm>
        </p:spPr>
        <p:txBody>
          <a:bodyPr/>
          <a:lstStyle/>
          <a:p>
            <a:pPr marL="0" lvl="0" indent="0">
              <a:buNone/>
            </a:pPr>
            <a:endParaRPr lang="en-US" sz="2400" b="1" dirty="0" smtClean="0"/>
          </a:p>
          <a:p>
            <a:pPr marL="0" indent="0">
              <a:buNone/>
            </a:pPr>
            <a:r>
              <a:rPr lang="en-US" sz="2400" b="1" dirty="0"/>
              <a:t>2</a:t>
            </a:r>
            <a:r>
              <a:rPr lang="en-US" sz="2400" b="1" dirty="0" smtClean="0"/>
              <a:t>. </a:t>
            </a:r>
            <a:r>
              <a:rPr lang="en-US" sz="2400" b="1" dirty="0"/>
              <a:t>In the area of data gathering, the </a:t>
            </a:r>
            <a:r>
              <a:rPr lang="en-US" sz="2800" b="1" i="1" dirty="0">
                <a:effectLst>
                  <a:outerShdw blurRad="38100" dist="38100" dir="2700000" algn="tl">
                    <a:srgbClr val="000000">
                      <a:alpha val="43137"/>
                    </a:srgbClr>
                  </a:outerShdw>
                </a:effectLst>
              </a:rPr>
              <a:t>consistency</a:t>
            </a:r>
            <a:r>
              <a:rPr lang="en-US" sz="2400" b="1" i="1" dirty="0"/>
              <a:t> </a:t>
            </a:r>
            <a:r>
              <a:rPr lang="en-US" sz="2400" b="1" dirty="0"/>
              <a:t>of this </a:t>
            </a:r>
            <a:r>
              <a:rPr lang="en-US" sz="2400" b="1" dirty="0" smtClean="0"/>
              <a:t>student’s </a:t>
            </a:r>
            <a:r>
              <a:rPr lang="en-US" sz="2400" b="1" dirty="0"/>
              <a:t>performance </a:t>
            </a:r>
            <a:r>
              <a:rPr lang="en-US" sz="2400" b="1" dirty="0" smtClean="0"/>
              <a:t>was:</a:t>
            </a: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p:txBody>
      </p:sp>
      <p:sp>
        <p:nvSpPr>
          <p:cNvPr id="5" name="Content Placeholder 2"/>
          <p:cNvSpPr txBox="1">
            <a:spLocks/>
          </p:cNvSpPr>
          <p:nvPr/>
        </p:nvSpPr>
        <p:spPr bwMode="auto">
          <a:xfrm>
            <a:off x="215900" y="46482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2400" b="1" dirty="0" smtClean="0"/>
          </a:p>
          <a:p>
            <a:pPr marL="0" indent="0">
              <a:buFont typeface="Arial" charset="0"/>
              <a:buNone/>
            </a:pPr>
            <a:endParaRPr lang="en-US" sz="2800" b="1" dirty="0"/>
          </a:p>
        </p:txBody>
      </p:sp>
      <p:sp>
        <p:nvSpPr>
          <p:cNvPr id="3" name="Slide Number Placeholder 2"/>
          <p:cNvSpPr>
            <a:spLocks noGrp="1"/>
          </p:cNvSpPr>
          <p:nvPr>
            <p:ph type="sldNum" sz="quarter" idx="12"/>
          </p:nvPr>
        </p:nvSpPr>
        <p:spPr/>
        <p:txBody>
          <a:bodyPr/>
          <a:lstStyle/>
          <a:p>
            <a:fld id="{51E7A8BF-4B57-4F03-AD64-CFA07B2EF6C8}" type="slidenum">
              <a:rPr lang="en-US" smtClean="0"/>
              <a:t>16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200400"/>
            <a:ext cx="685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1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914400"/>
            <a:ext cx="8229600" cy="609600"/>
          </a:xfrm>
        </p:spPr>
        <p:txBody>
          <a:bodyPr/>
          <a:lstStyle/>
          <a:p>
            <a:r>
              <a:rPr lang="en-US" b="1" dirty="0" smtClean="0"/>
              <a:t>PATIENT CARE</a:t>
            </a:r>
            <a:endParaRPr lang="en-US" b="1" dirty="0"/>
          </a:p>
        </p:txBody>
      </p:sp>
      <p:sp>
        <p:nvSpPr>
          <p:cNvPr id="3" name="Content Placeholder 2"/>
          <p:cNvSpPr>
            <a:spLocks noGrp="1"/>
          </p:cNvSpPr>
          <p:nvPr>
            <p:ph idx="1"/>
          </p:nvPr>
        </p:nvSpPr>
        <p:spPr>
          <a:xfrm>
            <a:off x="419100" y="1828800"/>
            <a:ext cx="8229600" cy="4144963"/>
          </a:xfrm>
        </p:spPr>
        <p:txBody>
          <a:bodyPr/>
          <a:lstStyle/>
          <a:p>
            <a:pPr marL="0" indent="0">
              <a:buNone/>
            </a:pPr>
            <a:r>
              <a:rPr lang="en-US" b="1" dirty="0" smtClean="0"/>
              <a:t>3. </a:t>
            </a:r>
            <a:r>
              <a:rPr lang="en-US" b="1" dirty="0"/>
              <a:t>In the area of data gathering, the </a:t>
            </a:r>
            <a:r>
              <a:rPr lang="en-US" b="1" i="1" dirty="0">
                <a:effectLst>
                  <a:outerShdw blurRad="38100" dist="38100" dir="2700000" algn="tl">
                    <a:srgbClr val="000000">
                      <a:alpha val="43137"/>
                    </a:srgbClr>
                  </a:outerShdw>
                </a:effectLst>
              </a:rPr>
              <a:t>quality</a:t>
            </a:r>
            <a:r>
              <a:rPr lang="en-US" b="1" dirty="0"/>
              <a:t> of the student’s performance was</a:t>
            </a:r>
            <a:r>
              <a:rPr lang="en-US" b="1" dirty="0" smtClean="0"/>
              <a:t>:</a:t>
            </a:r>
          </a:p>
          <a:p>
            <a:pPr marL="0" indent="0">
              <a:buNone/>
            </a:pPr>
            <a:endParaRPr lang="en-US" b="1" dirty="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5200"/>
            <a:ext cx="6781800" cy="124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207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CARE</a:t>
            </a:r>
            <a:endParaRPr lang="en-US" dirty="0"/>
          </a:p>
        </p:txBody>
      </p:sp>
      <p:sp>
        <p:nvSpPr>
          <p:cNvPr id="3" name="Content Placeholder 2"/>
          <p:cNvSpPr>
            <a:spLocks noGrp="1"/>
          </p:cNvSpPr>
          <p:nvPr>
            <p:ph idx="1"/>
          </p:nvPr>
        </p:nvSpPr>
        <p:spPr/>
        <p:txBody>
          <a:bodyPr/>
          <a:lstStyle/>
          <a:p>
            <a:pPr marL="0" indent="0">
              <a:buNone/>
            </a:pPr>
            <a:r>
              <a:rPr lang="en-US" b="1" dirty="0" smtClean="0"/>
              <a:t>4. </a:t>
            </a:r>
            <a:r>
              <a:rPr lang="en-US" b="1" dirty="0"/>
              <a:t>When constructing a differential diagnosis, did the </a:t>
            </a:r>
            <a:r>
              <a:rPr lang="en-US" b="1" dirty="0" smtClean="0"/>
              <a:t>student: </a:t>
            </a:r>
            <a:endParaRPr lang="en-US" b="1" dirty="0"/>
          </a:p>
          <a:p>
            <a:pPr>
              <a:buFont typeface="Wingdings" pitchFamily="2" charset="2"/>
              <a:buChar char="q"/>
            </a:pPr>
            <a:r>
              <a:rPr lang="en-US" dirty="0"/>
              <a:t>Justify/explain the inclusion (or exclusion) of possible </a:t>
            </a:r>
            <a:r>
              <a:rPr lang="en-US" dirty="0" smtClean="0"/>
              <a:t>diagnoses?</a:t>
            </a:r>
          </a:p>
          <a:p>
            <a:pPr>
              <a:buFont typeface="Wingdings" pitchFamily="2" charset="2"/>
              <a:buChar char="q"/>
            </a:pPr>
            <a:r>
              <a:rPr lang="en-US" dirty="0" smtClean="0"/>
              <a:t>Prioritize </a:t>
            </a:r>
            <a:r>
              <a:rPr lang="en-US" dirty="0"/>
              <a:t>the potential diagnoses based on </a:t>
            </a:r>
            <a:r>
              <a:rPr lang="en-US" dirty="0" smtClean="0"/>
              <a:t>appropriate consideration </a:t>
            </a:r>
            <a:r>
              <a:rPr lang="en-US" dirty="0"/>
              <a:t>of epidemiology, severity and ability to treat?</a:t>
            </a:r>
          </a:p>
          <a:p>
            <a:pPr marL="0" indent="0">
              <a:buNone/>
            </a:pPr>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18</a:t>
            </a:fld>
            <a:endParaRPr lang="en-US" dirty="0"/>
          </a:p>
        </p:txBody>
      </p:sp>
      <p:sp>
        <p:nvSpPr>
          <p:cNvPr id="5" name="Rectangle 4"/>
          <p:cNvSpPr/>
          <p:nvPr/>
        </p:nvSpPr>
        <p:spPr>
          <a:xfrm>
            <a:off x="2286000" y="2413338"/>
            <a:ext cx="4572000" cy="369332"/>
          </a:xfrm>
          <a:prstGeom prst="rect">
            <a:avLst/>
          </a:prstGeom>
        </p:spPr>
        <p:txBody>
          <a:bodyPr>
            <a:spAutoFit/>
          </a:bodyPr>
          <a:lstStyle/>
          <a:p>
            <a:r>
              <a:rPr lang="en-US" b="1" dirty="0" smtClean="0"/>
              <a:t> </a:t>
            </a:r>
            <a:endParaRPr lang="en-US" dirty="0"/>
          </a:p>
        </p:txBody>
      </p:sp>
    </p:spTree>
    <p:extLst>
      <p:ext uri="{BB962C8B-B14F-4D97-AF65-F5344CB8AC3E}">
        <p14:creationId xmlns:p14="http://schemas.microsoft.com/office/powerpoint/2010/main" val="2174013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lstStyle/>
          <a:p>
            <a:r>
              <a:rPr lang="en-US" sz="2800" b="1" dirty="0" smtClean="0"/>
              <a:t/>
            </a:r>
            <a:br>
              <a:rPr lang="en-US" sz="2800" b="1" dirty="0" smtClean="0"/>
            </a:br>
            <a:r>
              <a:rPr lang="en-US" sz="2800" b="1" dirty="0"/>
              <a:t/>
            </a:r>
            <a:br>
              <a:rPr lang="en-US" sz="2800" b="1" dirty="0"/>
            </a:br>
            <a:r>
              <a:rPr lang="en-US" sz="4000" b="1" dirty="0" smtClean="0"/>
              <a:t>MEDICAL KNOWLEDGE</a:t>
            </a:r>
            <a:endParaRPr lang="en-US" sz="4000" b="1" dirty="0"/>
          </a:p>
        </p:txBody>
      </p:sp>
      <p:sp>
        <p:nvSpPr>
          <p:cNvPr id="4" name="Content Placeholder 2"/>
          <p:cNvSpPr>
            <a:spLocks noGrp="1"/>
          </p:cNvSpPr>
          <p:nvPr>
            <p:ph idx="1"/>
          </p:nvPr>
        </p:nvSpPr>
        <p:spPr>
          <a:xfrm>
            <a:off x="228600" y="1828800"/>
            <a:ext cx="8686800" cy="3429000"/>
          </a:xfrm>
        </p:spPr>
        <p:txBody>
          <a:bodyPr/>
          <a:lstStyle/>
          <a:p>
            <a:pPr marL="0" indent="0">
              <a:buNone/>
            </a:pPr>
            <a:r>
              <a:rPr lang="en-US" sz="2400" b="1" dirty="0"/>
              <a:t>5</a:t>
            </a:r>
            <a:r>
              <a:rPr lang="en-US" sz="2400" b="1" dirty="0" smtClean="0"/>
              <a:t>. When discussing patients and their clinical problems/conditions with you, did the student:</a:t>
            </a:r>
          </a:p>
          <a:p>
            <a:pPr>
              <a:buFont typeface="Wingdings" pitchFamily="2" charset="2"/>
              <a:buChar char="q"/>
            </a:pPr>
            <a:r>
              <a:rPr lang="en-US" sz="2400" dirty="0" smtClean="0"/>
              <a:t>Integrate knowledge of foundational (basic) and clinical sciences in creating a differential diagnosis? </a:t>
            </a:r>
          </a:p>
          <a:p>
            <a:pPr>
              <a:buFont typeface="Wingdings" pitchFamily="2" charset="2"/>
              <a:buChar char="q"/>
            </a:pPr>
            <a:r>
              <a:rPr lang="en-US" sz="2400" dirty="0" smtClean="0"/>
              <a:t>Apply knowledge of foundational (basic) and clinical sciences in creating an initial plan of care?  </a:t>
            </a:r>
          </a:p>
          <a:p>
            <a:pPr marL="0" indent="0">
              <a:buNone/>
            </a:pPr>
            <a:r>
              <a:rPr lang="en-US" sz="2400" b="1" dirty="0" smtClean="0"/>
              <a:t> </a:t>
            </a:r>
            <a:endParaRPr lang="en-US" sz="2400" dirty="0" smtClean="0"/>
          </a:p>
          <a:p>
            <a:pPr marL="0" indent="0">
              <a:buNone/>
            </a:pPr>
            <a:endParaRPr lang="en-US" sz="1400" b="1" dirty="0" smtClean="0"/>
          </a:p>
          <a:p>
            <a:pPr marL="0" indent="0">
              <a:buNone/>
            </a:pPr>
            <a:endParaRPr lang="en-US" sz="1400" b="1" dirty="0"/>
          </a:p>
        </p:txBody>
      </p:sp>
      <p:sp>
        <p:nvSpPr>
          <p:cNvPr id="3" name="Slide Number Placeholder 2"/>
          <p:cNvSpPr>
            <a:spLocks noGrp="1"/>
          </p:cNvSpPr>
          <p:nvPr>
            <p:ph type="sldNum" sz="quarter" idx="12"/>
          </p:nvPr>
        </p:nvSpPr>
        <p:spPr/>
        <p:txBody>
          <a:bodyPr/>
          <a:lstStyle/>
          <a:p>
            <a:fld id="{51E7A8BF-4B57-4F03-AD64-CFA07B2EF6C8}" type="slidenum">
              <a:rPr lang="en-US" smtClean="0"/>
              <a:t>19</a:t>
            </a:fld>
            <a:endParaRPr lang="en-US" dirty="0"/>
          </a:p>
        </p:txBody>
      </p:sp>
    </p:spTree>
    <p:extLst>
      <p:ext uri="{BB962C8B-B14F-4D97-AF65-F5344CB8AC3E}">
        <p14:creationId xmlns:p14="http://schemas.microsoft.com/office/powerpoint/2010/main" val="29491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r>
              <a:rPr lang="en-US" sz="4000" b="1" dirty="0" smtClean="0"/>
              <a:t>Overview of Session</a:t>
            </a:r>
            <a:endParaRPr lang="en-US" sz="4000" b="1" dirty="0"/>
          </a:p>
        </p:txBody>
      </p:sp>
      <p:sp>
        <p:nvSpPr>
          <p:cNvPr id="3" name="Content Placeholder 2"/>
          <p:cNvSpPr>
            <a:spLocks noGrp="1"/>
          </p:cNvSpPr>
          <p:nvPr>
            <p:ph idx="1"/>
          </p:nvPr>
        </p:nvSpPr>
        <p:spPr>
          <a:xfrm>
            <a:off x="457200" y="1905000"/>
            <a:ext cx="8229600" cy="4144963"/>
          </a:xfrm>
        </p:spPr>
        <p:txBody>
          <a:bodyPr/>
          <a:lstStyle/>
          <a:p>
            <a:pPr marL="514350" indent="-514350">
              <a:buFont typeface="+mj-lt"/>
              <a:buAutoNum type="romanUcPeriod"/>
            </a:pPr>
            <a:r>
              <a:rPr lang="en-US" sz="2400" dirty="0"/>
              <a:t>How to access the form</a:t>
            </a:r>
            <a:r>
              <a:rPr lang="en-US" sz="2400" dirty="0" smtClean="0"/>
              <a:t>.</a:t>
            </a:r>
          </a:p>
          <a:p>
            <a:pPr marL="514350" lvl="0" indent="-514350">
              <a:buFont typeface="+mj-lt"/>
              <a:buAutoNum type="romanUcPeriod"/>
            </a:pPr>
            <a:r>
              <a:rPr lang="en-US" sz="2400" dirty="0" smtClean="0"/>
              <a:t>Terminology </a:t>
            </a:r>
            <a:r>
              <a:rPr lang="en-US" sz="2400" dirty="0"/>
              <a:t>associated  with new form (e.g. milestones). It will be key that terms are </a:t>
            </a:r>
            <a:r>
              <a:rPr lang="en-US" sz="2400" dirty="0" smtClean="0"/>
              <a:t>used </a:t>
            </a:r>
            <a:r>
              <a:rPr lang="en-US" sz="2400" dirty="0"/>
              <a:t>consistently.</a:t>
            </a:r>
          </a:p>
          <a:p>
            <a:pPr marL="514350" lvl="0" indent="-514350">
              <a:buFont typeface="+mj-lt"/>
              <a:buAutoNum type="romanUcPeriod"/>
            </a:pPr>
            <a:r>
              <a:rPr lang="en-US" sz="2400" dirty="0" smtClean="0"/>
              <a:t>Explanation </a:t>
            </a:r>
            <a:r>
              <a:rPr lang="en-US" sz="2400" dirty="0"/>
              <a:t>and discussion </a:t>
            </a:r>
            <a:r>
              <a:rPr lang="en-US" sz="2400" dirty="0" smtClean="0"/>
              <a:t>of representative items </a:t>
            </a:r>
            <a:r>
              <a:rPr lang="en-US" sz="2400" dirty="0"/>
              <a:t>on the form.</a:t>
            </a:r>
          </a:p>
          <a:p>
            <a:pPr marL="514350" indent="-514350">
              <a:buFont typeface="+mj-lt"/>
              <a:buAutoNum type="romanUcPeriod"/>
            </a:pPr>
            <a:r>
              <a:rPr lang="en-US" sz="2400" dirty="0"/>
              <a:t>Writing narratives to support the selection of  assessment choices and students overall performance. </a:t>
            </a:r>
          </a:p>
          <a:p>
            <a:pPr marL="514350" indent="-514350">
              <a:buFont typeface="+mj-lt"/>
              <a:buAutoNum type="romanUcPeriod"/>
            </a:pPr>
            <a:r>
              <a:rPr lang="en-US" sz="2400" dirty="0" smtClean="0"/>
              <a:t>Conducting </a:t>
            </a:r>
            <a:r>
              <a:rPr lang="en-US" sz="2400" dirty="0"/>
              <a:t>the mid-clerkship formative evaluation </a:t>
            </a:r>
            <a:r>
              <a:rPr lang="en-US" sz="2400" dirty="0" smtClean="0"/>
              <a:t>and the </a:t>
            </a:r>
            <a:r>
              <a:rPr lang="en-US" sz="2400" dirty="0"/>
              <a:t>end-of-clerkship summative evaluation with the </a:t>
            </a:r>
            <a:r>
              <a:rPr lang="en-US" sz="2400" dirty="0" smtClean="0"/>
              <a:t>student</a:t>
            </a:r>
            <a:endParaRPr lang="en-US" sz="2400" dirty="0"/>
          </a:p>
          <a:p>
            <a:pPr marL="0" indent="0">
              <a:buNone/>
            </a:pPr>
            <a:endParaRPr lang="en-US" sz="2200" dirty="0"/>
          </a:p>
        </p:txBody>
      </p:sp>
      <p:sp>
        <p:nvSpPr>
          <p:cNvPr id="4" name="Slide Number Placeholder 3"/>
          <p:cNvSpPr>
            <a:spLocks noGrp="1"/>
          </p:cNvSpPr>
          <p:nvPr>
            <p:ph type="sldNum" sz="quarter" idx="12"/>
          </p:nvPr>
        </p:nvSpPr>
        <p:spPr/>
        <p:txBody>
          <a:bodyPr/>
          <a:lstStyle/>
          <a:p>
            <a:fld id="{51E7A8BF-4B57-4F03-AD64-CFA07B2EF6C8}" type="slidenum">
              <a:rPr lang="en-US" smtClean="0"/>
              <a:t>2</a:t>
            </a:fld>
            <a:endParaRPr lang="en-US" dirty="0"/>
          </a:p>
        </p:txBody>
      </p:sp>
    </p:spTree>
    <p:extLst>
      <p:ext uri="{BB962C8B-B14F-4D97-AF65-F5344CB8AC3E}">
        <p14:creationId xmlns:p14="http://schemas.microsoft.com/office/powerpoint/2010/main" val="3237786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r>
              <a:rPr lang="en-US" b="1" dirty="0"/>
              <a:t>MEDICAL KNOWLEDGE</a:t>
            </a:r>
            <a:endParaRPr lang="en-US" dirty="0"/>
          </a:p>
        </p:txBody>
      </p:sp>
      <p:sp>
        <p:nvSpPr>
          <p:cNvPr id="3" name="Content Placeholder 2"/>
          <p:cNvSpPr>
            <a:spLocks noGrp="1"/>
          </p:cNvSpPr>
          <p:nvPr>
            <p:ph idx="1"/>
          </p:nvPr>
        </p:nvSpPr>
        <p:spPr>
          <a:xfrm>
            <a:off x="381000" y="1828800"/>
            <a:ext cx="8229600" cy="1524000"/>
          </a:xfrm>
        </p:spPr>
        <p:txBody>
          <a:bodyPr/>
          <a:lstStyle/>
          <a:p>
            <a:pPr marL="0" indent="0">
              <a:buNone/>
            </a:pPr>
            <a:r>
              <a:rPr lang="en-US" b="1" dirty="0"/>
              <a:t>6</a:t>
            </a:r>
            <a:r>
              <a:rPr lang="en-US" b="1" dirty="0" smtClean="0"/>
              <a:t>.  In </a:t>
            </a:r>
            <a:r>
              <a:rPr lang="en-US" b="1" dirty="0"/>
              <a:t>the area of medical knowledge, the </a:t>
            </a:r>
            <a:r>
              <a:rPr lang="en-US" b="1" i="1" dirty="0">
                <a:effectLst>
                  <a:outerShdw blurRad="38100" dist="38100" dir="2700000" algn="tl">
                    <a:srgbClr val="000000">
                      <a:alpha val="43137"/>
                    </a:srgbClr>
                  </a:outerShdw>
                </a:effectLst>
              </a:rPr>
              <a:t>consistency</a:t>
            </a:r>
            <a:r>
              <a:rPr lang="en-US" b="1" dirty="0"/>
              <a:t> of this </a:t>
            </a:r>
            <a:r>
              <a:rPr lang="en-US" b="1" dirty="0" smtClean="0"/>
              <a:t>student’s </a:t>
            </a:r>
            <a:r>
              <a:rPr lang="en-US" b="1" dirty="0"/>
              <a:t>performance was:</a:t>
            </a: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20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43250"/>
            <a:ext cx="685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865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09600"/>
          </a:xfrm>
        </p:spPr>
        <p:txBody>
          <a:bodyPr/>
          <a:lstStyle/>
          <a:p>
            <a:r>
              <a:rPr lang="en-US" b="1" dirty="0"/>
              <a:t>MEDICAL KNOWLEDGE</a:t>
            </a:r>
            <a:endParaRPr lang="en-US" dirty="0"/>
          </a:p>
        </p:txBody>
      </p:sp>
      <p:sp>
        <p:nvSpPr>
          <p:cNvPr id="3" name="Content Placeholder 2"/>
          <p:cNvSpPr>
            <a:spLocks noGrp="1"/>
          </p:cNvSpPr>
          <p:nvPr>
            <p:ph idx="1"/>
          </p:nvPr>
        </p:nvSpPr>
        <p:spPr>
          <a:xfrm>
            <a:off x="304800" y="1905000"/>
            <a:ext cx="8458200" cy="1371600"/>
          </a:xfrm>
        </p:spPr>
        <p:txBody>
          <a:bodyPr/>
          <a:lstStyle/>
          <a:p>
            <a:pPr marL="0" indent="0">
              <a:buNone/>
            </a:pPr>
            <a:r>
              <a:rPr lang="en-US" b="1" dirty="0"/>
              <a:t>7</a:t>
            </a:r>
            <a:r>
              <a:rPr lang="en-US" b="1" dirty="0" smtClean="0"/>
              <a:t>.  In </a:t>
            </a:r>
            <a:r>
              <a:rPr lang="en-US" b="1" dirty="0"/>
              <a:t>the area of medical knowledge, the </a:t>
            </a:r>
            <a:r>
              <a:rPr lang="en-US" b="1" i="1" dirty="0">
                <a:effectLst>
                  <a:outerShdw blurRad="38100" dist="38100" dir="2700000" algn="tl">
                    <a:srgbClr val="000000">
                      <a:alpha val="43137"/>
                    </a:srgbClr>
                  </a:outerShdw>
                </a:effectLst>
              </a:rPr>
              <a:t>quality </a:t>
            </a:r>
            <a:r>
              <a:rPr lang="en-US" b="1" dirty="0"/>
              <a:t>of the student’s performance was</a:t>
            </a:r>
            <a:r>
              <a:rPr lang="en-US" b="1" dirty="0" smtClean="0"/>
              <a:t>:</a:t>
            </a:r>
            <a:endParaRPr lang="en-US" b="1" dirty="0"/>
          </a:p>
        </p:txBody>
      </p:sp>
      <p:sp>
        <p:nvSpPr>
          <p:cNvPr id="4" name="Slide Number Placeholder 3"/>
          <p:cNvSpPr>
            <a:spLocks noGrp="1"/>
          </p:cNvSpPr>
          <p:nvPr>
            <p:ph type="sldNum" sz="quarter" idx="12"/>
          </p:nvPr>
        </p:nvSpPr>
        <p:spPr/>
        <p:txBody>
          <a:bodyPr/>
          <a:lstStyle/>
          <a:p>
            <a:fld id="{51E7A8BF-4B57-4F03-AD64-CFA07B2EF6C8}" type="slidenum">
              <a:rPr lang="en-US" smtClean="0"/>
              <a:t>21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76600"/>
            <a:ext cx="6781800" cy="124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791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609600"/>
          </a:xfrm>
        </p:spPr>
        <p:txBody>
          <a:bodyPr/>
          <a:lstStyle/>
          <a:p>
            <a:r>
              <a:rPr lang="en-US" sz="2800" b="1" dirty="0" smtClean="0"/>
              <a:t>INTERPERSONAL AND COMMUNICATION SKILLS</a:t>
            </a:r>
            <a:br>
              <a:rPr lang="en-US" sz="2800" b="1" dirty="0" smtClean="0"/>
            </a:br>
            <a:r>
              <a:rPr lang="en-US" sz="3600" b="1" dirty="0" smtClean="0"/>
              <a:t> </a:t>
            </a:r>
            <a:r>
              <a:rPr lang="en-US" sz="2400" dirty="0"/>
              <a:t>(Please check all that apply)</a:t>
            </a:r>
            <a:br>
              <a:rPr lang="en-US" sz="2400" dirty="0"/>
            </a:br>
            <a:endParaRPr lang="en-US" sz="2400" b="1" dirty="0"/>
          </a:p>
        </p:txBody>
      </p:sp>
      <p:sp>
        <p:nvSpPr>
          <p:cNvPr id="4" name="Content Placeholder 2"/>
          <p:cNvSpPr>
            <a:spLocks noGrp="1"/>
          </p:cNvSpPr>
          <p:nvPr>
            <p:ph idx="1"/>
          </p:nvPr>
        </p:nvSpPr>
        <p:spPr>
          <a:xfrm>
            <a:off x="228600" y="1752600"/>
            <a:ext cx="8686800" cy="4191000"/>
          </a:xfrm>
        </p:spPr>
        <p:txBody>
          <a:bodyPr/>
          <a:lstStyle/>
          <a:p>
            <a:pPr marL="0" indent="0">
              <a:buNone/>
            </a:pPr>
            <a:endParaRPr lang="en-US" sz="1800" b="1" dirty="0" smtClean="0"/>
          </a:p>
          <a:p>
            <a:pPr marL="0" indent="0">
              <a:buNone/>
            </a:pPr>
            <a:endParaRPr lang="en-US" sz="1800" b="1" dirty="0"/>
          </a:p>
          <a:p>
            <a:pPr marL="0" indent="0">
              <a:buNone/>
            </a:pPr>
            <a:r>
              <a:rPr lang="en-US" sz="1800" b="1" dirty="0" smtClean="0"/>
              <a:t> </a:t>
            </a:r>
            <a:r>
              <a:rPr lang="en-US" b="1" dirty="0"/>
              <a:t>8</a:t>
            </a:r>
            <a:r>
              <a:rPr lang="en-US" b="1" dirty="0" smtClean="0"/>
              <a:t>.</a:t>
            </a:r>
            <a:r>
              <a:rPr lang="en-US" sz="1800" b="1" dirty="0" smtClean="0"/>
              <a:t>  </a:t>
            </a:r>
            <a:r>
              <a:rPr lang="en-US" b="1" dirty="0" smtClean="0"/>
              <a:t>When </a:t>
            </a:r>
            <a:r>
              <a:rPr lang="en-US" b="1" dirty="0"/>
              <a:t>giving an oral presentation of the patient, did the student:</a:t>
            </a:r>
          </a:p>
          <a:p>
            <a:pPr>
              <a:buFont typeface="Courier New" pitchFamily="49" charset="0"/>
              <a:buChar char="o"/>
            </a:pPr>
            <a:r>
              <a:rPr lang="en-US" dirty="0"/>
              <a:t>Present history and physical exam findings in a logical </a:t>
            </a:r>
            <a:r>
              <a:rPr lang="en-US" dirty="0" smtClean="0"/>
              <a:t>and organized </a:t>
            </a:r>
            <a:r>
              <a:rPr lang="en-US" dirty="0"/>
              <a:t>format?</a:t>
            </a:r>
          </a:p>
          <a:p>
            <a:pPr>
              <a:buFont typeface="Courier New" pitchFamily="49" charset="0"/>
              <a:buChar char="o"/>
            </a:pPr>
            <a:r>
              <a:rPr lang="en-US" dirty="0"/>
              <a:t>Recognize and include all of the important data in </a:t>
            </a:r>
            <a:r>
              <a:rPr lang="en-US" dirty="0" smtClean="0"/>
              <a:t>the presentation </a:t>
            </a:r>
            <a:r>
              <a:rPr lang="en-US" dirty="0"/>
              <a:t>(include key facts)?</a:t>
            </a:r>
          </a:p>
          <a:p>
            <a:pPr marL="0" indent="0">
              <a:buNone/>
            </a:pPr>
            <a:endParaRPr lang="en-US" sz="2000" b="1" dirty="0"/>
          </a:p>
        </p:txBody>
      </p:sp>
      <p:sp>
        <p:nvSpPr>
          <p:cNvPr id="3" name="Slide Number Placeholder 2"/>
          <p:cNvSpPr>
            <a:spLocks noGrp="1"/>
          </p:cNvSpPr>
          <p:nvPr>
            <p:ph type="sldNum" sz="quarter" idx="12"/>
          </p:nvPr>
        </p:nvSpPr>
        <p:spPr/>
        <p:txBody>
          <a:bodyPr/>
          <a:lstStyle/>
          <a:p>
            <a:fld id="{51E7A8BF-4B57-4F03-AD64-CFA07B2EF6C8}" type="slidenum">
              <a:rPr lang="en-US" smtClean="0"/>
              <a:t>22</a:t>
            </a:fld>
            <a:endParaRPr lang="en-US" dirty="0"/>
          </a:p>
        </p:txBody>
      </p:sp>
    </p:spTree>
    <p:extLst>
      <p:ext uri="{BB962C8B-B14F-4D97-AF65-F5344CB8AC3E}">
        <p14:creationId xmlns:p14="http://schemas.microsoft.com/office/powerpoint/2010/main" val="161867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609600"/>
          </a:xfrm>
        </p:spPr>
        <p:txBody>
          <a:bodyPr/>
          <a:lstStyle/>
          <a:p>
            <a:r>
              <a:rPr lang="en-US" sz="3200" b="1" dirty="0"/>
              <a:t>INTERPERSONAL AND COMMUNICATION SKILLS</a:t>
            </a:r>
            <a:endParaRPr lang="en-US" sz="3200" dirty="0"/>
          </a:p>
        </p:txBody>
      </p:sp>
      <p:sp>
        <p:nvSpPr>
          <p:cNvPr id="3" name="Content Placeholder 2"/>
          <p:cNvSpPr>
            <a:spLocks noGrp="1"/>
          </p:cNvSpPr>
          <p:nvPr>
            <p:ph idx="1"/>
          </p:nvPr>
        </p:nvSpPr>
        <p:spPr>
          <a:xfrm>
            <a:off x="533400" y="1885950"/>
            <a:ext cx="8229600" cy="1828800"/>
          </a:xfrm>
        </p:spPr>
        <p:txBody>
          <a:bodyPr/>
          <a:lstStyle/>
          <a:p>
            <a:pPr marL="0" indent="0">
              <a:buNone/>
            </a:pPr>
            <a:r>
              <a:rPr lang="en-US" sz="2800" b="1" dirty="0"/>
              <a:t>9</a:t>
            </a:r>
            <a:r>
              <a:rPr lang="en-US" sz="2800" b="1" dirty="0" smtClean="0"/>
              <a:t>.  In </a:t>
            </a:r>
            <a:r>
              <a:rPr lang="en-US" sz="2800" b="1" dirty="0"/>
              <a:t>the area of interpersonal communications, the </a:t>
            </a:r>
            <a:r>
              <a:rPr lang="en-US" sz="2800" b="1" i="1" dirty="0">
                <a:effectLst>
                  <a:outerShdw blurRad="38100" dist="38100" dir="2700000" algn="tl">
                    <a:srgbClr val="000000">
                      <a:alpha val="43137"/>
                    </a:srgbClr>
                  </a:outerShdw>
                </a:effectLst>
              </a:rPr>
              <a:t>consistency</a:t>
            </a:r>
            <a:r>
              <a:rPr lang="en-US" sz="2800" b="1" dirty="0"/>
              <a:t> of this </a:t>
            </a:r>
            <a:r>
              <a:rPr lang="en-US" sz="2800" b="1" dirty="0" smtClean="0"/>
              <a:t>student’s </a:t>
            </a:r>
            <a:r>
              <a:rPr lang="en-US" sz="2800" b="1" dirty="0"/>
              <a:t>performance </a:t>
            </a:r>
            <a:r>
              <a:rPr lang="en-US" sz="2800" b="1" dirty="0" smtClean="0"/>
              <a:t>was: </a:t>
            </a:r>
            <a:endParaRPr lang="en-US" sz="2200" dirty="0"/>
          </a:p>
          <a:p>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23</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3124200"/>
            <a:ext cx="685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108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050726"/>
            <a:ext cx="8229600" cy="609600"/>
          </a:xfrm>
        </p:spPr>
        <p:txBody>
          <a:bodyPr/>
          <a:lstStyle/>
          <a:p>
            <a:r>
              <a:rPr lang="en-US" sz="3200" b="1" dirty="0" smtClean="0"/>
              <a:t>PATIENT-CENTERED SKILLS AND </a:t>
            </a:r>
            <a:r>
              <a:rPr lang="en-US" sz="3200" b="1" dirty="0"/>
              <a:t>BEHAVIORS</a:t>
            </a:r>
            <a:br>
              <a:rPr lang="en-US" sz="3200" b="1" dirty="0"/>
            </a:br>
            <a:r>
              <a:rPr lang="en-US" sz="3200" b="1" dirty="0"/>
              <a:t> </a:t>
            </a:r>
            <a:r>
              <a:rPr lang="en-US" sz="3200" dirty="0"/>
              <a:t>(Please check all that apply)</a:t>
            </a:r>
            <a:endParaRPr lang="en-US" sz="3200" b="1" dirty="0"/>
          </a:p>
        </p:txBody>
      </p:sp>
      <p:sp>
        <p:nvSpPr>
          <p:cNvPr id="4" name="Content Placeholder 2"/>
          <p:cNvSpPr>
            <a:spLocks noGrp="1"/>
          </p:cNvSpPr>
          <p:nvPr>
            <p:ph idx="1"/>
          </p:nvPr>
        </p:nvSpPr>
        <p:spPr>
          <a:xfrm>
            <a:off x="241300" y="1987153"/>
            <a:ext cx="8686800" cy="2133600"/>
          </a:xfrm>
        </p:spPr>
        <p:txBody>
          <a:bodyPr/>
          <a:lstStyle/>
          <a:p>
            <a:pPr marL="0" lvl="0" indent="0">
              <a:buNone/>
            </a:pPr>
            <a:r>
              <a:rPr lang="en-US" sz="2400" b="1" dirty="0" smtClean="0"/>
              <a:t>10. When </a:t>
            </a:r>
            <a:r>
              <a:rPr lang="en-US" sz="2400" b="1" dirty="0"/>
              <a:t>interacting with patients, did the </a:t>
            </a:r>
            <a:r>
              <a:rPr lang="en-US" sz="2400" b="1" dirty="0" smtClean="0"/>
              <a:t>student:</a:t>
            </a:r>
            <a:endParaRPr lang="en-US" sz="2400" dirty="0"/>
          </a:p>
          <a:p>
            <a:pPr lvl="0">
              <a:buFont typeface="Wingdings" pitchFamily="2" charset="2"/>
              <a:buChar char="q"/>
            </a:pPr>
            <a:r>
              <a:rPr lang="en-US" sz="2000" dirty="0" smtClean="0"/>
              <a:t>Ask about </a:t>
            </a:r>
            <a:r>
              <a:rPr lang="en-US" sz="2000" dirty="0"/>
              <a:t>unique </a:t>
            </a:r>
            <a:r>
              <a:rPr lang="en-US" sz="2000" dirty="0" smtClean="0"/>
              <a:t> impact of personal, family</a:t>
            </a:r>
            <a:r>
              <a:rPr lang="en-US" sz="2000" dirty="0"/>
              <a:t>, </a:t>
            </a:r>
            <a:r>
              <a:rPr lang="en-US" sz="2000" dirty="0" smtClean="0"/>
              <a:t>cultural , socioeconomic, and </a:t>
            </a:r>
            <a:r>
              <a:rPr lang="en-US" sz="2000" dirty="0"/>
              <a:t>spiritual </a:t>
            </a:r>
            <a:r>
              <a:rPr lang="en-US" sz="2000" dirty="0" smtClean="0"/>
              <a:t>factors that </a:t>
            </a:r>
            <a:r>
              <a:rPr lang="en-US" sz="2000" dirty="0"/>
              <a:t>impact the patient</a:t>
            </a:r>
            <a:r>
              <a:rPr lang="en-US" sz="2000" dirty="0" smtClean="0"/>
              <a:t>?</a:t>
            </a:r>
            <a:endParaRPr lang="en-US" sz="2000" dirty="0"/>
          </a:p>
          <a:p>
            <a:pPr lvl="0">
              <a:buFont typeface="Wingdings" pitchFamily="2" charset="2"/>
              <a:buChar char="q"/>
            </a:pPr>
            <a:r>
              <a:rPr lang="en-US" sz="2000" dirty="0"/>
              <a:t>Incorporate </a:t>
            </a:r>
            <a:r>
              <a:rPr lang="en-US" sz="2000" dirty="0" smtClean="0"/>
              <a:t>patient preferences into the proposed plan of care? </a:t>
            </a:r>
          </a:p>
          <a:p>
            <a:pPr lvl="0">
              <a:buFont typeface="Wingdings" pitchFamily="2" charset="2"/>
              <a:buChar char="q"/>
            </a:pPr>
            <a:r>
              <a:rPr lang="en-US" sz="2000" dirty="0" smtClean="0"/>
              <a:t>Negotiate the final plan of care after discussing treatment options and addressing patient questions/concerns?</a:t>
            </a:r>
            <a:endParaRPr lang="en-US" sz="2000" dirty="0"/>
          </a:p>
          <a:p>
            <a:pPr marL="0" indent="0">
              <a:buNone/>
            </a:pPr>
            <a:endParaRPr lang="en-US" sz="1800" b="1" dirty="0"/>
          </a:p>
        </p:txBody>
      </p:sp>
      <p:sp>
        <p:nvSpPr>
          <p:cNvPr id="3" name="TextBox 2"/>
          <p:cNvSpPr txBox="1"/>
          <p:nvPr/>
        </p:nvSpPr>
        <p:spPr>
          <a:xfrm>
            <a:off x="10668000" y="1371600"/>
            <a:ext cx="1905000" cy="615553"/>
          </a:xfrm>
          <a:prstGeom prst="rect">
            <a:avLst/>
          </a:prstGeom>
          <a:noFill/>
        </p:spPr>
        <p:txBody>
          <a:bodyPr wrap="square" rtlCol="0">
            <a:spAutoFit/>
          </a:bodyPr>
          <a:lstStyle/>
          <a:p>
            <a:endParaRPr lang="en-US" sz="1600" b="1" dirty="0"/>
          </a:p>
          <a:p>
            <a:endParaRPr lang="en-US" dirty="0"/>
          </a:p>
        </p:txBody>
      </p:sp>
      <p:sp>
        <p:nvSpPr>
          <p:cNvPr id="5" name="Content Placeholder 2"/>
          <p:cNvSpPr txBox="1">
            <a:spLocks/>
          </p:cNvSpPr>
          <p:nvPr/>
        </p:nvSpPr>
        <p:spPr bwMode="auto">
          <a:xfrm>
            <a:off x="241300" y="4130040"/>
            <a:ext cx="8686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b="1" dirty="0" smtClean="0"/>
              <a:t>14. When interacting with</a:t>
            </a:r>
            <a:r>
              <a:rPr lang="en-US" sz="2400" b="1" i="1" dirty="0" smtClean="0"/>
              <a:t> patients</a:t>
            </a:r>
            <a:r>
              <a:rPr lang="en-US" sz="2400" b="1" dirty="0" smtClean="0"/>
              <a:t>, did the student:</a:t>
            </a:r>
            <a:endParaRPr lang="en-US" sz="2400" dirty="0" smtClean="0"/>
          </a:p>
          <a:p>
            <a:pPr>
              <a:buFont typeface="Wingdings" pitchFamily="2" charset="2"/>
              <a:buChar char="q"/>
            </a:pPr>
            <a:r>
              <a:rPr lang="en-US" sz="2000" dirty="0" smtClean="0"/>
              <a:t>Identify how the patient’s problem impacts his/her work, leisure or relationships?</a:t>
            </a:r>
          </a:p>
          <a:p>
            <a:pPr>
              <a:buFont typeface="Wingdings" pitchFamily="2" charset="2"/>
              <a:buChar char="q"/>
            </a:pPr>
            <a:r>
              <a:rPr lang="en-US" sz="2000" dirty="0" smtClean="0"/>
              <a:t>Identify patient perceptions about the cause/origin of their problem?</a:t>
            </a:r>
          </a:p>
          <a:p>
            <a:pPr>
              <a:buFont typeface="Wingdings" pitchFamily="2" charset="2"/>
              <a:buChar char="q"/>
            </a:pPr>
            <a:r>
              <a:rPr lang="en-US" sz="2000" dirty="0" smtClean="0"/>
              <a:t>Allow the patient to speak without unnecessary interruptions? </a:t>
            </a:r>
          </a:p>
          <a:p>
            <a:pPr>
              <a:buFont typeface="Wingdings" pitchFamily="2" charset="2"/>
              <a:buChar char="q"/>
            </a:pPr>
            <a:r>
              <a:rPr lang="en-US" sz="2000" dirty="0" smtClean="0"/>
              <a:t>Construct empathetic statements to promote patient rapport? </a:t>
            </a:r>
          </a:p>
          <a:p>
            <a:pPr marL="0" indent="0">
              <a:buFont typeface="Arial" charset="0"/>
              <a:buNone/>
            </a:pPr>
            <a:r>
              <a:rPr lang="en-US" sz="2000" dirty="0" smtClean="0"/>
              <a:t> </a:t>
            </a:r>
          </a:p>
          <a:p>
            <a:pPr marL="0" indent="0">
              <a:buFont typeface="Arial" charset="0"/>
              <a:buNone/>
            </a:pPr>
            <a:endParaRPr lang="en-US" sz="1800" b="1" dirty="0"/>
          </a:p>
        </p:txBody>
      </p:sp>
      <p:sp>
        <p:nvSpPr>
          <p:cNvPr id="6" name="Slide Number Placeholder 5"/>
          <p:cNvSpPr>
            <a:spLocks noGrp="1"/>
          </p:cNvSpPr>
          <p:nvPr>
            <p:ph type="sldNum" sz="quarter" idx="12"/>
          </p:nvPr>
        </p:nvSpPr>
        <p:spPr/>
        <p:txBody>
          <a:bodyPr/>
          <a:lstStyle/>
          <a:p>
            <a:fld id="{51E7A8BF-4B57-4F03-AD64-CFA07B2EF6C8}" type="slidenum">
              <a:rPr lang="en-US" smtClean="0"/>
              <a:t>24</a:t>
            </a:fld>
            <a:endParaRPr lang="en-US" dirty="0"/>
          </a:p>
        </p:txBody>
      </p:sp>
    </p:spTree>
    <p:extLst>
      <p:ext uri="{BB962C8B-B14F-4D97-AF65-F5344CB8AC3E}">
        <p14:creationId xmlns:p14="http://schemas.microsoft.com/office/powerpoint/2010/main" val="29412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sz="3200" b="1" dirty="0" smtClean="0"/>
              <a:t>PATIENT-CENTERED </a:t>
            </a:r>
            <a:r>
              <a:rPr lang="en-US" sz="3200" b="1" dirty="0"/>
              <a:t>SKILLS AND BEHAVIORS</a:t>
            </a:r>
            <a:endParaRPr lang="en-US" sz="3200" dirty="0"/>
          </a:p>
        </p:txBody>
      </p:sp>
      <p:sp>
        <p:nvSpPr>
          <p:cNvPr id="3" name="Content Placeholder 2"/>
          <p:cNvSpPr>
            <a:spLocks noGrp="1"/>
          </p:cNvSpPr>
          <p:nvPr>
            <p:ph idx="1"/>
          </p:nvPr>
        </p:nvSpPr>
        <p:spPr>
          <a:xfrm>
            <a:off x="457200" y="2057400"/>
            <a:ext cx="8229600" cy="1676400"/>
          </a:xfrm>
        </p:spPr>
        <p:txBody>
          <a:bodyPr/>
          <a:lstStyle/>
          <a:p>
            <a:pPr marL="0" indent="0">
              <a:buNone/>
            </a:pPr>
            <a:r>
              <a:rPr lang="en-US" b="1" dirty="0" smtClean="0"/>
              <a:t>11.  In </a:t>
            </a:r>
            <a:r>
              <a:rPr lang="en-US" b="1" dirty="0"/>
              <a:t>the area of patient-centered skills and behaviors, the </a:t>
            </a:r>
            <a:r>
              <a:rPr lang="en-US" b="1" i="1" dirty="0">
                <a:effectLst>
                  <a:outerShdw blurRad="38100" dist="38100" dir="2700000" algn="tl">
                    <a:srgbClr val="000000">
                      <a:alpha val="43137"/>
                    </a:srgbClr>
                  </a:outerShdw>
                </a:effectLst>
              </a:rPr>
              <a:t>consistency</a:t>
            </a:r>
            <a:r>
              <a:rPr lang="en-US" b="1" dirty="0"/>
              <a:t> of this </a:t>
            </a:r>
            <a:r>
              <a:rPr lang="en-US" b="1" dirty="0" smtClean="0"/>
              <a:t>student’s </a:t>
            </a:r>
            <a:r>
              <a:rPr lang="en-US" b="1" dirty="0" smtClean="0"/>
              <a:t>performance was:</a:t>
            </a:r>
            <a:endParaRPr lang="en-US" sz="2000" b="1" dirty="0"/>
          </a:p>
        </p:txBody>
      </p:sp>
      <p:sp>
        <p:nvSpPr>
          <p:cNvPr id="4" name="Slide Number Placeholder 3"/>
          <p:cNvSpPr>
            <a:spLocks noGrp="1"/>
          </p:cNvSpPr>
          <p:nvPr>
            <p:ph type="sldNum" sz="quarter" idx="12"/>
          </p:nvPr>
        </p:nvSpPr>
        <p:spPr/>
        <p:txBody>
          <a:bodyPr/>
          <a:lstStyle/>
          <a:p>
            <a:fld id="{51E7A8BF-4B57-4F03-AD64-CFA07B2EF6C8}" type="slidenum">
              <a:rPr lang="en-US" smtClean="0"/>
              <a:t>25</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86200"/>
            <a:ext cx="685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695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4144963"/>
          </a:xfrm>
        </p:spPr>
        <p:txBody>
          <a:bodyPr/>
          <a:lstStyle/>
          <a:p>
            <a:pPr marL="0" indent="0">
              <a:buNone/>
            </a:pPr>
            <a:r>
              <a:rPr lang="en-US" sz="2800" dirty="0"/>
              <a:t>Directions: For each of the </a:t>
            </a:r>
            <a:r>
              <a:rPr lang="en-US" sz="2800" dirty="0" smtClean="0"/>
              <a:t>four professionalism </a:t>
            </a:r>
            <a:r>
              <a:rPr lang="en-US" sz="2800" dirty="0"/>
              <a:t>assessment categories below, please mark either “yes” or “no” based on your observations of the student’s behavior during the clerkship. </a:t>
            </a:r>
            <a:endParaRPr lang="en-US" sz="2800" dirty="0" smtClean="0"/>
          </a:p>
          <a:p>
            <a:pPr marL="0" indent="0">
              <a:buNone/>
            </a:pPr>
            <a:endParaRPr lang="en-US" sz="2800" dirty="0"/>
          </a:p>
          <a:p>
            <a:pPr marL="0" indent="0">
              <a:buNone/>
            </a:pPr>
            <a:r>
              <a:rPr lang="en-US" sz="2800" u="sng" dirty="0" smtClean="0"/>
              <a:t>Note: Giving a </a:t>
            </a:r>
            <a:r>
              <a:rPr lang="en-US" sz="2800" u="sng" dirty="0" smtClean="0"/>
              <a:t>“No</a:t>
            </a:r>
            <a:r>
              <a:rPr lang="en-US" sz="2800" u="sng" dirty="0" smtClean="0"/>
              <a:t>” does not constitute a failure. Giving a “No” answer requires an explanation.</a:t>
            </a:r>
            <a:endParaRPr lang="en-US" sz="2800" u="sng" dirty="0"/>
          </a:p>
          <a:p>
            <a:endParaRPr lang="en-US" dirty="0"/>
          </a:p>
        </p:txBody>
      </p:sp>
      <p:sp>
        <p:nvSpPr>
          <p:cNvPr id="2" name="TextBox 1"/>
          <p:cNvSpPr txBox="1"/>
          <p:nvPr/>
        </p:nvSpPr>
        <p:spPr>
          <a:xfrm>
            <a:off x="2438400" y="1066800"/>
            <a:ext cx="4648200" cy="646331"/>
          </a:xfrm>
          <a:prstGeom prst="rect">
            <a:avLst/>
          </a:prstGeom>
          <a:noFill/>
        </p:spPr>
        <p:txBody>
          <a:bodyPr wrap="square" rtlCol="0">
            <a:spAutoFit/>
          </a:bodyPr>
          <a:lstStyle/>
          <a:p>
            <a:r>
              <a:rPr lang="en-US" sz="3600" b="1" dirty="0" smtClean="0"/>
              <a:t>Professionalism</a:t>
            </a:r>
            <a:endParaRPr lang="en-US" sz="3600" b="1" dirty="0"/>
          </a:p>
        </p:txBody>
      </p:sp>
      <p:sp>
        <p:nvSpPr>
          <p:cNvPr id="4" name="Slide Number Placeholder 3"/>
          <p:cNvSpPr>
            <a:spLocks noGrp="1"/>
          </p:cNvSpPr>
          <p:nvPr>
            <p:ph type="sldNum" sz="quarter" idx="12"/>
          </p:nvPr>
        </p:nvSpPr>
        <p:spPr/>
        <p:txBody>
          <a:bodyPr/>
          <a:lstStyle/>
          <a:p>
            <a:fld id="{51E7A8BF-4B57-4F03-AD64-CFA07B2EF6C8}" type="slidenum">
              <a:rPr lang="en-US" smtClean="0"/>
              <a:t>26</a:t>
            </a:fld>
            <a:endParaRPr lang="en-US" dirty="0"/>
          </a:p>
        </p:txBody>
      </p:sp>
    </p:spTree>
    <p:extLst>
      <p:ext uri="{BB962C8B-B14F-4D97-AF65-F5344CB8AC3E}">
        <p14:creationId xmlns:p14="http://schemas.microsoft.com/office/powerpoint/2010/main" val="2412478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09600"/>
          </a:xfrm>
        </p:spPr>
        <p:txBody>
          <a:bodyPr/>
          <a:lstStyle/>
          <a:p>
            <a:r>
              <a:rPr lang="en-US" b="1" dirty="0" smtClean="0"/>
              <a:t>PROFESSIONALISM</a:t>
            </a:r>
            <a:endParaRPr lang="en-US" dirty="0"/>
          </a:p>
        </p:txBody>
      </p:sp>
      <p:sp>
        <p:nvSpPr>
          <p:cNvPr id="3" name="Content Placeholder 2"/>
          <p:cNvSpPr>
            <a:spLocks noGrp="1"/>
          </p:cNvSpPr>
          <p:nvPr>
            <p:ph idx="1"/>
          </p:nvPr>
        </p:nvSpPr>
        <p:spPr>
          <a:xfrm>
            <a:off x="533400" y="1524000"/>
            <a:ext cx="8229600" cy="4144963"/>
          </a:xfrm>
        </p:spPr>
        <p:txBody>
          <a:bodyPr/>
          <a:lstStyle/>
          <a:p>
            <a:pPr marL="0" indent="0">
              <a:buNone/>
            </a:pPr>
            <a:r>
              <a:rPr lang="en-US" b="1" dirty="0"/>
              <a:t>We expect students to</a:t>
            </a:r>
            <a:r>
              <a:rPr lang="en-US" dirty="0"/>
              <a:t>:</a:t>
            </a:r>
          </a:p>
          <a:p>
            <a:r>
              <a:rPr lang="en-US" sz="3000" dirty="0" smtClean="0"/>
              <a:t>Be </a:t>
            </a:r>
            <a:r>
              <a:rPr lang="en-US" sz="3000" dirty="0"/>
              <a:t>punctual, reliable and honest;</a:t>
            </a:r>
          </a:p>
          <a:p>
            <a:r>
              <a:rPr lang="en-US" sz="3000" dirty="0" smtClean="0"/>
              <a:t>Show </a:t>
            </a:r>
            <a:r>
              <a:rPr lang="en-US" sz="3000" dirty="0"/>
              <a:t>compassion for those in need;</a:t>
            </a:r>
          </a:p>
          <a:p>
            <a:r>
              <a:rPr lang="en-US" sz="3000" dirty="0" smtClean="0"/>
              <a:t>Respect </a:t>
            </a:r>
            <a:r>
              <a:rPr lang="en-US" sz="3000" dirty="0"/>
              <a:t>patient rights (confidentiality, </a:t>
            </a:r>
            <a:r>
              <a:rPr lang="en-US" sz="3000" dirty="0" smtClean="0"/>
              <a:t>autonomy) and demonstrate high ethical </a:t>
            </a:r>
            <a:r>
              <a:rPr lang="en-US" sz="3000" dirty="0"/>
              <a:t>standards in all aspects of medical practice and</a:t>
            </a:r>
          </a:p>
          <a:p>
            <a:r>
              <a:rPr lang="en-US" sz="3000" dirty="0" smtClean="0"/>
              <a:t>Strive </a:t>
            </a:r>
            <a:r>
              <a:rPr lang="en-US" sz="3000" dirty="0"/>
              <a:t>for excellence, while demonstrating self-awareness </a:t>
            </a:r>
          </a:p>
        </p:txBody>
      </p:sp>
      <p:sp>
        <p:nvSpPr>
          <p:cNvPr id="4" name="Slide Number Placeholder 3"/>
          <p:cNvSpPr>
            <a:spLocks noGrp="1"/>
          </p:cNvSpPr>
          <p:nvPr>
            <p:ph type="sldNum" sz="quarter" idx="12"/>
          </p:nvPr>
        </p:nvSpPr>
        <p:spPr/>
        <p:txBody>
          <a:bodyPr/>
          <a:lstStyle/>
          <a:p>
            <a:fld id="{51E7A8BF-4B57-4F03-AD64-CFA07B2EF6C8}" type="slidenum">
              <a:rPr lang="en-US" smtClean="0"/>
              <a:t>27</a:t>
            </a:fld>
            <a:endParaRPr lang="en-US" dirty="0"/>
          </a:p>
        </p:txBody>
      </p:sp>
    </p:spTree>
    <p:extLst>
      <p:ext uri="{BB962C8B-B14F-4D97-AF65-F5344CB8AC3E}">
        <p14:creationId xmlns:p14="http://schemas.microsoft.com/office/powerpoint/2010/main" val="2778641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b="1" dirty="0"/>
              <a:t>PROFESSIONALISM</a:t>
            </a:r>
            <a:endParaRPr lang="en-US" dirty="0"/>
          </a:p>
        </p:txBody>
      </p:sp>
      <p:sp>
        <p:nvSpPr>
          <p:cNvPr id="3" name="Content Placeholder 2"/>
          <p:cNvSpPr>
            <a:spLocks noGrp="1"/>
          </p:cNvSpPr>
          <p:nvPr>
            <p:ph idx="1"/>
          </p:nvPr>
        </p:nvSpPr>
        <p:spPr>
          <a:xfrm>
            <a:off x="457200" y="1676401"/>
            <a:ext cx="8382000" cy="2819400"/>
          </a:xfrm>
        </p:spPr>
        <p:txBody>
          <a:bodyPr/>
          <a:lstStyle/>
          <a:p>
            <a:pPr marL="0" indent="0">
              <a:buNone/>
            </a:pPr>
            <a:r>
              <a:rPr lang="en-US" b="1" dirty="0" smtClean="0"/>
              <a:t>12.  Did </a:t>
            </a:r>
            <a:r>
              <a:rPr lang="en-US" b="1" dirty="0"/>
              <a:t>the student meet these professionalism expectations?</a:t>
            </a:r>
          </a:p>
          <a:p>
            <a:pPr>
              <a:buFont typeface="Wingdings" pitchFamily="2" charset="2"/>
              <a:buChar char="q"/>
            </a:pPr>
            <a:r>
              <a:rPr lang="en-US" dirty="0" smtClean="0"/>
              <a:t> Yes</a:t>
            </a:r>
            <a:endParaRPr lang="en-US" dirty="0" smtClean="0"/>
          </a:p>
          <a:p>
            <a:pPr>
              <a:buFont typeface="Wingdings" pitchFamily="2" charset="2"/>
              <a:buChar char="q"/>
            </a:pPr>
            <a:r>
              <a:rPr lang="en-US" dirty="0" smtClean="0"/>
              <a:t> No </a:t>
            </a:r>
            <a:r>
              <a:rPr lang="en-US" dirty="0"/>
              <a:t>(A “No” response requires comment below.)</a:t>
            </a:r>
          </a:p>
        </p:txBody>
      </p:sp>
      <p:sp>
        <p:nvSpPr>
          <p:cNvPr id="4" name="Slide Number Placeholder 3"/>
          <p:cNvSpPr>
            <a:spLocks noGrp="1"/>
          </p:cNvSpPr>
          <p:nvPr>
            <p:ph type="sldNum" sz="quarter" idx="12"/>
          </p:nvPr>
        </p:nvSpPr>
        <p:spPr/>
        <p:txBody>
          <a:bodyPr/>
          <a:lstStyle/>
          <a:p>
            <a:fld id="{51E7A8BF-4B57-4F03-AD64-CFA07B2EF6C8}" type="slidenum">
              <a:rPr lang="en-US" smtClean="0"/>
              <a:t>28</a:t>
            </a:fld>
            <a:endParaRPr lang="en-US" dirty="0"/>
          </a:p>
        </p:txBody>
      </p:sp>
    </p:spTree>
    <p:extLst>
      <p:ext uri="{BB962C8B-B14F-4D97-AF65-F5344CB8AC3E}">
        <p14:creationId xmlns:p14="http://schemas.microsoft.com/office/powerpoint/2010/main" val="122630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Specialty-Based Additional Questions</a:t>
            </a:r>
            <a:endParaRPr lang="en-US" sz="4000" b="1" dirty="0"/>
          </a:p>
        </p:txBody>
      </p:sp>
      <p:sp>
        <p:nvSpPr>
          <p:cNvPr id="3" name="Content Placeholder 2"/>
          <p:cNvSpPr>
            <a:spLocks noGrp="1"/>
          </p:cNvSpPr>
          <p:nvPr>
            <p:ph idx="1"/>
          </p:nvPr>
        </p:nvSpPr>
        <p:spPr/>
        <p:txBody>
          <a:bodyPr/>
          <a:lstStyle/>
          <a:p>
            <a:pPr marL="0" indent="0">
              <a:buNone/>
            </a:pPr>
            <a:r>
              <a:rPr lang="en-US" u="sng" dirty="0" smtClean="0"/>
              <a:t>Family Medicine </a:t>
            </a:r>
            <a:r>
              <a:rPr lang="en-US" dirty="0" smtClean="0"/>
              <a:t>and </a:t>
            </a:r>
            <a:r>
              <a:rPr lang="en-US" u="sng" dirty="0" smtClean="0"/>
              <a:t>Psychiatry</a:t>
            </a:r>
          </a:p>
          <a:p>
            <a:pPr marL="0" indent="0">
              <a:buNone/>
            </a:pPr>
            <a:r>
              <a:rPr lang="en-US" sz="2400" b="1" dirty="0" smtClean="0"/>
              <a:t>13. When interacting with patients suffering from psychosocial/emotional disorders, did the student</a:t>
            </a:r>
          </a:p>
          <a:p>
            <a:pPr>
              <a:buFont typeface="Wingdings" pitchFamily="2" charset="2"/>
              <a:buChar char="q"/>
            </a:pPr>
            <a:r>
              <a:rPr lang="en-US" sz="2000" dirty="0" smtClean="0"/>
              <a:t>Identify specific patient behaviors (or responses) that suggest a psychosocial/emotional disorder?</a:t>
            </a:r>
          </a:p>
          <a:p>
            <a:pPr>
              <a:buFont typeface="Wingdings" pitchFamily="2" charset="2"/>
              <a:buChar char="q"/>
            </a:pPr>
            <a:r>
              <a:rPr lang="en-US" sz="2000" dirty="0" smtClean="0"/>
              <a:t>Utilize appropriate clinical screening tools (MMSE, depression screens, CAGE, ADHD screen) to identify patients at risk for psychosocial/emotional disorders?</a:t>
            </a:r>
          </a:p>
          <a:p>
            <a:pPr>
              <a:buFont typeface="Wingdings" pitchFamily="2" charset="2"/>
              <a:buChar char="q"/>
            </a:pPr>
            <a:r>
              <a:rPr lang="en-US" sz="2000" dirty="0" smtClean="0"/>
              <a:t>Utilize accepted diagnostic tools (Mental Status Exam) to confirm the presence of psychosocial/emotional disorders</a:t>
            </a:r>
          </a:p>
          <a:p>
            <a:pPr>
              <a:buFont typeface="Wingdings" pitchFamily="2" charset="2"/>
              <a:buChar char="q"/>
            </a:pPr>
            <a:r>
              <a:rPr lang="en-US" sz="2000" dirty="0" smtClean="0"/>
              <a:t>Utilize DSM-IV (or V) to correctly classify psychosocial/emotional disorders</a:t>
            </a:r>
            <a:endParaRPr lang="en-US" sz="2000" dirty="0"/>
          </a:p>
        </p:txBody>
      </p:sp>
      <p:sp>
        <p:nvSpPr>
          <p:cNvPr id="4" name="Slide Number Placeholder 3"/>
          <p:cNvSpPr>
            <a:spLocks noGrp="1"/>
          </p:cNvSpPr>
          <p:nvPr>
            <p:ph type="sldNum" sz="quarter" idx="12"/>
          </p:nvPr>
        </p:nvSpPr>
        <p:spPr/>
        <p:txBody>
          <a:bodyPr/>
          <a:lstStyle/>
          <a:p>
            <a:fld id="{51E7A8BF-4B57-4F03-AD64-CFA07B2EF6C8}" type="slidenum">
              <a:rPr lang="en-US" smtClean="0"/>
              <a:t>29</a:t>
            </a:fld>
            <a:endParaRPr lang="en-US" dirty="0"/>
          </a:p>
        </p:txBody>
      </p:sp>
    </p:spTree>
    <p:extLst>
      <p:ext uri="{BB962C8B-B14F-4D97-AF65-F5344CB8AC3E}">
        <p14:creationId xmlns:p14="http://schemas.microsoft.com/office/powerpoint/2010/main" val="2893741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Goals for Session</a:t>
            </a:r>
            <a:endParaRPr lang="en-US" sz="4000" b="1" dirty="0"/>
          </a:p>
        </p:txBody>
      </p:sp>
      <p:sp>
        <p:nvSpPr>
          <p:cNvPr id="3" name="Content Placeholder 2"/>
          <p:cNvSpPr>
            <a:spLocks noGrp="1"/>
          </p:cNvSpPr>
          <p:nvPr>
            <p:ph idx="1"/>
          </p:nvPr>
        </p:nvSpPr>
        <p:spPr/>
        <p:txBody>
          <a:bodyPr/>
          <a:lstStyle/>
          <a:p>
            <a:r>
              <a:rPr lang="en-US" sz="2400" dirty="0" smtClean="0"/>
              <a:t>Increased understanding of:</a:t>
            </a:r>
          </a:p>
          <a:p>
            <a:pPr lvl="1"/>
            <a:endParaRPr lang="en-US" sz="2400" dirty="0" smtClean="0"/>
          </a:p>
          <a:p>
            <a:pPr lvl="1"/>
            <a:r>
              <a:rPr lang="en-US" sz="2400" dirty="0" smtClean="0"/>
              <a:t> items on the form.</a:t>
            </a:r>
          </a:p>
          <a:p>
            <a:pPr lvl="1"/>
            <a:r>
              <a:rPr lang="en-US" sz="2400" dirty="0"/>
              <a:t> </a:t>
            </a:r>
            <a:r>
              <a:rPr lang="en-US" sz="2400" dirty="0" smtClean="0"/>
              <a:t>terminology associated with the form.</a:t>
            </a:r>
          </a:p>
          <a:p>
            <a:pPr lvl="1"/>
            <a:r>
              <a:rPr lang="en-US" sz="2400" dirty="0"/>
              <a:t>i</a:t>
            </a:r>
            <a:r>
              <a:rPr lang="en-US" sz="2400" dirty="0" smtClean="0"/>
              <a:t>mportance of narrative comments to support milestones checked as observed and to give guidance to the student.</a:t>
            </a:r>
          </a:p>
        </p:txBody>
      </p:sp>
      <p:sp>
        <p:nvSpPr>
          <p:cNvPr id="4" name="Slide Number Placeholder 3"/>
          <p:cNvSpPr>
            <a:spLocks noGrp="1"/>
          </p:cNvSpPr>
          <p:nvPr>
            <p:ph type="sldNum" sz="quarter" idx="12"/>
          </p:nvPr>
        </p:nvSpPr>
        <p:spPr/>
        <p:txBody>
          <a:bodyPr/>
          <a:lstStyle/>
          <a:p>
            <a:fld id="{51E7A8BF-4B57-4F03-AD64-CFA07B2EF6C8}" type="slidenum">
              <a:rPr lang="en-US" smtClean="0"/>
              <a:t>3</a:t>
            </a:fld>
            <a:endParaRPr lang="en-US" dirty="0"/>
          </a:p>
        </p:txBody>
      </p:sp>
    </p:spTree>
    <p:extLst>
      <p:ext uri="{BB962C8B-B14F-4D97-AF65-F5344CB8AC3E}">
        <p14:creationId xmlns:p14="http://schemas.microsoft.com/office/powerpoint/2010/main" val="1319272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t>Surgery </a:t>
            </a:r>
            <a:r>
              <a:rPr lang="en-US" sz="4000" b="1" dirty="0" smtClean="0"/>
              <a:t>and </a:t>
            </a:r>
            <a:r>
              <a:rPr lang="en-US" sz="4000" b="1" u="sng" dirty="0" smtClean="0"/>
              <a:t>Obstetrics</a:t>
            </a:r>
            <a:endParaRPr lang="en-US" sz="4000" b="1" u="sng" dirty="0"/>
          </a:p>
        </p:txBody>
      </p:sp>
      <p:sp>
        <p:nvSpPr>
          <p:cNvPr id="3" name="Content Placeholder 2"/>
          <p:cNvSpPr>
            <a:spLocks noGrp="1"/>
          </p:cNvSpPr>
          <p:nvPr>
            <p:ph idx="1"/>
          </p:nvPr>
        </p:nvSpPr>
        <p:spPr/>
        <p:txBody>
          <a:bodyPr/>
          <a:lstStyle/>
          <a:p>
            <a:pPr marL="0" indent="0">
              <a:buNone/>
            </a:pPr>
            <a:r>
              <a:rPr lang="en-US" sz="2400" b="1" dirty="0" smtClean="0"/>
              <a:t>14. When discussing/performing common procedures, did the student:</a:t>
            </a:r>
          </a:p>
          <a:p>
            <a:pPr>
              <a:buFont typeface="Wingdings" pitchFamily="2" charset="2"/>
              <a:buChar char="q"/>
            </a:pPr>
            <a:r>
              <a:rPr lang="en-US" sz="2000" dirty="0" smtClean="0"/>
              <a:t>Know the indications for a specific procedure?</a:t>
            </a:r>
          </a:p>
          <a:p>
            <a:pPr>
              <a:buFont typeface="Wingdings" pitchFamily="2" charset="2"/>
              <a:buChar char="q"/>
            </a:pPr>
            <a:r>
              <a:rPr lang="en-US" sz="2000" dirty="0" smtClean="0"/>
              <a:t>Know the most common complications of a specific procedure?</a:t>
            </a:r>
          </a:p>
          <a:p>
            <a:pPr>
              <a:buFont typeface="Wingdings" pitchFamily="2" charset="2"/>
              <a:buChar char="q"/>
            </a:pPr>
            <a:r>
              <a:rPr lang="en-US" sz="2000" dirty="0" smtClean="0"/>
              <a:t>Outline the sequence of steps in performing the procedure?</a:t>
            </a:r>
          </a:p>
          <a:p>
            <a:pPr marL="0" indent="0">
              <a:buNone/>
            </a:pPr>
            <a:endParaRPr lang="en-US" sz="2000" dirty="0" smtClean="0"/>
          </a:p>
          <a:p>
            <a:pPr marL="0" indent="0">
              <a:buNone/>
            </a:pPr>
            <a:r>
              <a:rPr lang="en-US" sz="2400" b="1" dirty="0" smtClean="0"/>
              <a:t>15. When involved with surgical procedures, did the student:</a:t>
            </a:r>
          </a:p>
          <a:p>
            <a:pPr>
              <a:buFont typeface="Wingdings" pitchFamily="2" charset="2"/>
              <a:buChar char="q"/>
            </a:pPr>
            <a:r>
              <a:rPr lang="en-US" sz="2000" dirty="0" smtClean="0"/>
              <a:t>Demonstrate awareness and understanding of sterile technique?</a:t>
            </a:r>
          </a:p>
          <a:p>
            <a:pPr>
              <a:buFont typeface="Wingdings" pitchFamily="2" charset="2"/>
              <a:buChar char="q"/>
            </a:pPr>
            <a:r>
              <a:rPr lang="en-US" sz="2000" dirty="0" smtClean="0"/>
              <a:t>Demonstrate the ability to adequately assist with the procedure?</a:t>
            </a:r>
          </a:p>
          <a:p>
            <a:pPr>
              <a:buFont typeface="Wingdings" pitchFamily="2" charset="2"/>
              <a:buChar char="q"/>
            </a:pPr>
            <a:r>
              <a:rPr lang="en-US" sz="2000" dirty="0" smtClean="0"/>
              <a:t>Demonstrate the ability to perform a minor procedure with coaching?</a:t>
            </a:r>
          </a:p>
          <a:p>
            <a:pPr marL="0" indent="0">
              <a:buNone/>
            </a:pPr>
            <a:endParaRPr lang="en-US" sz="2400" dirty="0"/>
          </a:p>
        </p:txBody>
      </p:sp>
      <p:sp>
        <p:nvSpPr>
          <p:cNvPr id="4" name="Slide Number Placeholder 3"/>
          <p:cNvSpPr>
            <a:spLocks noGrp="1"/>
          </p:cNvSpPr>
          <p:nvPr>
            <p:ph type="sldNum" sz="quarter" idx="12"/>
          </p:nvPr>
        </p:nvSpPr>
        <p:spPr/>
        <p:txBody>
          <a:bodyPr/>
          <a:lstStyle/>
          <a:p>
            <a:fld id="{51E7A8BF-4B57-4F03-AD64-CFA07B2EF6C8}" type="slidenum">
              <a:rPr lang="en-US" smtClean="0"/>
              <a:t>30</a:t>
            </a:fld>
            <a:endParaRPr lang="en-US" dirty="0"/>
          </a:p>
        </p:txBody>
      </p:sp>
    </p:spTree>
    <p:extLst>
      <p:ext uri="{BB962C8B-B14F-4D97-AF65-F5344CB8AC3E}">
        <p14:creationId xmlns:p14="http://schemas.microsoft.com/office/powerpoint/2010/main" val="1249960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5582" y="2159000"/>
            <a:ext cx="8686800" cy="1371600"/>
          </a:xfrm>
        </p:spPr>
        <p:txBody>
          <a:bodyPr/>
          <a:lstStyle/>
          <a:p>
            <a:pPr marL="0" indent="0">
              <a:buNone/>
            </a:pPr>
            <a:r>
              <a:rPr lang="en-US" b="1" dirty="0" smtClean="0"/>
              <a:t>16.  Rate </a:t>
            </a:r>
            <a:r>
              <a:rPr lang="en-US" b="1" dirty="0"/>
              <a:t>the overall quality of the </a:t>
            </a:r>
            <a:r>
              <a:rPr lang="en-US" b="1" dirty="0" smtClean="0"/>
              <a:t>student’s </a:t>
            </a:r>
            <a:r>
              <a:rPr lang="en-US" b="1" dirty="0" smtClean="0"/>
              <a:t>performance</a:t>
            </a:r>
            <a:endParaRPr lang="en-US" b="1" dirty="0"/>
          </a:p>
          <a:p>
            <a:pPr>
              <a:buFont typeface="Wingdings" pitchFamily="2" charset="2"/>
              <a:buChar char="q"/>
            </a:pPr>
            <a:r>
              <a:rPr lang="en-US" dirty="0"/>
              <a:t>At or above the level of a first year </a:t>
            </a:r>
            <a:r>
              <a:rPr lang="en-US" dirty="0" smtClean="0"/>
              <a:t>resident</a:t>
            </a:r>
          </a:p>
          <a:p>
            <a:pPr>
              <a:buFont typeface="Wingdings" pitchFamily="2" charset="2"/>
              <a:buChar char="q"/>
            </a:pPr>
            <a:r>
              <a:rPr lang="en-US" dirty="0" smtClean="0"/>
              <a:t>At </a:t>
            </a:r>
            <a:r>
              <a:rPr lang="en-US" dirty="0"/>
              <a:t>the level of a fourth year </a:t>
            </a:r>
            <a:r>
              <a:rPr lang="en-US" dirty="0" smtClean="0"/>
              <a:t>student</a:t>
            </a:r>
          </a:p>
          <a:p>
            <a:pPr>
              <a:buFont typeface="Wingdings" pitchFamily="2" charset="2"/>
              <a:buChar char="q"/>
            </a:pPr>
            <a:r>
              <a:rPr lang="en-US" dirty="0" smtClean="0"/>
              <a:t>At </a:t>
            </a:r>
            <a:r>
              <a:rPr lang="en-US" dirty="0"/>
              <a:t>the level of an experienced third year </a:t>
            </a:r>
            <a:r>
              <a:rPr lang="en-US" dirty="0" smtClean="0"/>
              <a:t>student</a:t>
            </a:r>
          </a:p>
          <a:p>
            <a:pPr>
              <a:buFont typeface="Wingdings" pitchFamily="2" charset="2"/>
              <a:buChar char="q"/>
            </a:pPr>
            <a:r>
              <a:rPr lang="en-US" dirty="0" smtClean="0"/>
              <a:t>At </a:t>
            </a:r>
            <a:r>
              <a:rPr lang="en-US" dirty="0"/>
              <a:t>the level of a new third year student</a:t>
            </a:r>
          </a:p>
          <a:p>
            <a:pPr>
              <a:buFont typeface="Wingdings" pitchFamily="2" charset="2"/>
              <a:buChar char="q"/>
            </a:pPr>
            <a:r>
              <a:rPr lang="en-US" dirty="0"/>
              <a:t>Below the level of a new third year </a:t>
            </a:r>
            <a:r>
              <a:rPr lang="en-US" dirty="0" smtClean="0"/>
              <a:t>student</a:t>
            </a:r>
            <a:endParaRPr lang="en-US" b="1" dirty="0" smtClean="0"/>
          </a:p>
          <a:p>
            <a:endParaRPr lang="en-US" b="1" dirty="0"/>
          </a:p>
          <a:p>
            <a:pPr marL="0" indent="0">
              <a:buNone/>
            </a:pPr>
            <a:endParaRPr lang="en-US" sz="1800" dirty="0" smtClean="0"/>
          </a:p>
          <a:p>
            <a:pPr marL="0" indent="0">
              <a:buNone/>
            </a:pPr>
            <a:endParaRPr lang="en-US" sz="1800" b="1" dirty="0"/>
          </a:p>
          <a:p>
            <a:pPr marL="0" indent="0">
              <a:buNone/>
            </a:pPr>
            <a:endParaRPr lang="en-US" sz="1800" dirty="0"/>
          </a:p>
        </p:txBody>
      </p:sp>
      <p:sp>
        <p:nvSpPr>
          <p:cNvPr id="3" name="TextBox 2"/>
          <p:cNvSpPr txBox="1"/>
          <p:nvPr/>
        </p:nvSpPr>
        <p:spPr>
          <a:xfrm>
            <a:off x="609600" y="1056147"/>
            <a:ext cx="7543800" cy="646331"/>
          </a:xfrm>
          <a:prstGeom prst="rect">
            <a:avLst/>
          </a:prstGeom>
          <a:noFill/>
        </p:spPr>
        <p:txBody>
          <a:bodyPr wrap="square" rtlCol="0">
            <a:spAutoFit/>
          </a:bodyPr>
          <a:lstStyle/>
          <a:p>
            <a:r>
              <a:rPr lang="en-US" sz="3600" b="1" dirty="0" smtClean="0"/>
              <a:t>STAGE OF STUDENT DEVELOPMENT</a:t>
            </a:r>
            <a:endParaRPr lang="en-US" sz="3600" b="1" dirty="0"/>
          </a:p>
        </p:txBody>
      </p:sp>
      <p:sp>
        <p:nvSpPr>
          <p:cNvPr id="2" name="Slide Number Placeholder 1"/>
          <p:cNvSpPr>
            <a:spLocks noGrp="1"/>
          </p:cNvSpPr>
          <p:nvPr>
            <p:ph type="sldNum" sz="quarter" idx="12"/>
          </p:nvPr>
        </p:nvSpPr>
        <p:spPr/>
        <p:txBody>
          <a:bodyPr/>
          <a:lstStyle/>
          <a:p>
            <a:fld id="{51E7A8BF-4B57-4F03-AD64-CFA07B2EF6C8}" type="slidenum">
              <a:rPr lang="en-US" smtClean="0"/>
              <a:t>31</a:t>
            </a:fld>
            <a:endParaRPr lang="en-US" dirty="0"/>
          </a:p>
        </p:txBody>
      </p:sp>
    </p:spTree>
    <p:extLst>
      <p:ext uri="{BB962C8B-B14F-4D97-AF65-F5344CB8AC3E}">
        <p14:creationId xmlns:p14="http://schemas.microsoft.com/office/powerpoint/2010/main" val="282306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609600"/>
          </a:xfrm>
        </p:spPr>
        <p:txBody>
          <a:bodyPr/>
          <a:lstStyle/>
          <a:p>
            <a:r>
              <a:rPr lang="en-US" b="1" dirty="0" smtClean="0"/>
              <a:t>NARRATIVES</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smtClean="0"/>
              <a:t>Describe the </a:t>
            </a:r>
            <a:r>
              <a:rPr lang="en-US" dirty="0"/>
              <a:t>student’s </a:t>
            </a:r>
            <a:r>
              <a:rPr lang="en-US" dirty="0" smtClean="0"/>
              <a:t>overall performance</a:t>
            </a:r>
          </a:p>
          <a:p>
            <a:r>
              <a:rPr lang="en-US" dirty="0" smtClean="0"/>
              <a:t>Provide specific </a:t>
            </a:r>
            <a:r>
              <a:rPr lang="en-US" dirty="0"/>
              <a:t>examples and summary </a:t>
            </a:r>
            <a:r>
              <a:rPr lang="en-US" dirty="0" smtClean="0"/>
              <a:t>statements</a:t>
            </a:r>
          </a:p>
          <a:p>
            <a:r>
              <a:rPr lang="en-US" dirty="0"/>
              <a:t>E</a:t>
            </a:r>
            <a:r>
              <a:rPr lang="en-US" dirty="0" smtClean="0"/>
              <a:t>xamples </a:t>
            </a:r>
            <a:r>
              <a:rPr lang="en-US" dirty="0"/>
              <a:t>and summary </a:t>
            </a:r>
            <a:r>
              <a:rPr lang="en-US" dirty="0" smtClean="0"/>
              <a:t>statements may be used in Dean’s Letter for residency application.</a:t>
            </a:r>
          </a:p>
          <a:p>
            <a:pPr marL="0" indent="0">
              <a:buNone/>
            </a:pPr>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32</a:t>
            </a:fld>
            <a:endParaRPr lang="en-US" dirty="0"/>
          </a:p>
        </p:txBody>
      </p:sp>
    </p:spTree>
    <p:extLst>
      <p:ext uri="{BB962C8B-B14F-4D97-AF65-F5344CB8AC3E}">
        <p14:creationId xmlns:p14="http://schemas.microsoft.com/office/powerpoint/2010/main" val="174444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Preparing </a:t>
            </a:r>
            <a:r>
              <a:rPr lang="en-US" b="1" dirty="0" smtClean="0"/>
              <a:t>Your Written </a:t>
            </a:r>
            <a:r>
              <a:rPr lang="en-US" b="1" dirty="0"/>
              <a:t>Comments</a:t>
            </a:r>
            <a:endParaRPr lang="en-US" dirty="0"/>
          </a:p>
        </p:txBody>
      </p:sp>
      <p:sp>
        <p:nvSpPr>
          <p:cNvPr id="3" name="Content Placeholder 2"/>
          <p:cNvSpPr>
            <a:spLocks noGrp="1"/>
          </p:cNvSpPr>
          <p:nvPr>
            <p:ph idx="1"/>
          </p:nvPr>
        </p:nvSpPr>
        <p:spPr/>
        <p:txBody>
          <a:bodyPr/>
          <a:lstStyle/>
          <a:p>
            <a:r>
              <a:rPr lang="en-US" b="1" dirty="0" smtClean="0"/>
              <a:t>Become familiar with the student assessment form</a:t>
            </a:r>
            <a:r>
              <a:rPr lang="en-US" b="1" dirty="0"/>
              <a:t> for the rotation</a:t>
            </a:r>
            <a:r>
              <a:rPr lang="en-US" b="1" dirty="0" smtClean="0"/>
              <a:t>, its competency domains, and performance descriptions.</a:t>
            </a:r>
          </a:p>
          <a:p>
            <a:pPr marL="0" indent="0">
              <a:buNone/>
            </a:pPr>
            <a:r>
              <a:rPr lang="en-US" b="1" dirty="0" smtClean="0"/>
              <a:t>Good </a:t>
            </a:r>
            <a:r>
              <a:rPr lang="en-US" b="1" dirty="0"/>
              <a:t>narrative comments are:</a:t>
            </a:r>
          </a:p>
          <a:p>
            <a:pPr marL="0" indent="0">
              <a:buNone/>
            </a:pPr>
            <a:r>
              <a:rPr lang="en-US" dirty="0"/>
              <a:t>• Constructive</a:t>
            </a:r>
          </a:p>
          <a:p>
            <a:pPr marL="0" indent="0">
              <a:buNone/>
            </a:pPr>
            <a:r>
              <a:rPr lang="en-US" dirty="0"/>
              <a:t>• Concise</a:t>
            </a:r>
          </a:p>
          <a:p>
            <a:pPr marL="0" indent="0">
              <a:buNone/>
            </a:pPr>
            <a:r>
              <a:rPr lang="en-US" dirty="0"/>
              <a:t>• Specific</a:t>
            </a:r>
          </a:p>
          <a:p>
            <a:pPr marL="0" indent="0">
              <a:buNone/>
            </a:pPr>
            <a:r>
              <a:rPr lang="en-US" dirty="0"/>
              <a:t>• </a:t>
            </a:r>
            <a:r>
              <a:rPr lang="en-US" dirty="0" smtClean="0"/>
              <a:t>Actionable</a:t>
            </a:r>
          </a:p>
          <a:p>
            <a:pPr marL="0" indent="0">
              <a:buNone/>
            </a:pPr>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33</a:t>
            </a:fld>
            <a:endParaRPr lang="en-US" dirty="0"/>
          </a:p>
        </p:txBody>
      </p:sp>
    </p:spTree>
    <p:extLst>
      <p:ext uri="{BB962C8B-B14F-4D97-AF65-F5344CB8AC3E}">
        <p14:creationId xmlns:p14="http://schemas.microsoft.com/office/powerpoint/2010/main" val="1432574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lstStyle/>
          <a:p>
            <a:r>
              <a:rPr lang="en-US" b="1" dirty="0"/>
              <a:t>Consider </a:t>
            </a:r>
            <a:r>
              <a:rPr lang="en-US" b="1" dirty="0" smtClean="0"/>
              <a:t>Modifiers</a:t>
            </a:r>
            <a:endParaRPr lang="en-US" dirty="0"/>
          </a:p>
        </p:txBody>
      </p:sp>
      <p:sp>
        <p:nvSpPr>
          <p:cNvPr id="3" name="Content Placeholder 2"/>
          <p:cNvSpPr>
            <a:spLocks noGrp="1"/>
          </p:cNvSpPr>
          <p:nvPr>
            <p:ph idx="1"/>
          </p:nvPr>
        </p:nvSpPr>
        <p:spPr/>
        <p:txBody>
          <a:bodyPr/>
          <a:lstStyle/>
          <a:p>
            <a:r>
              <a:rPr lang="en-US" dirty="0"/>
              <a:t>Time: Consistent, reliable, making progress</a:t>
            </a:r>
          </a:p>
          <a:p>
            <a:r>
              <a:rPr lang="en-US" dirty="0" smtClean="0"/>
              <a:t>Accuracy</a:t>
            </a:r>
            <a:r>
              <a:rPr lang="en-US" dirty="0"/>
              <a:t>: Precise, complete, comprehensive</a:t>
            </a:r>
          </a:p>
          <a:p>
            <a:r>
              <a:rPr lang="en-US" dirty="0" smtClean="0"/>
              <a:t>Organization</a:t>
            </a:r>
            <a:r>
              <a:rPr lang="en-US" dirty="0"/>
              <a:t>: Organized, systematic, logical</a:t>
            </a:r>
          </a:p>
          <a:p>
            <a:r>
              <a:rPr lang="en-US" dirty="0" smtClean="0"/>
              <a:t>Presentation</a:t>
            </a:r>
            <a:r>
              <a:rPr lang="en-US" dirty="0"/>
              <a:t>: Clear, articulate, expressive</a:t>
            </a:r>
          </a:p>
          <a:p>
            <a:r>
              <a:rPr lang="en-US" dirty="0" smtClean="0"/>
              <a:t>Lifelong </a:t>
            </a:r>
            <a:r>
              <a:rPr lang="en-US" dirty="0"/>
              <a:t>learning: Insightful, responsive, </a:t>
            </a:r>
            <a:r>
              <a:rPr lang="en-US" dirty="0" smtClean="0"/>
              <a:t>demonstrating initiative.</a:t>
            </a:r>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34</a:t>
            </a:fld>
            <a:endParaRPr lang="en-US" dirty="0"/>
          </a:p>
        </p:txBody>
      </p:sp>
    </p:spTree>
    <p:extLst>
      <p:ext uri="{BB962C8B-B14F-4D97-AF65-F5344CB8AC3E}">
        <p14:creationId xmlns:p14="http://schemas.microsoft.com/office/powerpoint/2010/main" val="211694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learner doing well?</a:t>
            </a:r>
            <a:endParaRPr lang="en-US" dirty="0"/>
          </a:p>
        </p:txBody>
      </p:sp>
      <p:sp>
        <p:nvSpPr>
          <p:cNvPr id="3" name="Content Placeholder 2"/>
          <p:cNvSpPr>
            <a:spLocks noGrp="1"/>
          </p:cNvSpPr>
          <p:nvPr>
            <p:ph idx="1"/>
          </p:nvPr>
        </p:nvSpPr>
        <p:spPr>
          <a:xfrm>
            <a:off x="457200" y="2286000"/>
            <a:ext cx="8229600" cy="4144963"/>
          </a:xfrm>
        </p:spPr>
        <p:txBody>
          <a:bodyPr/>
          <a:lstStyle/>
          <a:p>
            <a:r>
              <a:rPr lang="en-US" dirty="0"/>
              <a:t>Describe specific skills or behaviors you observed </a:t>
            </a:r>
            <a:r>
              <a:rPr lang="en-US" dirty="0" smtClean="0"/>
              <a:t>which illustrate </a:t>
            </a:r>
            <a:r>
              <a:rPr lang="en-US" dirty="0"/>
              <a:t>that the </a:t>
            </a:r>
            <a:r>
              <a:rPr lang="en-US" dirty="0" smtClean="0"/>
              <a:t>learner has </a:t>
            </a:r>
            <a:r>
              <a:rPr lang="en-US" dirty="0"/>
              <a:t>met </a:t>
            </a:r>
            <a:r>
              <a:rPr lang="en-US" dirty="0" smtClean="0"/>
              <a:t>competency expectations for the rotation.</a:t>
            </a:r>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35</a:t>
            </a:fld>
            <a:endParaRPr lang="en-US" dirty="0"/>
          </a:p>
        </p:txBody>
      </p:sp>
    </p:spTree>
    <p:extLst>
      <p:ext uri="{BB962C8B-B14F-4D97-AF65-F5344CB8AC3E}">
        <p14:creationId xmlns:p14="http://schemas.microsoft.com/office/powerpoint/2010/main" val="4017086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could be improved?</a:t>
            </a:r>
            <a:br>
              <a:rPr lang="en-US" b="1" dirty="0"/>
            </a:br>
            <a:endParaRPr lang="en-US" dirty="0"/>
          </a:p>
        </p:txBody>
      </p:sp>
      <p:sp>
        <p:nvSpPr>
          <p:cNvPr id="3" name="Content Placeholder 2"/>
          <p:cNvSpPr>
            <a:spLocks noGrp="1"/>
          </p:cNvSpPr>
          <p:nvPr>
            <p:ph idx="1"/>
          </p:nvPr>
        </p:nvSpPr>
        <p:spPr/>
        <p:txBody>
          <a:bodyPr/>
          <a:lstStyle/>
          <a:p>
            <a:r>
              <a:rPr lang="en-US" dirty="0" smtClean="0"/>
              <a:t>Describe </a:t>
            </a:r>
            <a:r>
              <a:rPr lang="en-US" dirty="0"/>
              <a:t>specific skills or behaviors you observed </a:t>
            </a:r>
            <a:r>
              <a:rPr lang="en-US" dirty="0" smtClean="0"/>
              <a:t>which you </a:t>
            </a:r>
            <a:r>
              <a:rPr lang="en-US" dirty="0"/>
              <a:t>feel that the </a:t>
            </a:r>
            <a:r>
              <a:rPr lang="en-US" dirty="0" smtClean="0"/>
              <a:t>learner should </a:t>
            </a:r>
            <a:r>
              <a:rPr lang="en-US" dirty="0"/>
              <a:t>further develop </a:t>
            </a:r>
            <a:r>
              <a:rPr lang="en-US" dirty="0" smtClean="0"/>
              <a:t>before the </a:t>
            </a:r>
            <a:r>
              <a:rPr lang="en-US" dirty="0"/>
              <a:t>next </a:t>
            </a:r>
            <a:r>
              <a:rPr lang="en-US" dirty="0" smtClean="0"/>
              <a:t>rotation or phase of </a:t>
            </a:r>
            <a:r>
              <a:rPr lang="en-US" dirty="0"/>
              <a:t>training.</a:t>
            </a:r>
          </a:p>
        </p:txBody>
      </p:sp>
      <p:sp>
        <p:nvSpPr>
          <p:cNvPr id="4" name="Slide Number Placeholder 3"/>
          <p:cNvSpPr>
            <a:spLocks noGrp="1"/>
          </p:cNvSpPr>
          <p:nvPr>
            <p:ph type="sldNum" sz="quarter" idx="12"/>
          </p:nvPr>
        </p:nvSpPr>
        <p:spPr/>
        <p:txBody>
          <a:bodyPr/>
          <a:lstStyle/>
          <a:p>
            <a:fld id="{51E7A8BF-4B57-4F03-AD64-CFA07B2EF6C8}" type="slidenum">
              <a:rPr lang="en-US" smtClean="0"/>
              <a:t>36</a:t>
            </a:fld>
            <a:endParaRPr lang="en-US" dirty="0"/>
          </a:p>
        </p:txBody>
      </p:sp>
    </p:spTree>
    <p:extLst>
      <p:ext uri="{BB962C8B-B14F-4D97-AF65-F5344CB8AC3E}">
        <p14:creationId xmlns:p14="http://schemas.microsoft.com/office/powerpoint/2010/main" val="3156127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Avoid In Narratives</a:t>
            </a:r>
            <a:endParaRPr lang="en-US" b="1" dirty="0"/>
          </a:p>
        </p:txBody>
      </p:sp>
      <p:sp>
        <p:nvSpPr>
          <p:cNvPr id="3" name="Content Placeholder 2"/>
          <p:cNvSpPr>
            <a:spLocks noGrp="1"/>
          </p:cNvSpPr>
          <p:nvPr>
            <p:ph idx="1"/>
          </p:nvPr>
        </p:nvSpPr>
        <p:spPr>
          <a:xfrm>
            <a:off x="457200" y="2286000"/>
            <a:ext cx="8229600" cy="4144963"/>
          </a:xfrm>
        </p:spPr>
        <p:txBody>
          <a:bodyPr/>
          <a:lstStyle/>
          <a:p>
            <a:r>
              <a:rPr lang="en-US" b="1" dirty="0"/>
              <a:t>Avoid vague, global statements, such as “great </a:t>
            </a:r>
            <a:r>
              <a:rPr lang="en-US" b="1" dirty="0" smtClean="0"/>
              <a:t>to work </a:t>
            </a:r>
            <a:r>
              <a:rPr lang="en-US" b="1" dirty="0"/>
              <a:t>with” or “good student.”</a:t>
            </a:r>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37</a:t>
            </a:fld>
            <a:endParaRPr lang="en-US" dirty="0"/>
          </a:p>
        </p:txBody>
      </p:sp>
    </p:spTree>
    <p:extLst>
      <p:ext uri="{BB962C8B-B14F-4D97-AF65-F5344CB8AC3E}">
        <p14:creationId xmlns:p14="http://schemas.microsoft.com/office/powerpoint/2010/main" val="3296647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685800"/>
            <a:ext cx="8229600" cy="609600"/>
          </a:xfrm>
        </p:spPr>
        <p:txBody>
          <a:bodyPr/>
          <a:lstStyle/>
          <a:p>
            <a:r>
              <a:rPr lang="en-US" sz="4000" b="1" dirty="0" smtClean="0"/>
              <a:t>PATIENT CARE</a:t>
            </a:r>
            <a:endParaRPr lang="en-US" sz="4000" b="1" dirty="0"/>
          </a:p>
        </p:txBody>
      </p:sp>
      <p:sp>
        <p:nvSpPr>
          <p:cNvPr id="4" name="Content Placeholder 2"/>
          <p:cNvSpPr>
            <a:spLocks noGrp="1"/>
          </p:cNvSpPr>
          <p:nvPr>
            <p:ph idx="1"/>
          </p:nvPr>
        </p:nvSpPr>
        <p:spPr>
          <a:xfrm>
            <a:off x="249381" y="1143000"/>
            <a:ext cx="8686800" cy="533400"/>
          </a:xfrm>
        </p:spPr>
        <p:txBody>
          <a:bodyPr/>
          <a:lstStyle/>
          <a:p>
            <a:pPr marL="0" lvl="0" indent="0">
              <a:buNone/>
            </a:pPr>
            <a:r>
              <a:rPr lang="en-US" sz="2400" b="1" dirty="0" smtClean="0"/>
              <a:t>Examples and additional observations about the patient care ability of the student. </a:t>
            </a:r>
            <a:endParaRPr lang="en-US" sz="2400" dirty="0"/>
          </a:p>
          <a:p>
            <a:pPr marL="0" indent="0">
              <a:buNone/>
            </a:pPr>
            <a:endParaRPr lang="en-US" sz="1800" dirty="0"/>
          </a:p>
        </p:txBody>
      </p:sp>
      <p:sp>
        <p:nvSpPr>
          <p:cNvPr id="3" name="TextBox 2"/>
          <p:cNvSpPr txBox="1"/>
          <p:nvPr/>
        </p:nvSpPr>
        <p:spPr>
          <a:xfrm>
            <a:off x="262081" y="2057400"/>
            <a:ext cx="8686800" cy="4062651"/>
          </a:xfrm>
          <a:prstGeom prst="rect">
            <a:avLst/>
          </a:prstGeom>
          <a:noFill/>
        </p:spPr>
        <p:txBody>
          <a:bodyPr wrap="square" rtlCol="0">
            <a:spAutoFit/>
          </a:bodyPr>
          <a:lstStyle/>
          <a:p>
            <a:r>
              <a:rPr lang="en-US" sz="2000" i="1" dirty="0" smtClean="0"/>
              <a:t>History Taking: “She </a:t>
            </a:r>
            <a:r>
              <a:rPr lang="en-US" sz="2000" i="1" dirty="0"/>
              <a:t>had an excellent grasp of the comorbidities of the common chronic diseases and always included them in her histories. </a:t>
            </a:r>
          </a:p>
          <a:p>
            <a:r>
              <a:rPr lang="en-US" sz="2000" i="1" dirty="0"/>
              <a:t>Student did not seem to understand the adult immunization schedule or cancer screening guidelines. ”</a:t>
            </a:r>
          </a:p>
          <a:p>
            <a:r>
              <a:rPr lang="en-US" sz="2000" i="1" dirty="0" smtClean="0"/>
              <a:t>Physical Exam: "I </a:t>
            </a:r>
            <a:r>
              <a:rPr lang="en-US" sz="2000" i="1" dirty="0"/>
              <a:t>was surprised that the student could correctly identify a pericardial rub at this early stage of training.”</a:t>
            </a:r>
          </a:p>
          <a:p>
            <a:r>
              <a:rPr lang="en-US" sz="2000" i="1" dirty="0" smtClean="0"/>
              <a:t>Differential Diagnosis: “Student </a:t>
            </a:r>
            <a:r>
              <a:rPr lang="en-US" sz="2000" i="1" dirty="0"/>
              <a:t>could create an adequate differential diagnosis list, but she included more “Zebras” than common things. She was fast with her digital searches, but I don’t think she knew very much about the diagnoses that she found.”</a:t>
            </a:r>
          </a:p>
          <a:p>
            <a:r>
              <a:rPr lang="en-US" sz="2000" i="1" dirty="0" smtClean="0"/>
              <a:t>Plan of Care: “This </a:t>
            </a:r>
            <a:r>
              <a:rPr lang="en-US" sz="2000" i="1" dirty="0"/>
              <a:t>was the student’s first rotation. She could explain the tests she ordered, but left out many that should also have been included</a:t>
            </a:r>
            <a:r>
              <a:rPr lang="en-US" sz="2000" i="1" dirty="0" smtClean="0"/>
              <a:t>.”</a:t>
            </a:r>
          </a:p>
          <a:p>
            <a:endParaRPr lang="en-US" i="1" dirty="0" smtClean="0"/>
          </a:p>
        </p:txBody>
      </p:sp>
      <p:sp>
        <p:nvSpPr>
          <p:cNvPr id="5" name="Slide Number Placeholder 4"/>
          <p:cNvSpPr>
            <a:spLocks noGrp="1"/>
          </p:cNvSpPr>
          <p:nvPr>
            <p:ph type="sldNum" sz="quarter" idx="12"/>
          </p:nvPr>
        </p:nvSpPr>
        <p:spPr/>
        <p:txBody>
          <a:bodyPr/>
          <a:lstStyle/>
          <a:p>
            <a:fld id="{51E7A8BF-4B57-4F03-AD64-CFA07B2EF6C8}" type="slidenum">
              <a:rPr lang="en-US" smtClean="0"/>
              <a:t>38</a:t>
            </a:fld>
            <a:endParaRPr lang="en-US" dirty="0"/>
          </a:p>
        </p:txBody>
      </p:sp>
    </p:spTree>
    <p:extLst>
      <p:ext uri="{BB962C8B-B14F-4D97-AF65-F5344CB8AC3E}">
        <p14:creationId xmlns:p14="http://schemas.microsoft.com/office/powerpoint/2010/main" val="1687545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609600"/>
          </a:xfrm>
        </p:spPr>
        <p:txBody>
          <a:bodyPr/>
          <a:lstStyle/>
          <a:p>
            <a:pPr algn="l"/>
            <a:r>
              <a:rPr lang="en-US" sz="3200" b="1" dirty="0" smtClean="0"/>
              <a:t>Examples and additional observations about the student’s medical knowledge.</a:t>
            </a:r>
            <a:endParaRPr lang="en-US" sz="3200" b="1" dirty="0"/>
          </a:p>
        </p:txBody>
      </p:sp>
      <p:sp>
        <p:nvSpPr>
          <p:cNvPr id="3" name="Content Placeholder 2"/>
          <p:cNvSpPr>
            <a:spLocks noGrp="1"/>
          </p:cNvSpPr>
          <p:nvPr>
            <p:ph idx="1"/>
          </p:nvPr>
        </p:nvSpPr>
        <p:spPr>
          <a:xfrm>
            <a:off x="152400" y="1981200"/>
            <a:ext cx="8763000" cy="4144963"/>
          </a:xfrm>
        </p:spPr>
        <p:txBody>
          <a:bodyPr/>
          <a:lstStyle/>
          <a:p>
            <a:pPr marL="0" indent="0">
              <a:buNone/>
            </a:pPr>
            <a:r>
              <a:rPr lang="en-US" i="1" dirty="0" smtClean="0"/>
              <a:t>“Student A “ quickly </a:t>
            </a:r>
            <a:r>
              <a:rPr lang="en-US" i="1" dirty="0"/>
              <a:t>learned the detailed information required in our speciality. He wrote a handout on Tardive Dyskinesia to help patients make informed decisions about medications that can cause this adverse effect. He also evaluated the research on various strategies for alcohol detoxification, to determine the best strategy supported by the </a:t>
            </a:r>
            <a:r>
              <a:rPr lang="en-US" i="1" dirty="0" smtClean="0"/>
              <a:t>evidence. </a:t>
            </a:r>
            <a:endParaRPr lang="en-US" i="1" dirty="0"/>
          </a:p>
          <a:p>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39</a:t>
            </a:fld>
            <a:endParaRPr lang="en-US" dirty="0"/>
          </a:p>
        </p:txBody>
      </p:sp>
    </p:spTree>
    <p:extLst>
      <p:ext uri="{BB962C8B-B14F-4D97-AF65-F5344CB8AC3E}">
        <p14:creationId xmlns:p14="http://schemas.microsoft.com/office/powerpoint/2010/main" val="2611521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How Do I Access the New Form?</a:t>
            </a:r>
            <a:endParaRPr lang="en-US" sz="4000" b="1"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Accessed same way as old form</a:t>
            </a:r>
          </a:p>
          <a:p>
            <a:pPr lvl="1"/>
            <a:r>
              <a:rPr lang="en-US" sz="2400" dirty="0"/>
              <a:t>Go to FSUCOM web page (</a:t>
            </a:r>
            <a:r>
              <a:rPr lang="en-US" sz="2400" dirty="0">
                <a:hlinkClick r:id="rId2"/>
              </a:rPr>
              <a:t>http://med.fsu.edu</a:t>
            </a:r>
            <a:r>
              <a:rPr lang="en-US" sz="2400" dirty="0" smtClean="0">
                <a:hlinkClick r:id="rId2"/>
              </a:rPr>
              <a:t>/</a:t>
            </a:r>
            <a:r>
              <a:rPr lang="en-US" sz="2400" dirty="0" smtClean="0"/>
              <a:t>)</a:t>
            </a:r>
          </a:p>
          <a:p>
            <a:pPr lvl="1"/>
            <a:r>
              <a:rPr lang="en-US" sz="2400" dirty="0" smtClean="0"/>
              <a:t>Under “My Resources” (on left column of page) select “E*Value.”</a:t>
            </a:r>
          </a:p>
          <a:p>
            <a:pPr lvl="1"/>
            <a:r>
              <a:rPr lang="en-US" sz="2400" dirty="0" smtClean="0"/>
              <a:t>Login with username and password.</a:t>
            </a:r>
          </a:p>
          <a:p>
            <a:pPr lvl="1"/>
            <a:r>
              <a:rPr lang="en-US" sz="2400" dirty="0" smtClean="0"/>
              <a:t>Click on FSU, M3 &amp; M4 Clerkships</a:t>
            </a:r>
          </a:p>
          <a:p>
            <a:pPr lvl="1"/>
            <a:r>
              <a:rPr lang="en-US" sz="2400" dirty="0" smtClean="0"/>
              <a:t>Click on “your” uncompleted evaluations.</a:t>
            </a:r>
            <a:endParaRPr lang="en-US" sz="2400" dirty="0"/>
          </a:p>
        </p:txBody>
      </p:sp>
      <p:sp>
        <p:nvSpPr>
          <p:cNvPr id="4" name="Slide Number Placeholder 3"/>
          <p:cNvSpPr>
            <a:spLocks noGrp="1"/>
          </p:cNvSpPr>
          <p:nvPr>
            <p:ph type="sldNum" sz="quarter" idx="12"/>
          </p:nvPr>
        </p:nvSpPr>
        <p:spPr/>
        <p:txBody>
          <a:bodyPr/>
          <a:lstStyle/>
          <a:p>
            <a:fld id="{51E7A8BF-4B57-4F03-AD64-CFA07B2EF6C8}" type="slidenum">
              <a:rPr lang="en-US" smtClean="0"/>
              <a:t>4</a:t>
            </a:fld>
            <a:endParaRPr lang="en-US" dirty="0"/>
          </a:p>
        </p:txBody>
      </p:sp>
    </p:spTree>
    <p:extLst>
      <p:ext uri="{BB962C8B-B14F-4D97-AF65-F5344CB8AC3E}">
        <p14:creationId xmlns:p14="http://schemas.microsoft.com/office/powerpoint/2010/main" val="4014448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609600"/>
          </a:xfrm>
        </p:spPr>
        <p:txBody>
          <a:bodyPr/>
          <a:lstStyle/>
          <a:p>
            <a:pPr algn="l"/>
            <a:r>
              <a:rPr lang="en-US" sz="3600" b="1" dirty="0" smtClean="0"/>
              <a:t>Examples </a:t>
            </a:r>
            <a:r>
              <a:rPr lang="en-US" sz="3600" b="1" dirty="0"/>
              <a:t>and additional observations about the </a:t>
            </a:r>
            <a:r>
              <a:rPr lang="en-US" sz="3600" b="1" dirty="0" smtClean="0"/>
              <a:t>student’s communication skills.</a:t>
            </a:r>
            <a:endParaRPr lang="en-US" sz="3600" dirty="0"/>
          </a:p>
        </p:txBody>
      </p:sp>
      <p:sp>
        <p:nvSpPr>
          <p:cNvPr id="3" name="Content Placeholder 2"/>
          <p:cNvSpPr>
            <a:spLocks noGrp="1"/>
          </p:cNvSpPr>
          <p:nvPr>
            <p:ph idx="1"/>
          </p:nvPr>
        </p:nvSpPr>
        <p:spPr>
          <a:xfrm>
            <a:off x="457200" y="2286000"/>
            <a:ext cx="8229600" cy="4144963"/>
          </a:xfrm>
        </p:spPr>
        <p:txBody>
          <a:bodyPr/>
          <a:lstStyle/>
          <a:p>
            <a:pPr marL="0" indent="0">
              <a:buNone/>
            </a:pPr>
            <a:r>
              <a:rPr lang="en-US" sz="2800" i="1" dirty="0" smtClean="0"/>
              <a:t>“Student  K’s ” interactions </a:t>
            </a:r>
            <a:r>
              <a:rPr lang="en-US" sz="2800" i="1" dirty="0"/>
              <a:t>with patients was friendly, empathetic, and professional. It was obvious to patients that she was interested and that she was happy to be providing care, which helped patients be comfortable with her. Her explanation of concepts is easy to understand. She developed a power-point presentation on the role of neurotransmitters in Attention Deficit Disorder, and parents appreciated how she answered their questions on what was is issue in the brain with this disorder</a:t>
            </a:r>
            <a:r>
              <a:rPr lang="en-US" i="1" dirty="0"/>
              <a:t>.</a:t>
            </a:r>
            <a:br>
              <a:rPr lang="en-US" i="1" dirty="0"/>
            </a:br>
            <a:endParaRPr lang="en-US" i="1" dirty="0"/>
          </a:p>
        </p:txBody>
      </p:sp>
      <p:sp>
        <p:nvSpPr>
          <p:cNvPr id="4" name="Slide Number Placeholder 3"/>
          <p:cNvSpPr>
            <a:spLocks noGrp="1"/>
          </p:cNvSpPr>
          <p:nvPr>
            <p:ph type="sldNum" sz="quarter" idx="12"/>
          </p:nvPr>
        </p:nvSpPr>
        <p:spPr/>
        <p:txBody>
          <a:bodyPr/>
          <a:lstStyle/>
          <a:p>
            <a:fld id="{51E7A8BF-4B57-4F03-AD64-CFA07B2EF6C8}" type="slidenum">
              <a:rPr lang="en-US" smtClean="0"/>
              <a:t>40</a:t>
            </a:fld>
            <a:endParaRPr lang="en-US" dirty="0"/>
          </a:p>
        </p:txBody>
      </p:sp>
    </p:spTree>
    <p:extLst>
      <p:ext uri="{BB962C8B-B14F-4D97-AF65-F5344CB8AC3E}">
        <p14:creationId xmlns:p14="http://schemas.microsoft.com/office/powerpoint/2010/main" val="572701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b="1" dirty="0" smtClean="0"/>
              <a:t>Professionalism</a:t>
            </a:r>
            <a:endParaRPr lang="en-US" b="1" dirty="0"/>
          </a:p>
        </p:txBody>
      </p:sp>
      <p:sp>
        <p:nvSpPr>
          <p:cNvPr id="3" name="Content Placeholder 2"/>
          <p:cNvSpPr>
            <a:spLocks noGrp="1"/>
          </p:cNvSpPr>
          <p:nvPr>
            <p:ph idx="1"/>
          </p:nvPr>
        </p:nvSpPr>
        <p:spPr>
          <a:xfrm>
            <a:off x="457200" y="1524000"/>
            <a:ext cx="8229600" cy="5105400"/>
          </a:xfrm>
        </p:spPr>
        <p:txBody>
          <a:bodyPr/>
          <a:lstStyle/>
          <a:p>
            <a:pPr marL="0" indent="0">
              <a:buNone/>
            </a:pPr>
            <a:r>
              <a:rPr lang="en-US" sz="2400" b="1" dirty="0" smtClean="0"/>
              <a:t>Examples and additional positive and negative comments about the student’s “Professionalism?”</a:t>
            </a:r>
            <a:r>
              <a:rPr lang="en-US" sz="2400" dirty="0"/>
              <a:t> </a:t>
            </a:r>
            <a:endParaRPr lang="en-US" sz="2400" dirty="0" smtClean="0"/>
          </a:p>
          <a:p>
            <a:pPr marL="0" indent="0">
              <a:buNone/>
            </a:pPr>
            <a:r>
              <a:rPr lang="en-US" sz="2400" i="1" dirty="0" smtClean="0"/>
              <a:t>“Student M</a:t>
            </a:r>
            <a:r>
              <a:rPr lang="en-US" sz="2400" i="1" dirty="0"/>
              <a:t>” demonstrated an exemplary professional manner every day she was with us. Her appearance, dress, and quiet, friendly manner illustrated her respect to patients. Her professionalism was apparent in her helping her fellow students by writing an illustrated quick start guide for future students to quickly access our computer network and medical records.</a:t>
            </a:r>
            <a:endParaRPr lang="en-US" sz="2400" b="1" i="1" dirty="0"/>
          </a:p>
        </p:txBody>
      </p:sp>
      <p:sp>
        <p:nvSpPr>
          <p:cNvPr id="4" name="Slide Number Placeholder 3"/>
          <p:cNvSpPr>
            <a:spLocks noGrp="1"/>
          </p:cNvSpPr>
          <p:nvPr>
            <p:ph type="sldNum" sz="quarter" idx="12"/>
          </p:nvPr>
        </p:nvSpPr>
        <p:spPr/>
        <p:txBody>
          <a:bodyPr/>
          <a:lstStyle/>
          <a:p>
            <a:fld id="{51E7A8BF-4B57-4F03-AD64-CFA07B2EF6C8}" type="slidenum">
              <a:rPr lang="en-US" smtClean="0"/>
              <a:t>41</a:t>
            </a:fld>
            <a:endParaRPr lang="en-US" dirty="0"/>
          </a:p>
        </p:txBody>
      </p:sp>
    </p:spTree>
    <p:extLst>
      <p:ext uri="{BB962C8B-B14F-4D97-AF65-F5344CB8AC3E}">
        <p14:creationId xmlns:p14="http://schemas.microsoft.com/office/powerpoint/2010/main" val="1864118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0"/>
            <a:ext cx="8229600" cy="609600"/>
          </a:xfrm>
        </p:spPr>
        <p:txBody>
          <a:bodyPr/>
          <a:lstStyle/>
          <a:p>
            <a:r>
              <a:rPr lang="en-US" b="1" dirty="0" smtClean="0"/>
              <a:t>AREAS FOR IMPROVMENT</a:t>
            </a:r>
            <a:endParaRPr lang="en-US" b="1"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51E7A8BF-4B57-4F03-AD64-CFA07B2EF6C8}" type="slidenum">
              <a:rPr lang="en-US" smtClean="0"/>
              <a:t>42</a:t>
            </a:fld>
            <a:endParaRPr lang="en-US" dirty="0"/>
          </a:p>
        </p:txBody>
      </p:sp>
      <p:sp>
        <p:nvSpPr>
          <p:cNvPr id="5" name="Rectangle 4"/>
          <p:cNvSpPr/>
          <p:nvPr/>
        </p:nvSpPr>
        <p:spPr>
          <a:xfrm>
            <a:off x="914400" y="1905000"/>
            <a:ext cx="7391400" cy="954107"/>
          </a:xfrm>
          <a:prstGeom prst="rect">
            <a:avLst/>
          </a:prstGeom>
        </p:spPr>
        <p:txBody>
          <a:bodyPr wrap="square">
            <a:spAutoFit/>
          </a:bodyPr>
          <a:lstStyle/>
          <a:p>
            <a:r>
              <a:rPr lang="en-US" sz="2800" b="1" dirty="0" smtClean="0"/>
              <a:t>22. Examples of areas of student performance needing improvement:</a:t>
            </a:r>
            <a:endParaRPr lang="en-US" sz="2800" b="1" dirty="0"/>
          </a:p>
        </p:txBody>
      </p:sp>
      <p:sp>
        <p:nvSpPr>
          <p:cNvPr id="6" name="TextBox 5"/>
          <p:cNvSpPr txBox="1"/>
          <p:nvPr/>
        </p:nvSpPr>
        <p:spPr>
          <a:xfrm>
            <a:off x="914400" y="2968108"/>
            <a:ext cx="7391400" cy="1938992"/>
          </a:xfrm>
          <a:prstGeom prst="rect">
            <a:avLst/>
          </a:prstGeom>
          <a:noFill/>
        </p:spPr>
        <p:txBody>
          <a:bodyPr wrap="square" rtlCol="0">
            <a:spAutoFit/>
          </a:bodyPr>
          <a:lstStyle/>
          <a:p>
            <a:r>
              <a:rPr lang="en-US" sz="2400" dirty="0" smtClean="0"/>
              <a:t>“    Although Student “L” performs complete and thorough patient evaluations,  he tends to  collect unnecessary or irrelevant data in his  HPIs. Efficiency is also an important goal to  accomplish in a busy office practice and for him to work on improving.”</a:t>
            </a:r>
            <a:endParaRPr lang="en-US" sz="2400" dirty="0"/>
          </a:p>
        </p:txBody>
      </p:sp>
      <p:sp>
        <p:nvSpPr>
          <p:cNvPr id="7" name="TextBox 6"/>
          <p:cNvSpPr txBox="1"/>
          <p:nvPr/>
        </p:nvSpPr>
        <p:spPr>
          <a:xfrm>
            <a:off x="914400" y="4907100"/>
            <a:ext cx="7391400" cy="1569660"/>
          </a:xfrm>
          <a:prstGeom prst="rect">
            <a:avLst/>
          </a:prstGeom>
          <a:noFill/>
        </p:spPr>
        <p:txBody>
          <a:bodyPr wrap="square" rtlCol="0">
            <a:spAutoFit/>
          </a:bodyPr>
          <a:lstStyle/>
          <a:p>
            <a:r>
              <a:rPr lang="en-US" sz="2400" dirty="0" smtClean="0"/>
              <a:t> “ Student “Y” tends to jump to clinical conclusions without sufficient data to support them</a:t>
            </a:r>
            <a:r>
              <a:rPr lang="en-US" sz="2400" dirty="0"/>
              <a:t>, causing him </a:t>
            </a:r>
            <a:r>
              <a:rPr lang="en-US" sz="2400" dirty="0" smtClean="0"/>
              <a:t>to </a:t>
            </a:r>
            <a:r>
              <a:rPr lang="en-US" sz="2400" dirty="0"/>
              <a:t>look at a problem too </a:t>
            </a:r>
            <a:r>
              <a:rPr lang="en-US" sz="2400" dirty="0" smtClean="0"/>
              <a:t>narrowly.  Needs to maintain a broader view in taking patient histories.”</a:t>
            </a:r>
            <a:endParaRPr lang="en-US" sz="2400" dirty="0"/>
          </a:p>
        </p:txBody>
      </p:sp>
    </p:spTree>
    <p:extLst>
      <p:ext uri="{BB962C8B-B14F-4D97-AF65-F5344CB8AC3E}">
        <p14:creationId xmlns:p14="http://schemas.microsoft.com/office/powerpoint/2010/main" val="1677255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b="1" dirty="0" smtClean="0"/>
              <a:t>NOTABLE SKILLS AND ATTRIBUTES</a:t>
            </a:r>
            <a:endParaRPr lang="en-US" b="1"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b="1" dirty="0" smtClean="0"/>
              <a:t>23. Example of admirable or notable skills and characteristics that a student possesses:</a:t>
            </a:r>
            <a:endParaRPr lang="en-US" b="1" dirty="0"/>
          </a:p>
        </p:txBody>
      </p:sp>
      <p:sp>
        <p:nvSpPr>
          <p:cNvPr id="4" name="Slide Number Placeholder 3"/>
          <p:cNvSpPr>
            <a:spLocks noGrp="1"/>
          </p:cNvSpPr>
          <p:nvPr>
            <p:ph type="sldNum" sz="quarter" idx="12"/>
          </p:nvPr>
        </p:nvSpPr>
        <p:spPr/>
        <p:txBody>
          <a:bodyPr/>
          <a:lstStyle/>
          <a:p>
            <a:fld id="{51E7A8BF-4B57-4F03-AD64-CFA07B2EF6C8}" type="slidenum">
              <a:rPr lang="en-US" smtClean="0"/>
              <a:t>43</a:t>
            </a:fld>
            <a:endParaRPr lang="en-US" dirty="0"/>
          </a:p>
        </p:txBody>
      </p:sp>
      <p:sp>
        <p:nvSpPr>
          <p:cNvPr id="6" name="Rectangle 5"/>
          <p:cNvSpPr/>
          <p:nvPr/>
        </p:nvSpPr>
        <p:spPr>
          <a:xfrm>
            <a:off x="533400" y="2819400"/>
            <a:ext cx="8077200" cy="3170099"/>
          </a:xfrm>
          <a:prstGeom prst="rect">
            <a:avLst/>
          </a:prstGeom>
        </p:spPr>
        <p:txBody>
          <a:bodyPr wrap="square">
            <a:spAutoFit/>
          </a:bodyPr>
          <a:lstStyle/>
          <a:p>
            <a:r>
              <a:rPr lang="en-US" sz="2200" i="1" dirty="0" smtClean="0"/>
              <a:t>“Student S” is </a:t>
            </a:r>
            <a:r>
              <a:rPr lang="en-US" sz="2200" i="1" dirty="0"/>
              <a:t>already becoming an exemplary physician graduate of FSU-COM, one that we point out with pride. She goes the extra mile to provide outstanding evaluations and effective treatment plans. Patients find her to be friendly, interested, professional, and easy to learn from. She gets along well with physicians, staffs, and students, and had outstanding organizational skills. She will be a highly valued and effective member or leader in a treatment team, and will be an outstanding physicians in any residency program. I would be pleased to find </a:t>
            </a:r>
            <a:r>
              <a:rPr lang="en-US" sz="2200" i="1" dirty="0" smtClean="0"/>
              <a:t>“S” providing </a:t>
            </a:r>
            <a:r>
              <a:rPr lang="en-US" sz="2200" i="1" dirty="0"/>
              <a:t>medical care to me in my geriatric years.</a:t>
            </a:r>
            <a:r>
              <a:rPr lang="en-US" sz="2400" i="1" dirty="0"/>
              <a:t> </a:t>
            </a:r>
          </a:p>
        </p:txBody>
      </p:sp>
    </p:spTree>
    <p:extLst>
      <p:ext uri="{BB962C8B-B14F-4D97-AF65-F5344CB8AC3E}">
        <p14:creationId xmlns:p14="http://schemas.microsoft.com/office/powerpoint/2010/main" val="705765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Mid-Clerkship Formative Feedback</a:t>
            </a:r>
            <a:endParaRPr lang="en-US" sz="4000" b="1" dirty="0"/>
          </a:p>
        </p:txBody>
      </p:sp>
      <p:sp>
        <p:nvSpPr>
          <p:cNvPr id="3" name="Content Placeholder 2"/>
          <p:cNvSpPr>
            <a:spLocks noGrp="1"/>
          </p:cNvSpPr>
          <p:nvPr>
            <p:ph idx="1"/>
          </p:nvPr>
        </p:nvSpPr>
        <p:spPr/>
        <p:txBody>
          <a:bodyPr/>
          <a:lstStyle/>
          <a:p>
            <a:endParaRPr lang="en-US" sz="2800" dirty="0" smtClean="0"/>
          </a:p>
          <a:p>
            <a:r>
              <a:rPr lang="en-US" sz="2800" dirty="0" smtClean="0"/>
              <a:t>The student will be encouraged to self evaluate using the form as a template</a:t>
            </a:r>
          </a:p>
          <a:p>
            <a:r>
              <a:rPr lang="en-US" sz="2800" dirty="0" smtClean="0"/>
              <a:t>Faculty can review the form and student’s evaluation to give formative feedback</a:t>
            </a:r>
          </a:p>
          <a:p>
            <a:r>
              <a:rPr lang="en-US" sz="2800" dirty="0" smtClean="0"/>
              <a:t>Student can use this meeting to create a plan for the remainder of the clerkship</a:t>
            </a:r>
          </a:p>
        </p:txBody>
      </p:sp>
      <p:sp>
        <p:nvSpPr>
          <p:cNvPr id="4" name="Slide Number Placeholder 3"/>
          <p:cNvSpPr>
            <a:spLocks noGrp="1"/>
          </p:cNvSpPr>
          <p:nvPr>
            <p:ph type="sldNum" sz="quarter" idx="12"/>
          </p:nvPr>
        </p:nvSpPr>
        <p:spPr/>
        <p:txBody>
          <a:bodyPr/>
          <a:lstStyle/>
          <a:p>
            <a:fld id="{51E7A8BF-4B57-4F03-AD64-CFA07B2EF6C8}" type="slidenum">
              <a:rPr lang="en-US" smtClean="0"/>
              <a:t>44</a:t>
            </a:fld>
            <a:endParaRPr lang="en-US" dirty="0"/>
          </a:p>
        </p:txBody>
      </p:sp>
    </p:spTree>
    <p:extLst>
      <p:ext uri="{BB962C8B-B14F-4D97-AF65-F5344CB8AC3E}">
        <p14:creationId xmlns:p14="http://schemas.microsoft.com/office/powerpoint/2010/main" val="387395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Word of Caution</a:t>
            </a:r>
            <a:endParaRPr lang="en-US" b="1" dirty="0"/>
          </a:p>
        </p:txBody>
      </p:sp>
      <p:sp>
        <p:nvSpPr>
          <p:cNvPr id="3" name="Content Placeholder 2"/>
          <p:cNvSpPr>
            <a:spLocks noGrp="1"/>
          </p:cNvSpPr>
          <p:nvPr>
            <p:ph idx="1"/>
          </p:nvPr>
        </p:nvSpPr>
        <p:spPr/>
        <p:txBody>
          <a:bodyPr/>
          <a:lstStyle/>
          <a:p>
            <a:endParaRPr lang="en-US" dirty="0" smtClean="0">
              <a:solidFill>
                <a:srgbClr val="FF0000"/>
              </a:solidFill>
            </a:endParaRPr>
          </a:p>
          <a:p>
            <a:r>
              <a:rPr lang="en-US" dirty="0" smtClean="0"/>
              <a:t>Student meetings with the faculty at mid and end of rotation are evaluative, they are not negotiations for a grade</a:t>
            </a:r>
          </a:p>
        </p:txBody>
      </p:sp>
    </p:spTree>
    <p:extLst>
      <p:ext uri="{BB962C8B-B14F-4D97-AF65-F5344CB8AC3E}">
        <p14:creationId xmlns:p14="http://schemas.microsoft.com/office/powerpoint/2010/main" val="901820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lstStyle/>
          <a:p>
            <a:r>
              <a:rPr lang="en-US" b="1" dirty="0" smtClean="0"/>
              <a:t>Questions/Comments</a:t>
            </a:r>
            <a:endParaRPr lang="en-US" b="1"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smtClean="0"/>
              <a:t>Contact:</a:t>
            </a:r>
          </a:p>
          <a:p>
            <a:pPr marL="0" indent="0" algn="ctr">
              <a:buNone/>
            </a:pPr>
            <a:endParaRPr lang="en-US" dirty="0" smtClean="0"/>
          </a:p>
          <a:p>
            <a:pPr marL="0" indent="0" algn="ctr">
              <a:buNone/>
            </a:pPr>
            <a:r>
              <a:rPr lang="en-US" b="1" dirty="0" smtClean="0"/>
              <a:t>Greg Turner, Ed.D, MBA, MPH</a:t>
            </a:r>
          </a:p>
          <a:p>
            <a:pPr marL="0" indent="0" algn="ctr">
              <a:buNone/>
            </a:pPr>
            <a:r>
              <a:rPr lang="en-US"/>
              <a:t>Associate </a:t>
            </a:r>
            <a:r>
              <a:rPr lang="en-US" smtClean="0"/>
              <a:t>Dean </a:t>
            </a:r>
            <a:r>
              <a:rPr lang="en-US" dirty="0"/>
              <a:t>for Faculty Development</a:t>
            </a:r>
            <a:endParaRPr lang="en-US" dirty="0" smtClean="0"/>
          </a:p>
          <a:p>
            <a:pPr marL="0" indent="0" algn="ctr">
              <a:buNone/>
            </a:pPr>
            <a:r>
              <a:rPr lang="en-US" dirty="0"/>
              <a:t>gregory.turner@med.fsu.edu</a:t>
            </a:r>
          </a:p>
        </p:txBody>
      </p:sp>
      <p:sp>
        <p:nvSpPr>
          <p:cNvPr id="4" name="Slide Number Placeholder 3"/>
          <p:cNvSpPr>
            <a:spLocks noGrp="1"/>
          </p:cNvSpPr>
          <p:nvPr>
            <p:ph type="sldNum" sz="quarter" idx="12"/>
          </p:nvPr>
        </p:nvSpPr>
        <p:spPr/>
        <p:txBody>
          <a:bodyPr/>
          <a:lstStyle/>
          <a:p>
            <a:fld id="{51E7A8BF-4B57-4F03-AD64-CFA07B2EF6C8}" type="slidenum">
              <a:rPr lang="en-US" smtClean="0"/>
              <a:t>46</a:t>
            </a:fld>
            <a:endParaRPr lang="en-US" dirty="0"/>
          </a:p>
        </p:txBody>
      </p:sp>
    </p:spTree>
    <p:extLst>
      <p:ext uri="{BB962C8B-B14F-4D97-AF65-F5344CB8AC3E}">
        <p14:creationId xmlns:p14="http://schemas.microsoft.com/office/powerpoint/2010/main" val="2638687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1"/>
          <p:cNvPicPr>
            <a:picLocks noChangeAspect="1" noChangeArrowheads="1"/>
          </p:cNvPicPr>
          <p:nvPr/>
        </p:nvPicPr>
        <p:blipFill>
          <a:blip r:embed="rId2">
            <a:extLst>
              <a:ext uri="{28A0092B-C50C-407E-A947-70E740481C1C}">
                <a14:useLocalDpi xmlns:a14="http://schemas.microsoft.com/office/drawing/2010/main" val="0"/>
              </a:ext>
            </a:extLst>
          </a:blip>
          <a:srcRect l="7253" r="2916"/>
          <a:stretch>
            <a:fillRect/>
          </a:stretch>
        </p:blipFill>
        <p:spPr bwMode="auto">
          <a:xfrm>
            <a:off x="0" y="-12700"/>
            <a:ext cx="9144000" cy="68707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pic>
      <p:sp>
        <p:nvSpPr>
          <p:cNvPr id="2" name="Title 1"/>
          <p:cNvSpPr>
            <a:spLocks noGrp="1"/>
          </p:cNvSpPr>
          <p:nvPr>
            <p:ph type="title"/>
          </p:nvPr>
        </p:nvSpPr>
        <p:spPr>
          <a:xfrm>
            <a:off x="457200" y="609600"/>
            <a:ext cx="8229600" cy="609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b="1" dirty="0" smtClean="0">
                <a:effectLst>
                  <a:outerShdw blurRad="38100" dist="38100" dir="2700000" algn="tl">
                    <a:srgbClr val="000000">
                      <a:alpha val="43137"/>
                    </a:srgbClr>
                  </a:outerShdw>
                </a:effectLst>
              </a:rPr>
              <a:t>Log in with your med Username and Password</a:t>
            </a:r>
            <a:endParaRPr lang="en-US" b="1" dirty="0">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3"/>
          <a:stretch>
            <a:fillRect/>
          </a:stretch>
        </p:blipFill>
        <p:spPr>
          <a:xfrm>
            <a:off x="1295401" y="1600200"/>
            <a:ext cx="6292614" cy="4876800"/>
          </a:xfrm>
          <a:prstGeom prst="rect">
            <a:avLst/>
          </a:prstGeom>
        </p:spPr>
      </p:pic>
    </p:spTree>
    <p:extLst>
      <p:ext uri="{BB962C8B-B14F-4D97-AF65-F5344CB8AC3E}">
        <p14:creationId xmlns:p14="http://schemas.microsoft.com/office/powerpoint/2010/main" val="342745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1"/>
          <p:cNvPicPr>
            <a:picLocks noChangeAspect="1" noChangeArrowheads="1"/>
          </p:cNvPicPr>
          <p:nvPr/>
        </p:nvPicPr>
        <p:blipFill>
          <a:blip r:embed="rId2">
            <a:extLst>
              <a:ext uri="{28A0092B-C50C-407E-A947-70E740481C1C}">
                <a14:useLocalDpi xmlns:a14="http://schemas.microsoft.com/office/drawing/2010/main" val="0"/>
              </a:ext>
            </a:extLst>
          </a:blip>
          <a:srcRect l="7253" r="2916"/>
          <a:stretch>
            <a:fillRect/>
          </a:stretch>
        </p:blipFill>
        <p:spPr bwMode="auto">
          <a:xfrm>
            <a:off x="0" y="-12700"/>
            <a:ext cx="9144000" cy="68707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pic>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It’s the Same Log in that You’ve been Using for CDCS</a:t>
            </a:r>
            <a:endParaRPr lang="en-US" b="1" dirty="0">
              <a:effectLst>
                <a:outerShdw blurRad="38100" dist="38100" dir="2700000" algn="tl">
                  <a:srgbClr val="000000">
                    <a:alpha val="43137"/>
                  </a:srgbClr>
                </a:outerShdw>
              </a:effectLst>
            </a:endParaRPr>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3125" y="2209800"/>
            <a:ext cx="7677750" cy="443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097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1"/>
          <p:cNvPicPr>
            <a:picLocks noChangeAspect="1" noChangeArrowheads="1"/>
          </p:cNvPicPr>
          <p:nvPr/>
        </p:nvPicPr>
        <p:blipFill>
          <a:blip r:embed="rId3">
            <a:extLst>
              <a:ext uri="{28A0092B-C50C-407E-A947-70E740481C1C}">
                <a14:useLocalDpi xmlns:a14="http://schemas.microsoft.com/office/drawing/2010/main" val="0"/>
              </a:ext>
            </a:extLst>
          </a:blip>
          <a:srcRect l="7253" r="2916"/>
          <a:stretch>
            <a:fillRect/>
          </a:stretch>
        </p:blipFill>
        <p:spPr bwMode="auto">
          <a:xfrm>
            <a:off x="0" y="-12700"/>
            <a:ext cx="9144000" cy="68707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pic>
      <p:sp>
        <p:nvSpPr>
          <p:cNvPr id="2" name="Title 1"/>
          <p:cNvSpPr>
            <a:spLocks noGrp="1"/>
          </p:cNvSpPr>
          <p:nvPr>
            <p:ph type="title"/>
          </p:nvPr>
        </p:nvSpPr>
        <p:spPr>
          <a:xfrm>
            <a:off x="228600" y="274638"/>
            <a:ext cx="8686800" cy="1706562"/>
          </a:xfrm>
        </p:spPr>
        <p:txBody>
          <a:bodyPr>
            <a:noAutofit/>
          </a:bodyPr>
          <a:lstStyle/>
          <a:p>
            <a:r>
              <a:rPr lang="en-US" sz="3000" b="1" dirty="0" smtClean="0">
                <a:effectLst>
                  <a:outerShdw blurRad="38100" dist="38100" dir="2700000" algn="tl">
                    <a:srgbClr val="000000">
                      <a:alpha val="43137"/>
                    </a:srgbClr>
                  </a:outerShdw>
                </a:effectLst>
              </a:rPr>
              <a:t>Select the program that you need.  You should only choose M3 &amp; M4 Clerkships</a:t>
            </a:r>
            <a:endParaRPr lang="en-US" sz="30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25" y="2133600"/>
            <a:ext cx="7741095" cy="383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38300" y="5867400"/>
            <a:ext cx="5867400" cy="707886"/>
          </a:xfrm>
          <a:prstGeom prst="rect">
            <a:avLst/>
          </a:prstGeom>
          <a:noFill/>
        </p:spPr>
        <p:txBody>
          <a:bodyPr wrap="square" rtlCol="0">
            <a:spAutoFit/>
          </a:bodyPr>
          <a:lstStyle/>
          <a:p>
            <a:pPr algn="ctr"/>
            <a:r>
              <a:rPr lang="en-US" sz="4000" b="1" dirty="0">
                <a:solidFill>
                  <a:srgbClr val="820000"/>
                </a:solidFill>
                <a:effectLst>
                  <a:outerShdw blurRad="38100" dist="38100" dir="2700000" algn="tl">
                    <a:srgbClr val="000000">
                      <a:alpha val="43137"/>
                    </a:srgbClr>
                  </a:outerShdw>
                </a:effectLst>
              </a:rPr>
              <a:t>ESSENTIAL STEP!!!</a:t>
            </a:r>
          </a:p>
        </p:txBody>
      </p:sp>
    </p:spTree>
    <p:extLst>
      <p:ext uri="{BB962C8B-B14F-4D97-AF65-F5344CB8AC3E}">
        <p14:creationId xmlns:p14="http://schemas.microsoft.com/office/powerpoint/2010/main" val="325893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1"/>
          <p:cNvPicPr>
            <a:picLocks noChangeAspect="1" noChangeArrowheads="1"/>
          </p:cNvPicPr>
          <p:nvPr/>
        </p:nvPicPr>
        <p:blipFill>
          <a:blip r:embed="rId2">
            <a:extLst>
              <a:ext uri="{28A0092B-C50C-407E-A947-70E740481C1C}">
                <a14:useLocalDpi xmlns:a14="http://schemas.microsoft.com/office/drawing/2010/main" val="0"/>
              </a:ext>
            </a:extLst>
          </a:blip>
          <a:srcRect l="7253" r="2916"/>
          <a:stretch>
            <a:fillRect/>
          </a:stretch>
        </p:blipFill>
        <p:spPr bwMode="auto">
          <a:xfrm>
            <a:off x="0" y="-12700"/>
            <a:ext cx="9144000" cy="68707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2"/>
          </a:lnRef>
          <a:fillRef idx="3">
            <a:schemeClr val="accent2"/>
          </a:fillRef>
          <a:effectRef idx="3">
            <a:schemeClr val="accent2"/>
          </a:effectRef>
          <a:fontRef idx="minor">
            <a:schemeClr val="lt1"/>
          </a:fontRef>
        </p:style>
      </p:pic>
      <p:sp>
        <p:nvSpPr>
          <p:cNvPr id="2" name="Title 1"/>
          <p:cNvSpPr>
            <a:spLocks noGrp="1"/>
          </p:cNvSpPr>
          <p:nvPr>
            <p:ph type="title"/>
          </p:nvPr>
        </p:nvSpPr>
        <p:spPr>
          <a:xfrm>
            <a:off x="457200" y="274638"/>
            <a:ext cx="8229600" cy="1554162"/>
          </a:xfrm>
        </p:spPr>
        <p:txBody>
          <a:bodyPr>
            <a:noAutofit/>
          </a:bodyPr>
          <a:lstStyle/>
          <a:p>
            <a:r>
              <a:rPr lang="en-US" sz="3000" b="1" dirty="0">
                <a:effectLst>
                  <a:outerShdw blurRad="38100" dist="38100" dir="2700000" algn="tl">
                    <a:srgbClr val="000000">
                      <a:alpha val="43137"/>
                    </a:srgbClr>
                  </a:outerShdw>
                </a:effectLst>
              </a:rPr>
              <a:t>Your next screen will identify you and </a:t>
            </a:r>
            <a:r>
              <a:rPr lang="en-US" sz="3000" b="1" dirty="0" smtClean="0">
                <a:effectLst>
                  <a:outerShdw blurRad="38100" dist="38100" dir="2700000" algn="tl">
                    <a:srgbClr val="000000">
                      <a:alpha val="43137"/>
                    </a:srgbClr>
                  </a:outerShdw>
                </a:effectLst>
              </a:rPr>
              <a:t>all of the roles you have in that program.</a:t>
            </a:r>
            <a:endParaRPr lang="en-US" sz="30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82296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p:cNvSpPr/>
          <p:nvPr/>
        </p:nvSpPr>
        <p:spPr>
          <a:xfrm>
            <a:off x="4343400" y="5486400"/>
            <a:ext cx="457200" cy="332232"/>
          </a:xfrm>
          <a:prstGeom prst="leftArrow">
            <a:avLst>
              <a:gd name="adj1" fmla="val 34754"/>
              <a:gd name="adj2"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127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sz="4000" b="1" dirty="0" smtClean="0"/>
              <a:t/>
            </a:r>
            <a:br>
              <a:rPr lang="en-US" sz="4000" b="1" dirty="0" smtClean="0"/>
            </a:br>
            <a:r>
              <a:rPr lang="en-US" sz="4000" b="1" dirty="0" smtClean="0"/>
              <a:t>Rationale for Movement to Competency Based Evaluation</a:t>
            </a:r>
            <a:endParaRPr lang="en-US" sz="4000" b="1" dirty="0"/>
          </a:p>
        </p:txBody>
      </p:sp>
      <p:sp>
        <p:nvSpPr>
          <p:cNvPr id="3" name="Content Placeholder 2"/>
          <p:cNvSpPr>
            <a:spLocks noGrp="1"/>
          </p:cNvSpPr>
          <p:nvPr>
            <p:ph idx="1"/>
          </p:nvPr>
        </p:nvSpPr>
        <p:spPr>
          <a:xfrm>
            <a:off x="609600" y="2057400"/>
            <a:ext cx="8229600" cy="4144963"/>
          </a:xfrm>
        </p:spPr>
        <p:txBody>
          <a:bodyPr/>
          <a:lstStyle/>
          <a:p>
            <a:endParaRPr lang="en-US" sz="2400" dirty="0" smtClean="0"/>
          </a:p>
          <a:p>
            <a:r>
              <a:rPr lang="en-US" sz="2400" dirty="0" smtClean="0"/>
              <a:t>Hallmark </a:t>
            </a:r>
            <a:r>
              <a:rPr lang="en-US" sz="2400" dirty="0"/>
              <a:t>of </a:t>
            </a:r>
            <a:r>
              <a:rPr lang="en-US" sz="2400" dirty="0" smtClean="0"/>
              <a:t>competency-based </a:t>
            </a:r>
            <a:r>
              <a:rPr lang="en-US" sz="2400" dirty="0"/>
              <a:t>evaluation is directly observed behaviors</a:t>
            </a:r>
          </a:p>
          <a:p>
            <a:r>
              <a:rPr lang="en-US" sz="2400" dirty="0"/>
              <a:t>Milestones on new form specify COM expectations as opposed to individual clinical faculty expectations</a:t>
            </a:r>
            <a:r>
              <a:rPr lang="en-US" sz="2400" dirty="0" smtClean="0"/>
              <a:t>.</a:t>
            </a:r>
          </a:p>
          <a:p>
            <a:r>
              <a:rPr lang="en-US" sz="2400" dirty="0" smtClean="0"/>
              <a:t>Eliminates the need to compare students to each other</a:t>
            </a:r>
            <a:endParaRPr lang="en-US" sz="2400" dirty="0"/>
          </a:p>
          <a:p>
            <a:r>
              <a:rPr lang="en-US" sz="2400" dirty="0"/>
              <a:t>Behaviors on new form provide clarity to student and to faculty to increase fairness and ease of use.</a:t>
            </a:r>
          </a:p>
          <a:p>
            <a:pPr marL="0" indent="0">
              <a:buNone/>
            </a:pPr>
            <a:endParaRPr lang="en-US" sz="2800" dirty="0"/>
          </a:p>
        </p:txBody>
      </p:sp>
      <p:sp>
        <p:nvSpPr>
          <p:cNvPr id="4" name="Slide Number Placeholder 3"/>
          <p:cNvSpPr>
            <a:spLocks noGrp="1"/>
          </p:cNvSpPr>
          <p:nvPr>
            <p:ph type="sldNum" sz="quarter" idx="12"/>
          </p:nvPr>
        </p:nvSpPr>
        <p:spPr>
          <a:xfrm>
            <a:off x="2362200" y="6019800"/>
            <a:ext cx="2133600" cy="365125"/>
          </a:xfrm>
        </p:spPr>
        <p:txBody>
          <a:bodyPr/>
          <a:lstStyle/>
          <a:p>
            <a:fld id="{51E7A8BF-4B57-4F03-AD64-CFA07B2EF6C8}" type="slidenum">
              <a:rPr lang="en-US" smtClean="0"/>
              <a:t>9</a:t>
            </a:fld>
            <a:endParaRPr lang="en-US" dirty="0"/>
          </a:p>
        </p:txBody>
      </p:sp>
    </p:spTree>
    <p:extLst>
      <p:ext uri="{BB962C8B-B14F-4D97-AF65-F5344CB8AC3E}">
        <p14:creationId xmlns:p14="http://schemas.microsoft.com/office/powerpoint/2010/main" val="9619930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D80666635FB4AA419A4D31B1AFDDA" ma:contentTypeVersion="1" ma:contentTypeDescription="Create a new document." ma:contentTypeScope="" ma:versionID="d754f8e84ff2f18aaf4f1e57e779c4f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6593AC-CEF3-4415-93BB-63B507407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D4BC978-0AD4-4B7D-8EBB-59DDCD4957AA}">
  <ds:schemaRefs>
    <ds:schemaRef ds:uri="http://schemas.microsoft.com/sharepoint/v3/contenttype/forms"/>
  </ds:schemaRefs>
</ds:datastoreItem>
</file>

<file path=customXml/itemProps3.xml><?xml version="1.0" encoding="utf-8"?>
<ds:datastoreItem xmlns:ds="http://schemas.openxmlformats.org/officeDocument/2006/customXml" ds:itemID="{430F11CF-2163-4994-AFBE-8CDA9E3AD9ED}">
  <ds:schemaRef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Theme1</Template>
  <TotalTime>4233</TotalTime>
  <Words>2332</Words>
  <Application>Microsoft Office PowerPoint</Application>
  <PresentationFormat>On-screen Show (4:3)</PresentationFormat>
  <Paragraphs>285</Paragraphs>
  <Slides>46</Slides>
  <Notes>11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Theme1</vt:lpstr>
      <vt:lpstr> Competency-Based Assessment  of Students in the Clinical Setting</vt:lpstr>
      <vt:lpstr>Overview of Session</vt:lpstr>
      <vt:lpstr>Goals for Session</vt:lpstr>
      <vt:lpstr>How Do I Access the New Form?</vt:lpstr>
      <vt:lpstr>Log in with your med Username and Password</vt:lpstr>
      <vt:lpstr>It’s the Same Log in that You’ve been Using for CDCS</vt:lpstr>
      <vt:lpstr>Select the program that you need.  You should only choose M3 &amp; M4 Clerkships</vt:lpstr>
      <vt:lpstr>Your next screen will identify you and all of the roles you have in that program.</vt:lpstr>
      <vt:lpstr> Rationale for Movement to Competency Based Evaluation</vt:lpstr>
      <vt:lpstr>  Consistent With Residency Training</vt:lpstr>
      <vt:lpstr>Aligns  Curriculum and Evaluation</vt:lpstr>
      <vt:lpstr>Miller’s Pyramid</vt:lpstr>
      <vt:lpstr>Directions on the New Form</vt:lpstr>
      <vt:lpstr>Terminology</vt:lpstr>
      <vt:lpstr>   PATIENT CARE</vt:lpstr>
      <vt:lpstr> PATIENT CARE</vt:lpstr>
      <vt:lpstr>PATIENT CARE</vt:lpstr>
      <vt:lpstr>PATIENT CARE</vt:lpstr>
      <vt:lpstr>  MEDICAL KNOWLEDGE</vt:lpstr>
      <vt:lpstr>MEDICAL KNOWLEDGE</vt:lpstr>
      <vt:lpstr>MEDICAL KNOWLEDGE</vt:lpstr>
      <vt:lpstr>INTERPERSONAL AND COMMUNICATION SKILLS  (Please check all that apply) </vt:lpstr>
      <vt:lpstr>INTERPERSONAL AND COMMUNICATION SKILLS</vt:lpstr>
      <vt:lpstr>PATIENT-CENTERED SKILLS AND BEHAVIORS  (Please check all that apply)</vt:lpstr>
      <vt:lpstr>PATIENT-CENTERED SKILLS AND BEHAVIORS</vt:lpstr>
      <vt:lpstr>PowerPoint Presentation</vt:lpstr>
      <vt:lpstr>PROFESSIONALISM</vt:lpstr>
      <vt:lpstr>PROFESSIONALISM</vt:lpstr>
      <vt:lpstr>Specialty-Based Additional Questions</vt:lpstr>
      <vt:lpstr>Surgery and Obstetrics</vt:lpstr>
      <vt:lpstr>PowerPoint Presentation</vt:lpstr>
      <vt:lpstr>NARRATIVES </vt:lpstr>
      <vt:lpstr>Preparing Your Written Comments</vt:lpstr>
      <vt:lpstr>Consider Modifiers</vt:lpstr>
      <vt:lpstr>What is the learner doing well?</vt:lpstr>
      <vt:lpstr>What could be improved? </vt:lpstr>
      <vt:lpstr>What to Avoid In Narratives</vt:lpstr>
      <vt:lpstr>PATIENT CARE</vt:lpstr>
      <vt:lpstr>Examples and additional observations about the student’s medical knowledge.</vt:lpstr>
      <vt:lpstr>Examples and additional observations about the student’s communication skills.</vt:lpstr>
      <vt:lpstr>Professionalism</vt:lpstr>
      <vt:lpstr>AREAS FOR IMPROVMENT</vt:lpstr>
      <vt:lpstr>NOTABLE SKILLS AND ATTRIBUTES</vt:lpstr>
      <vt:lpstr>Mid-Clerkship Formative Feedback</vt:lpstr>
      <vt:lpstr>A Word of Caution</vt:lpstr>
      <vt:lpstr>Questions/Comments</vt:lpstr>
    </vt:vector>
  </TitlesOfParts>
  <Company>College of Medicine, 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shenifa.taite</cp:lastModifiedBy>
  <cp:revision>211</cp:revision>
  <cp:lastPrinted>2013-05-22T17:44:19Z</cp:lastPrinted>
  <dcterms:created xsi:type="dcterms:W3CDTF">2012-05-07T16:37:16Z</dcterms:created>
  <dcterms:modified xsi:type="dcterms:W3CDTF">2013-06-13T17:26:54Z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0x01010026ED80666635FB4AA419A4D31B1AFDDA</vt:lpwstr>
  </property>
</Properties>
</file>