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4"/>
    <p:sldMasterId id="2147484269" r:id="rId5"/>
  </p:sldMasterIdLst>
  <p:notesMasterIdLst>
    <p:notesMasterId r:id="rId17"/>
  </p:notesMasterIdLst>
  <p:handoutMasterIdLst>
    <p:handoutMasterId r:id="rId18"/>
  </p:handoutMasterIdLst>
  <p:sldIdLst>
    <p:sldId id="470" r:id="rId6"/>
    <p:sldId id="321" r:id="rId7"/>
    <p:sldId id="430" r:id="rId8"/>
    <p:sldId id="435" r:id="rId9"/>
    <p:sldId id="431" r:id="rId10"/>
    <p:sldId id="432" r:id="rId11"/>
    <p:sldId id="433" r:id="rId12"/>
    <p:sldId id="434" r:id="rId13"/>
    <p:sldId id="436" r:id="rId14"/>
    <p:sldId id="437" r:id="rId15"/>
    <p:sldId id="438" r:id="rId16"/>
  </p:sldIdLst>
  <p:sldSz cx="9144000" cy="6858000" type="screen4x3"/>
  <p:notesSz cx="7019925" cy="93059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99"/>
    <a:srgbClr val="B5A773"/>
    <a:srgbClr val="A19155"/>
    <a:srgbClr val="FFFF99"/>
    <a:srgbClr val="CC99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17" autoAdjust="0"/>
    <p:restoredTop sz="94308" autoAdjust="0"/>
  </p:normalViewPr>
  <p:slideViewPr>
    <p:cSldViewPr>
      <p:cViewPr>
        <p:scale>
          <a:sx n="66" d="100"/>
          <a:sy n="66" d="100"/>
        </p:scale>
        <p:origin x="-768"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7390"/>
    </p:cViewPr>
  </p:sorterViewPr>
  <p:notesViewPr>
    <p:cSldViewPr>
      <p:cViewPr>
        <p:scale>
          <a:sx n="100" d="100"/>
          <a:sy n="100" d="100"/>
        </p:scale>
        <p:origin x="-1980" y="-4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1" y="1"/>
            <a:ext cx="3041273" cy="465217"/>
          </a:xfrm>
          <a:prstGeom prst="rect">
            <a:avLst/>
          </a:prstGeom>
          <a:noFill/>
          <a:ln w="9525">
            <a:noFill/>
            <a:miter lim="800000"/>
            <a:headEnd/>
            <a:tailEnd/>
          </a:ln>
          <a:effectLst/>
        </p:spPr>
        <p:txBody>
          <a:bodyPr vert="horz" wrap="square" lIns="93844" tIns="46922" rIns="93844" bIns="46922" numCol="1" anchor="t" anchorCtr="0" compatLnSpc="1">
            <a:prstTxWarp prst="textNoShape">
              <a:avLst/>
            </a:prstTxWarp>
          </a:bodyPr>
          <a:lstStyle>
            <a:lvl1pPr defTabSz="938278">
              <a:defRPr sz="1200">
                <a:latin typeface="Arial" charset="0"/>
              </a:defRPr>
            </a:lvl1pPr>
          </a:lstStyle>
          <a:p>
            <a:pPr>
              <a:defRPr/>
            </a:pPr>
            <a:endParaRPr lang="en-US"/>
          </a:p>
        </p:txBody>
      </p:sp>
      <p:sp>
        <p:nvSpPr>
          <p:cNvPr id="50179" name="Rectangle 3"/>
          <p:cNvSpPr>
            <a:spLocks noGrp="1" noChangeArrowheads="1"/>
          </p:cNvSpPr>
          <p:nvPr>
            <p:ph type="dt" sz="quarter" idx="1"/>
          </p:nvPr>
        </p:nvSpPr>
        <p:spPr bwMode="auto">
          <a:xfrm>
            <a:off x="3977050" y="1"/>
            <a:ext cx="3041273" cy="465217"/>
          </a:xfrm>
          <a:prstGeom prst="rect">
            <a:avLst/>
          </a:prstGeom>
          <a:noFill/>
          <a:ln w="9525">
            <a:noFill/>
            <a:miter lim="800000"/>
            <a:headEnd/>
            <a:tailEnd/>
          </a:ln>
          <a:effectLst/>
        </p:spPr>
        <p:txBody>
          <a:bodyPr vert="horz" wrap="square" lIns="93844" tIns="46922" rIns="93844" bIns="46922" numCol="1" anchor="t" anchorCtr="0" compatLnSpc="1">
            <a:prstTxWarp prst="textNoShape">
              <a:avLst/>
            </a:prstTxWarp>
          </a:bodyPr>
          <a:lstStyle>
            <a:lvl1pPr algn="r" defTabSz="938278">
              <a:defRPr sz="1200">
                <a:latin typeface="Arial" charset="0"/>
              </a:defRPr>
            </a:lvl1pPr>
          </a:lstStyle>
          <a:p>
            <a:pPr>
              <a:defRPr/>
            </a:pPr>
            <a:endParaRPr lang="en-US"/>
          </a:p>
        </p:txBody>
      </p:sp>
      <p:sp>
        <p:nvSpPr>
          <p:cNvPr id="50180" name="Rectangle 4"/>
          <p:cNvSpPr>
            <a:spLocks noGrp="1" noChangeArrowheads="1"/>
          </p:cNvSpPr>
          <p:nvPr>
            <p:ph type="ftr" sz="quarter" idx="2"/>
          </p:nvPr>
        </p:nvSpPr>
        <p:spPr bwMode="auto">
          <a:xfrm>
            <a:off x="1" y="8839110"/>
            <a:ext cx="3041273" cy="465216"/>
          </a:xfrm>
          <a:prstGeom prst="rect">
            <a:avLst/>
          </a:prstGeom>
          <a:noFill/>
          <a:ln w="9525">
            <a:noFill/>
            <a:miter lim="800000"/>
            <a:headEnd/>
            <a:tailEnd/>
          </a:ln>
          <a:effectLst/>
        </p:spPr>
        <p:txBody>
          <a:bodyPr vert="horz" wrap="square" lIns="93844" tIns="46922" rIns="93844" bIns="46922" numCol="1" anchor="b" anchorCtr="0" compatLnSpc="1">
            <a:prstTxWarp prst="textNoShape">
              <a:avLst/>
            </a:prstTxWarp>
          </a:bodyPr>
          <a:lstStyle>
            <a:lvl1pPr defTabSz="938278">
              <a:defRPr sz="1200">
                <a:latin typeface="Arial" charset="0"/>
              </a:defRPr>
            </a:lvl1pPr>
          </a:lstStyle>
          <a:p>
            <a:pPr>
              <a:defRPr/>
            </a:pPr>
            <a:endParaRPr lang="en-US"/>
          </a:p>
        </p:txBody>
      </p:sp>
      <p:sp>
        <p:nvSpPr>
          <p:cNvPr id="50181" name="Rectangle 5"/>
          <p:cNvSpPr>
            <a:spLocks noGrp="1" noChangeArrowheads="1"/>
          </p:cNvSpPr>
          <p:nvPr>
            <p:ph type="sldNum" sz="quarter" idx="3"/>
          </p:nvPr>
        </p:nvSpPr>
        <p:spPr bwMode="auto">
          <a:xfrm>
            <a:off x="3977050" y="8839110"/>
            <a:ext cx="3041273" cy="465216"/>
          </a:xfrm>
          <a:prstGeom prst="rect">
            <a:avLst/>
          </a:prstGeom>
          <a:noFill/>
          <a:ln w="9525">
            <a:noFill/>
            <a:miter lim="800000"/>
            <a:headEnd/>
            <a:tailEnd/>
          </a:ln>
          <a:effectLst/>
        </p:spPr>
        <p:txBody>
          <a:bodyPr vert="horz" wrap="square" lIns="93844" tIns="46922" rIns="93844" bIns="46922" numCol="1" anchor="b" anchorCtr="0" compatLnSpc="1">
            <a:prstTxWarp prst="textNoShape">
              <a:avLst/>
            </a:prstTxWarp>
          </a:bodyPr>
          <a:lstStyle>
            <a:lvl1pPr algn="r" defTabSz="938278">
              <a:defRPr sz="1200">
                <a:latin typeface="Arial" charset="0"/>
              </a:defRPr>
            </a:lvl1pPr>
          </a:lstStyle>
          <a:p>
            <a:pPr>
              <a:defRPr/>
            </a:pPr>
            <a:fld id="{78FB33EA-2DC1-4638-9A3F-A7DB2E1AFA8A}" type="slidenum">
              <a:rPr lang="en-US"/>
              <a:pPr>
                <a:defRPr/>
              </a:pPr>
              <a:t>‹#›</a:t>
            </a:fld>
            <a:endParaRPr lang="en-US"/>
          </a:p>
        </p:txBody>
      </p:sp>
    </p:spTree>
    <p:extLst>
      <p:ext uri="{BB962C8B-B14F-4D97-AF65-F5344CB8AC3E}">
        <p14:creationId xmlns:p14="http://schemas.microsoft.com/office/powerpoint/2010/main" val="3911027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1"/>
            <a:ext cx="3041273" cy="465217"/>
          </a:xfrm>
          <a:prstGeom prst="rect">
            <a:avLst/>
          </a:prstGeom>
          <a:noFill/>
          <a:ln w="9525">
            <a:noFill/>
            <a:miter lim="800000"/>
            <a:headEnd/>
            <a:tailEnd/>
          </a:ln>
          <a:effectLst/>
        </p:spPr>
        <p:txBody>
          <a:bodyPr vert="horz" wrap="square" lIns="93844" tIns="46922" rIns="93844" bIns="46922" numCol="1" anchor="t" anchorCtr="0" compatLnSpc="1">
            <a:prstTxWarp prst="textNoShape">
              <a:avLst/>
            </a:prstTxWarp>
          </a:bodyPr>
          <a:lstStyle>
            <a:lvl1pPr defTabSz="938278">
              <a:defRPr sz="1200">
                <a:latin typeface="Arial" charset="0"/>
              </a:defRPr>
            </a:lvl1pPr>
          </a:lstStyle>
          <a:p>
            <a:pPr>
              <a:defRPr/>
            </a:pPr>
            <a:endParaRPr lang="en-US"/>
          </a:p>
        </p:txBody>
      </p:sp>
      <p:sp>
        <p:nvSpPr>
          <p:cNvPr id="7171" name="Rectangle 3"/>
          <p:cNvSpPr>
            <a:spLocks noGrp="1" noChangeArrowheads="1"/>
          </p:cNvSpPr>
          <p:nvPr>
            <p:ph type="dt" idx="1"/>
          </p:nvPr>
        </p:nvSpPr>
        <p:spPr bwMode="auto">
          <a:xfrm>
            <a:off x="3977050" y="1"/>
            <a:ext cx="3041273" cy="465217"/>
          </a:xfrm>
          <a:prstGeom prst="rect">
            <a:avLst/>
          </a:prstGeom>
          <a:noFill/>
          <a:ln w="9525">
            <a:noFill/>
            <a:miter lim="800000"/>
            <a:headEnd/>
            <a:tailEnd/>
          </a:ln>
          <a:effectLst/>
        </p:spPr>
        <p:txBody>
          <a:bodyPr vert="horz" wrap="square" lIns="93844" tIns="46922" rIns="93844" bIns="46922" numCol="1" anchor="t" anchorCtr="0" compatLnSpc="1">
            <a:prstTxWarp prst="textNoShape">
              <a:avLst/>
            </a:prstTxWarp>
          </a:bodyPr>
          <a:lstStyle>
            <a:lvl1pPr algn="r" defTabSz="938278">
              <a:defRPr sz="1200">
                <a:latin typeface="Arial" charset="0"/>
              </a:defRPr>
            </a:lvl1pPr>
          </a:lstStyle>
          <a:p>
            <a:pPr>
              <a:defRPr/>
            </a:pPr>
            <a:endParaRPr lang="en-US"/>
          </a:p>
        </p:txBody>
      </p:sp>
      <p:sp>
        <p:nvSpPr>
          <p:cNvPr id="66564" name="Rectangle 4"/>
          <p:cNvSpPr>
            <a:spLocks noGrp="1" noRot="1" noChangeAspect="1" noChangeArrowheads="1" noTextEdit="1"/>
          </p:cNvSpPr>
          <p:nvPr>
            <p:ph type="sldImg" idx="2"/>
          </p:nvPr>
        </p:nvSpPr>
        <p:spPr bwMode="auto">
          <a:xfrm>
            <a:off x="1184275" y="698500"/>
            <a:ext cx="4651375" cy="34893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703436" y="4420355"/>
            <a:ext cx="5614657" cy="4186947"/>
          </a:xfrm>
          <a:prstGeom prst="rect">
            <a:avLst/>
          </a:prstGeom>
          <a:noFill/>
          <a:ln w="9525">
            <a:noFill/>
            <a:miter lim="800000"/>
            <a:headEnd/>
            <a:tailEnd/>
          </a:ln>
          <a:effectLst/>
        </p:spPr>
        <p:txBody>
          <a:bodyPr vert="horz" wrap="square" lIns="93844" tIns="46922" rIns="93844" bIns="469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1" y="8839110"/>
            <a:ext cx="3041273" cy="465216"/>
          </a:xfrm>
          <a:prstGeom prst="rect">
            <a:avLst/>
          </a:prstGeom>
          <a:noFill/>
          <a:ln w="9525">
            <a:noFill/>
            <a:miter lim="800000"/>
            <a:headEnd/>
            <a:tailEnd/>
          </a:ln>
          <a:effectLst/>
        </p:spPr>
        <p:txBody>
          <a:bodyPr vert="horz" wrap="square" lIns="93844" tIns="46922" rIns="93844" bIns="46922" numCol="1" anchor="b" anchorCtr="0" compatLnSpc="1">
            <a:prstTxWarp prst="textNoShape">
              <a:avLst/>
            </a:prstTxWarp>
          </a:bodyPr>
          <a:lstStyle>
            <a:lvl1pPr defTabSz="938278">
              <a:defRPr sz="1200">
                <a:latin typeface="Arial" charset="0"/>
              </a:defRPr>
            </a:lvl1pPr>
          </a:lstStyle>
          <a:p>
            <a:pPr>
              <a:defRPr/>
            </a:pPr>
            <a:endParaRPr lang="en-US"/>
          </a:p>
        </p:txBody>
      </p:sp>
      <p:sp>
        <p:nvSpPr>
          <p:cNvPr id="7175" name="Rectangle 7"/>
          <p:cNvSpPr>
            <a:spLocks noGrp="1" noChangeArrowheads="1"/>
          </p:cNvSpPr>
          <p:nvPr>
            <p:ph type="sldNum" sz="quarter" idx="5"/>
          </p:nvPr>
        </p:nvSpPr>
        <p:spPr bwMode="auto">
          <a:xfrm>
            <a:off x="3977050" y="8839110"/>
            <a:ext cx="3041273" cy="465216"/>
          </a:xfrm>
          <a:prstGeom prst="rect">
            <a:avLst/>
          </a:prstGeom>
          <a:noFill/>
          <a:ln w="9525">
            <a:noFill/>
            <a:miter lim="800000"/>
            <a:headEnd/>
            <a:tailEnd/>
          </a:ln>
          <a:effectLst/>
        </p:spPr>
        <p:txBody>
          <a:bodyPr vert="horz" wrap="square" lIns="93844" tIns="46922" rIns="93844" bIns="46922" numCol="1" anchor="b" anchorCtr="0" compatLnSpc="1">
            <a:prstTxWarp prst="textNoShape">
              <a:avLst/>
            </a:prstTxWarp>
          </a:bodyPr>
          <a:lstStyle>
            <a:lvl1pPr algn="r" defTabSz="938278">
              <a:defRPr sz="1200">
                <a:latin typeface="Arial" charset="0"/>
              </a:defRPr>
            </a:lvl1pPr>
          </a:lstStyle>
          <a:p>
            <a:pPr>
              <a:defRPr/>
            </a:pPr>
            <a:fld id="{56E606FD-7435-429F-B7A0-E0970AAADFF0}" type="slidenum">
              <a:rPr lang="en-US"/>
              <a:pPr>
                <a:defRPr/>
              </a:pPr>
              <a:t>‹#›</a:t>
            </a:fld>
            <a:endParaRPr lang="en-US"/>
          </a:p>
        </p:txBody>
      </p:sp>
    </p:spTree>
    <p:extLst>
      <p:ext uri="{BB962C8B-B14F-4D97-AF65-F5344CB8AC3E}">
        <p14:creationId xmlns:p14="http://schemas.microsoft.com/office/powerpoint/2010/main" val="21923621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en.wikipedia.org/wiki/Internet" TargetMode="External"/><Relationship Id="rId3" Type="http://schemas.openxmlformats.org/officeDocument/2006/relationships/hyperlink" Target="http://en.wikipedia.org/wiki/Generic_top-level_domain" TargetMode="External"/><Relationship Id="rId7" Type="http://schemas.openxmlformats.org/officeDocument/2006/relationships/hyperlink" Target="http://en.wikipedia.org/wiki/GTLD"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en.wikipedia.org/wiki/.edu" TargetMode="External"/><Relationship Id="rId5" Type="http://schemas.openxmlformats.org/officeDocument/2006/relationships/hyperlink" Target="http://en.wikipedia.org/wiki/.gov" TargetMode="External"/><Relationship Id="rId4" Type="http://schemas.openxmlformats.org/officeDocument/2006/relationships/hyperlink" Target="http://en.wikipedia.org/wiki/.com"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56E606FD-7435-429F-B7A0-E0970AAADFF0}" type="slidenum">
              <a:rPr lang="en-US" smtClean="0"/>
              <a:pPr>
                <a:defRPr/>
              </a:pPr>
              <a:t>1</a:t>
            </a:fld>
            <a:endParaRPr lang="en-US"/>
          </a:p>
        </p:txBody>
      </p:sp>
    </p:spTree>
    <p:extLst>
      <p:ext uri="{BB962C8B-B14F-4D97-AF65-F5344CB8AC3E}">
        <p14:creationId xmlns:p14="http://schemas.microsoft.com/office/powerpoint/2010/main" val="1322256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032" eaLnBrk="0" hangingPunct="0">
              <a:defRPr>
                <a:solidFill>
                  <a:schemeClr val="tx1"/>
                </a:solidFill>
                <a:latin typeface="Arial" pitchFamily="34" charset="0"/>
              </a:defRPr>
            </a:lvl1pPr>
            <a:lvl2pPr marL="748825" indent="-288009" defTabSz="936032" eaLnBrk="0" hangingPunct="0">
              <a:defRPr>
                <a:solidFill>
                  <a:schemeClr val="tx1"/>
                </a:solidFill>
                <a:latin typeface="Arial" pitchFamily="34" charset="0"/>
              </a:defRPr>
            </a:lvl2pPr>
            <a:lvl3pPr marL="1152038" indent="-230407" defTabSz="936032" eaLnBrk="0" hangingPunct="0">
              <a:defRPr>
                <a:solidFill>
                  <a:schemeClr val="tx1"/>
                </a:solidFill>
                <a:latin typeface="Arial" pitchFamily="34" charset="0"/>
              </a:defRPr>
            </a:lvl3pPr>
            <a:lvl4pPr marL="1612853" indent="-230407" defTabSz="936032" eaLnBrk="0" hangingPunct="0">
              <a:defRPr>
                <a:solidFill>
                  <a:schemeClr val="tx1"/>
                </a:solidFill>
                <a:latin typeface="Arial" pitchFamily="34" charset="0"/>
              </a:defRPr>
            </a:lvl4pPr>
            <a:lvl5pPr marL="2073669" indent="-230407" defTabSz="936032" eaLnBrk="0" hangingPunct="0">
              <a:defRPr>
                <a:solidFill>
                  <a:schemeClr val="tx1"/>
                </a:solidFill>
                <a:latin typeface="Arial" pitchFamily="34" charset="0"/>
              </a:defRPr>
            </a:lvl5pPr>
            <a:lvl6pPr marL="2534484" indent="-230407" defTabSz="936032" eaLnBrk="0" fontAlgn="base" hangingPunct="0">
              <a:spcBef>
                <a:spcPct val="0"/>
              </a:spcBef>
              <a:spcAft>
                <a:spcPct val="0"/>
              </a:spcAft>
              <a:defRPr>
                <a:solidFill>
                  <a:schemeClr val="tx1"/>
                </a:solidFill>
                <a:latin typeface="Arial" pitchFamily="34" charset="0"/>
              </a:defRPr>
            </a:lvl6pPr>
            <a:lvl7pPr marL="2995299" indent="-230407" defTabSz="936032" eaLnBrk="0" fontAlgn="base" hangingPunct="0">
              <a:spcBef>
                <a:spcPct val="0"/>
              </a:spcBef>
              <a:spcAft>
                <a:spcPct val="0"/>
              </a:spcAft>
              <a:defRPr>
                <a:solidFill>
                  <a:schemeClr val="tx1"/>
                </a:solidFill>
                <a:latin typeface="Arial" pitchFamily="34" charset="0"/>
              </a:defRPr>
            </a:lvl7pPr>
            <a:lvl8pPr marL="3456115" indent="-230407" defTabSz="936032" eaLnBrk="0" fontAlgn="base" hangingPunct="0">
              <a:spcBef>
                <a:spcPct val="0"/>
              </a:spcBef>
              <a:spcAft>
                <a:spcPct val="0"/>
              </a:spcAft>
              <a:defRPr>
                <a:solidFill>
                  <a:schemeClr val="tx1"/>
                </a:solidFill>
                <a:latin typeface="Arial" pitchFamily="34" charset="0"/>
              </a:defRPr>
            </a:lvl8pPr>
            <a:lvl9pPr marL="3916930" indent="-230407" defTabSz="936032" eaLnBrk="0" fontAlgn="base" hangingPunct="0">
              <a:spcBef>
                <a:spcPct val="0"/>
              </a:spcBef>
              <a:spcAft>
                <a:spcPct val="0"/>
              </a:spcAft>
              <a:defRPr>
                <a:solidFill>
                  <a:schemeClr val="tx1"/>
                </a:solidFill>
                <a:latin typeface="Arial" pitchFamily="34" charset="0"/>
              </a:defRPr>
            </a:lvl9pPr>
          </a:lstStyle>
          <a:p>
            <a:pPr eaLnBrk="1" hangingPunct="1"/>
            <a:fld id="{49C31E64-1773-4FED-8539-EB73CBF4CEDA}" type="slidenum">
              <a:rPr lang="en-US" smtClean="0"/>
              <a:pPr eaLnBrk="1" hangingPunct="1"/>
              <a:t>10</a:t>
            </a:fld>
            <a:endParaRPr lang="en-US" smtClean="0"/>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dirty="0" smtClean="0">
                <a:latin typeface="Arial" pitchFamily="34" charset="0"/>
              </a:rPr>
              <a:t>Does our library subscribe to it?  We pay these librarians the not so big bucks to assess the quality of available resources and spend their $1 million dollar per year budget on the best resources.  We are constantly assessing new resources as they are released to determine if they are highly respected, and meet the needs of our faculty and students.  These are exciting times for librarians, because their job is to no longer receive new print books and journals, tag and put them into shelves, but to assess all these electronic resources, acquire them, then make them easy to use.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032" eaLnBrk="0" hangingPunct="0">
              <a:defRPr>
                <a:solidFill>
                  <a:schemeClr val="tx1"/>
                </a:solidFill>
                <a:latin typeface="Arial" pitchFamily="34" charset="0"/>
              </a:defRPr>
            </a:lvl1pPr>
            <a:lvl2pPr marL="748825" indent="-288009" defTabSz="936032" eaLnBrk="0" hangingPunct="0">
              <a:defRPr>
                <a:solidFill>
                  <a:schemeClr val="tx1"/>
                </a:solidFill>
                <a:latin typeface="Arial" pitchFamily="34" charset="0"/>
              </a:defRPr>
            </a:lvl2pPr>
            <a:lvl3pPr marL="1152038" indent="-230407" defTabSz="936032" eaLnBrk="0" hangingPunct="0">
              <a:defRPr>
                <a:solidFill>
                  <a:schemeClr val="tx1"/>
                </a:solidFill>
                <a:latin typeface="Arial" pitchFamily="34" charset="0"/>
              </a:defRPr>
            </a:lvl3pPr>
            <a:lvl4pPr marL="1612853" indent="-230407" defTabSz="936032" eaLnBrk="0" hangingPunct="0">
              <a:defRPr>
                <a:solidFill>
                  <a:schemeClr val="tx1"/>
                </a:solidFill>
                <a:latin typeface="Arial" pitchFamily="34" charset="0"/>
              </a:defRPr>
            </a:lvl4pPr>
            <a:lvl5pPr marL="2073669" indent="-230407" defTabSz="936032" eaLnBrk="0" hangingPunct="0">
              <a:defRPr>
                <a:solidFill>
                  <a:schemeClr val="tx1"/>
                </a:solidFill>
                <a:latin typeface="Arial" pitchFamily="34" charset="0"/>
              </a:defRPr>
            </a:lvl5pPr>
            <a:lvl6pPr marL="2534484" indent="-230407" defTabSz="936032" eaLnBrk="0" fontAlgn="base" hangingPunct="0">
              <a:spcBef>
                <a:spcPct val="0"/>
              </a:spcBef>
              <a:spcAft>
                <a:spcPct val="0"/>
              </a:spcAft>
              <a:defRPr>
                <a:solidFill>
                  <a:schemeClr val="tx1"/>
                </a:solidFill>
                <a:latin typeface="Arial" pitchFamily="34" charset="0"/>
              </a:defRPr>
            </a:lvl6pPr>
            <a:lvl7pPr marL="2995299" indent="-230407" defTabSz="936032" eaLnBrk="0" fontAlgn="base" hangingPunct="0">
              <a:spcBef>
                <a:spcPct val="0"/>
              </a:spcBef>
              <a:spcAft>
                <a:spcPct val="0"/>
              </a:spcAft>
              <a:defRPr>
                <a:solidFill>
                  <a:schemeClr val="tx1"/>
                </a:solidFill>
                <a:latin typeface="Arial" pitchFamily="34" charset="0"/>
              </a:defRPr>
            </a:lvl7pPr>
            <a:lvl8pPr marL="3456115" indent="-230407" defTabSz="936032" eaLnBrk="0" fontAlgn="base" hangingPunct="0">
              <a:spcBef>
                <a:spcPct val="0"/>
              </a:spcBef>
              <a:spcAft>
                <a:spcPct val="0"/>
              </a:spcAft>
              <a:defRPr>
                <a:solidFill>
                  <a:schemeClr val="tx1"/>
                </a:solidFill>
                <a:latin typeface="Arial" pitchFamily="34" charset="0"/>
              </a:defRPr>
            </a:lvl8pPr>
            <a:lvl9pPr marL="3916930" indent="-230407" defTabSz="936032" eaLnBrk="0" fontAlgn="base" hangingPunct="0">
              <a:spcBef>
                <a:spcPct val="0"/>
              </a:spcBef>
              <a:spcAft>
                <a:spcPct val="0"/>
              </a:spcAft>
              <a:defRPr>
                <a:solidFill>
                  <a:schemeClr val="tx1"/>
                </a:solidFill>
                <a:latin typeface="Arial" pitchFamily="34" charset="0"/>
              </a:defRPr>
            </a:lvl9pPr>
          </a:lstStyle>
          <a:p>
            <a:pPr eaLnBrk="1" hangingPunct="1"/>
            <a:fld id="{23AD25EA-333B-47FA-B707-F9297036EA85}" type="slidenum">
              <a:rPr lang="en-US" smtClean="0"/>
              <a:pPr eaLnBrk="1" hangingPunct="1"/>
              <a:t>11</a:t>
            </a:fld>
            <a:endParaRPr lang="en-US" smtClean="0"/>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latin typeface="Arial" pitchFamily="34" charset="0"/>
              </a:rPr>
              <a:t>Oddly, the recommendations between two highly respected resources can be inconsistent because of conflicting interests.  </a:t>
            </a:r>
            <a:r>
              <a:rPr lang="en-US" dirty="0" smtClean="0">
                <a:latin typeface="Arial" pitchFamily="34" charset="0"/>
              </a:rPr>
              <a:t>Many times, you will need to “get a second opinion.”  Because much of medicine is still </a:t>
            </a:r>
            <a:r>
              <a:rPr lang="en-US" i="1" dirty="0" smtClean="0">
                <a:latin typeface="Arial" pitchFamily="34" charset="0"/>
              </a:rPr>
              <a:t>opinion.  </a:t>
            </a:r>
            <a:r>
              <a:rPr lang="en-US" dirty="0" smtClean="0">
                <a:latin typeface="Arial" pitchFamily="34" charset="0"/>
              </a:rPr>
              <a:t>Over the next two years you will be introduced to the concept of Evidence Based Medicine where there will be specific criteria for assessing the “level of evidence” of every research journal article and recommendation found in resources.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032" eaLnBrk="0" hangingPunct="0">
              <a:defRPr>
                <a:solidFill>
                  <a:schemeClr val="tx1"/>
                </a:solidFill>
                <a:latin typeface="Arial" pitchFamily="34" charset="0"/>
              </a:defRPr>
            </a:lvl1pPr>
            <a:lvl2pPr marL="748825" indent="-288009" defTabSz="936032" eaLnBrk="0" hangingPunct="0">
              <a:defRPr>
                <a:solidFill>
                  <a:schemeClr val="tx1"/>
                </a:solidFill>
                <a:latin typeface="Arial" pitchFamily="34" charset="0"/>
              </a:defRPr>
            </a:lvl2pPr>
            <a:lvl3pPr marL="1152038" indent="-230407" defTabSz="936032" eaLnBrk="0" hangingPunct="0">
              <a:defRPr>
                <a:solidFill>
                  <a:schemeClr val="tx1"/>
                </a:solidFill>
                <a:latin typeface="Arial" pitchFamily="34" charset="0"/>
              </a:defRPr>
            </a:lvl3pPr>
            <a:lvl4pPr marL="1612853" indent="-230407" defTabSz="936032" eaLnBrk="0" hangingPunct="0">
              <a:defRPr>
                <a:solidFill>
                  <a:schemeClr val="tx1"/>
                </a:solidFill>
                <a:latin typeface="Arial" pitchFamily="34" charset="0"/>
              </a:defRPr>
            </a:lvl4pPr>
            <a:lvl5pPr marL="2073669" indent="-230407" defTabSz="936032" eaLnBrk="0" hangingPunct="0">
              <a:defRPr>
                <a:solidFill>
                  <a:schemeClr val="tx1"/>
                </a:solidFill>
                <a:latin typeface="Arial" pitchFamily="34" charset="0"/>
              </a:defRPr>
            </a:lvl5pPr>
            <a:lvl6pPr marL="2534484" indent="-230407" defTabSz="936032" eaLnBrk="0" fontAlgn="base" hangingPunct="0">
              <a:spcBef>
                <a:spcPct val="0"/>
              </a:spcBef>
              <a:spcAft>
                <a:spcPct val="0"/>
              </a:spcAft>
              <a:defRPr>
                <a:solidFill>
                  <a:schemeClr val="tx1"/>
                </a:solidFill>
                <a:latin typeface="Arial" pitchFamily="34" charset="0"/>
              </a:defRPr>
            </a:lvl6pPr>
            <a:lvl7pPr marL="2995299" indent="-230407" defTabSz="936032" eaLnBrk="0" fontAlgn="base" hangingPunct="0">
              <a:spcBef>
                <a:spcPct val="0"/>
              </a:spcBef>
              <a:spcAft>
                <a:spcPct val="0"/>
              </a:spcAft>
              <a:defRPr>
                <a:solidFill>
                  <a:schemeClr val="tx1"/>
                </a:solidFill>
                <a:latin typeface="Arial" pitchFamily="34" charset="0"/>
              </a:defRPr>
            </a:lvl7pPr>
            <a:lvl8pPr marL="3456115" indent="-230407" defTabSz="936032" eaLnBrk="0" fontAlgn="base" hangingPunct="0">
              <a:spcBef>
                <a:spcPct val="0"/>
              </a:spcBef>
              <a:spcAft>
                <a:spcPct val="0"/>
              </a:spcAft>
              <a:defRPr>
                <a:solidFill>
                  <a:schemeClr val="tx1"/>
                </a:solidFill>
                <a:latin typeface="Arial" pitchFamily="34" charset="0"/>
              </a:defRPr>
            </a:lvl8pPr>
            <a:lvl9pPr marL="3916930" indent="-230407" defTabSz="936032" eaLnBrk="0" fontAlgn="base" hangingPunct="0">
              <a:spcBef>
                <a:spcPct val="0"/>
              </a:spcBef>
              <a:spcAft>
                <a:spcPct val="0"/>
              </a:spcAft>
              <a:defRPr>
                <a:solidFill>
                  <a:schemeClr val="tx1"/>
                </a:solidFill>
                <a:latin typeface="Arial" pitchFamily="34" charset="0"/>
              </a:defRPr>
            </a:lvl9pPr>
          </a:lstStyle>
          <a:p>
            <a:pPr eaLnBrk="1" hangingPunct="1"/>
            <a:fld id="{990270BA-E82F-4DC7-BB3E-8C7F6A323F63}" type="slidenum">
              <a:rPr lang="en-US" smtClean="0"/>
              <a:pPr eaLnBrk="1" hangingPunct="1"/>
              <a:t>2</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smtClean="0">
                <a:solidFill>
                  <a:schemeClr val="tx1"/>
                </a:solidFill>
                <a:effectLst/>
                <a:latin typeface="Arial" charset="0"/>
                <a:ea typeface="+mn-ea"/>
                <a:cs typeface="+mn-cs"/>
              </a:rPr>
              <a:t>We are all used to Googling to find information online.  Finding medical information online presents a whole new level of complication.  A constant problem for physicians are the patients who bring stacks of printouts with them on their doctor’s visits that recommend treatments or diagnosis of their problems from unreliable, biased, commercial sites.  You need some criteria for assessing these sites, and you will eventually need to educate your patients on what makes a site reliable.</a:t>
            </a:r>
            <a:endParaRPr lang="en-US" dirty="0" smtClean="0">
              <a:latin typeface="Arial" pitchFamily="34" charset="0"/>
            </a:endParaRPr>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032" eaLnBrk="0" hangingPunct="0">
              <a:defRPr>
                <a:solidFill>
                  <a:schemeClr val="tx1"/>
                </a:solidFill>
                <a:latin typeface="Arial" pitchFamily="34" charset="0"/>
              </a:defRPr>
            </a:lvl1pPr>
            <a:lvl2pPr marL="748825" indent="-288009" defTabSz="936032" eaLnBrk="0" hangingPunct="0">
              <a:defRPr>
                <a:solidFill>
                  <a:schemeClr val="tx1"/>
                </a:solidFill>
                <a:latin typeface="Arial" pitchFamily="34" charset="0"/>
              </a:defRPr>
            </a:lvl2pPr>
            <a:lvl3pPr marL="1152038" indent="-230407" defTabSz="936032" eaLnBrk="0" hangingPunct="0">
              <a:defRPr>
                <a:solidFill>
                  <a:schemeClr val="tx1"/>
                </a:solidFill>
                <a:latin typeface="Arial" pitchFamily="34" charset="0"/>
              </a:defRPr>
            </a:lvl3pPr>
            <a:lvl4pPr marL="1612853" indent="-230407" defTabSz="936032" eaLnBrk="0" hangingPunct="0">
              <a:defRPr>
                <a:solidFill>
                  <a:schemeClr val="tx1"/>
                </a:solidFill>
                <a:latin typeface="Arial" pitchFamily="34" charset="0"/>
              </a:defRPr>
            </a:lvl4pPr>
            <a:lvl5pPr marL="2073669" indent="-230407" defTabSz="936032" eaLnBrk="0" hangingPunct="0">
              <a:defRPr>
                <a:solidFill>
                  <a:schemeClr val="tx1"/>
                </a:solidFill>
                <a:latin typeface="Arial" pitchFamily="34" charset="0"/>
              </a:defRPr>
            </a:lvl5pPr>
            <a:lvl6pPr marL="2534484" indent="-230407" defTabSz="936032" eaLnBrk="0" fontAlgn="base" hangingPunct="0">
              <a:spcBef>
                <a:spcPct val="0"/>
              </a:spcBef>
              <a:spcAft>
                <a:spcPct val="0"/>
              </a:spcAft>
              <a:defRPr>
                <a:solidFill>
                  <a:schemeClr val="tx1"/>
                </a:solidFill>
                <a:latin typeface="Arial" pitchFamily="34" charset="0"/>
              </a:defRPr>
            </a:lvl6pPr>
            <a:lvl7pPr marL="2995299" indent="-230407" defTabSz="936032" eaLnBrk="0" fontAlgn="base" hangingPunct="0">
              <a:spcBef>
                <a:spcPct val="0"/>
              </a:spcBef>
              <a:spcAft>
                <a:spcPct val="0"/>
              </a:spcAft>
              <a:defRPr>
                <a:solidFill>
                  <a:schemeClr val="tx1"/>
                </a:solidFill>
                <a:latin typeface="Arial" pitchFamily="34" charset="0"/>
              </a:defRPr>
            </a:lvl7pPr>
            <a:lvl8pPr marL="3456115" indent="-230407" defTabSz="936032" eaLnBrk="0" fontAlgn="base" hangingPunct="0">
              <a:spcBef>
                <a:spcPct val="0"/>
              </a:spcBef>
              <a:spcAft>
                <a:spcPct val="0"/>
              </a:spcAft>
              <a:defRPr>
                <a:solidFill>
                  <a:schemeClr val="tx1"/>
                </a:solidFill>
                <a:latin typeface="Arial" pitchFamily="34" charset="0"/>
              </a:defRPr>
            </a:lvl8pPr>
            <a:lvl9pPr marL="3916930" indent="-230407" defTabSz="936032" eaLnBrk="0" fontAlgn="base" hangingPunct="0">
              <a:spcBef>
                <a:spcPct val="0"/>
              </a:spcBef>
              <a:spcAft>
                <a:spcPct val="0"/>
              </a:spcAft>
              <a:defRPr>
                <a:solidFill>
                  <a:schemeClr val="tx1"/>
                </a:solidFill>
                <a:latin typeface="Arial" pitchFamily="34" charset="0"/>
              </a:defRPr>
            </a:lvl9pPr>
          </a:lstStyle>
          <a:p>
            <a:pPr eaLnBrk="1" hangingPunct="1"/>
            <a:fld id="{A9B6F68B-2070-4661-976F-297629F523F6}" type="slidenum">
              <a:rPr lang="en-US" smtClean="0"/>
              <a:pPr eaLnBrk="1" hangingPunct="1"/>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032" eaLnBrk="0" hangingPunct="0">
              <a:defRPr>
                <a:solidFill>
                  <a:schemeClr val="tx1"/>
                </a:solidFill>
                <a:latin typeface="Arial" pitchFamily="34" charset="0"/>
              </a:defRPr>
            </a:lvl1pPr>
            <a:lvl2pPr marL="748825" indent="-288009" defTabSz="936032" eaLnBrk="0" hangingPunct="0">
              <a:defRPr>
                <a:solidFill>
                  <a:schemeClr val="tx1"/>
                </a:solidFill>
                <a:latin typeface="Arial" pitchFamily="34" charset="0"/>
              </a:defRPr>
            </a:lvl2pPr>
            <a:lvl3pPr marL="1152038" indent="-230407" defTabSz="936032" eaLnBrk="0" hangingPunct="0">
              <a:defRPr>
                <a:solidFill>
                  <a:schemeClr val="tx1"/>
                </a:solidFill>
                <a:latin typeface="Arial" pitchFamily="34" charset="0"/>
              </a:defRPr>
            </a:lvl3pPr>
            <a:lvl4pPr marL="1612853" indent="-230407" defTabSz="936032" eaLnBrk="0" hangingPunct="0">
              <a:defRPr>
                <a:solidFill>
                  <a:schemeClr val="tx1"/>
                </a:solidFill>
                <a:latin typeface="Arial" pitchFamily="34" charset="0"/>
              </a:defRPr>
            </a:lvl4pPr>
            <a:lvl5pPr marL="2073669" indent="-230407" defTabSz="936032" eaLnBrk="0" hangingPunct="0">
              <a:defRPr>
                <a:solidFill>
                  <a:schemeClr val="tx1"/>
                </a:solidFill>
                <a:latin typeface="Arial" pitchFamily="34" charset="0"/>
              </a:defRPr>
            </a:lvl5pPr>
            <a:lvl6pPr marL="2534484" indent="-230407" defTabSz="936032" eaLnBrk="0" fontAlgn="base" hangingPunct="0">
              <a:spcBef>
                <a:spcPct val="0"/>
              </a:spcBef>
              <a:spcAft>
                <a:spcPct val="0"/>
              </a:spcAft>
              <a:defRPr>
                <a:solidFill>
                  <a:schemeClr val="tx1"/>
                </a:solidFill>
                <a:latin typeface="Arial" pitchFamily="34" charset="0"/>
              </a:defRPr>
            </a:lvl6pPr>
            <a:lvl7pPr marL="2995299" indent="-230407" defTabSz="936032" eaLnBrk="0" fontAlgn="base" hangingPunct="0">
              <a:spcBef>
                <a:spcPct val="0"/>
              </a:spcBef>
              <a:spcAft>
                <a:spcPct val="0"/>
              </a:spcAft>
              <a:defRPr>
                <a:solidFill>
                  <a:schemeClr val="tx1"/>
                </a:solidFill>
                <a:latin typeface="Arial" pitchFamily="34" charset="0"/>
              </a:defRPr>
            </a:lvl7pPr>
            <a:lvl8pPr marL="3456115" indent="-230407" defTabSz="936032" eaLnBrk="0" fontAlgn="base" hangingPunct="0">
              <a:spcBef>
                <a:spcPct val="0"/>
              </a:spcBef>
              <a:spcAft>
                <a:spcPct val="0"/>
              </a:spcAft>
              <a:defRPr>
                <a:solidFill>
                  <a:schemeClr val="tx1"/>
                </a:solidFill>
                <a:latin typeface="Arial" pitchFamily="34" charset="0"/>
              </a:defRPr>
            </a:lvl8pPr>
            <a:lvl9pPr marL="3916930" indent="-230407" defTabSz="936032" eaLnBrk="0" fontAlgn="base" hangingPunct="0">
              <a:spcBef>
                <a:spcPct val="0"/>
              </a:spcBef>
              <a:spcAft>
                <a:spcPct val="0"/>
              </a:spcAft>
              <a:defRPr>
                <a:solidFill>
                  <a:schemeClr val="tx1"/>
                </a:solidFill>
                <a:latin typeface="Arial" pitchFamily="34" charset="0"/>
              </a:defRPr>
            </a:lvl9pPr>
          </a:lstStyle>
          <a:p>
            <a:pPr eaLnBrk="1" hangingPunct="1"/>
            <a:fld id="{590B86B2-9A91-4F78-9C17-BF2ABFFB73AD}" type="slidenum">
              <a:rPr lang="en-US" smtClean="0"/>
              <a:pPr eaLnBrk="1" hangingPunct="1"/>
              <a:t>4</a:t>
            </a:fld>
            <a:endParaRPr lang="en-US" smtClean="0"/>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Arial" pitchFamily="34" charset="0"/>
              </a:rPr>
              <a:t>You need to not only decide if the information is valid, but what audience the materials were developed for.  Is this patient education material or clinician material?  Most of the free health</a:t>
            </a:r>
            <a:r>
              <a:rPr lang="en-US" baseline="0" dirty="0" smtClean="0">
                <a:latin typeface="Arial" pitchFamily="34" charset="0"/>
              </a:rPr>
              <a:t> information online is designed for patients.  Social Media has exploded the amount of information available for patients and causes headaches in many cases for physicians. The exception to this are clinical practice guidelines developed by government agencies and specialty organizations, which are available online free, such as the preventative services task force. Some medical textbooks are made available to physicians free on sites like </a:t>
            </a:r>
            <a:r>
              <a:rPr lang="en-US" baseline="0" dirty="0" err="1" smtClean="0">
                <a:latin typeface="Arial" pitchFamily="34" charset="0"/>
              </a:rPr>
              <a:t>MerckMedicus</a:t>
            </a:r>
            <a:r>
              <a:rPr lang="en-US" baseline="0" dirty="0" smtClean="0">
                <a:latin typeface="Arial" pitchFamily="34" charset="0"/>
              </a:rPr>
              <a:t> and Medscape, but you will see lots of ads on those sites.  Merck is a drug company.</a:t>
            </a:r>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latin typeface="Arial" pitchFamily="34" charset="0"/>
              </a:rPr>
              <a:t>The real quality, high level information sought by physicians for the most part is not free.  Journal and textbook publishers</a:t>
            </a:r>
            <a:endParaRPr lang="en-US" dirty="0" smtClean="0">
              <a:latin typeface="Arial" pitchFamily="34" charset="0"/>
            </a:endParaRPr>
          </a:p>
          <a:p>
            <a:pPr eaLnBrk="1" hangingPunct="1"/>
            <a:r>
              <a:rPr lang="en-US" baseline="0" dirty="0" smtClean="0">
                <a:latin typeface="Arial" pitchFamily="34" charset="0"/>
              </a:rPr>
              <a:t>charge for access. Point of care medical resources designed for physicians like Epocrates charge annual fees for access.</a:t>
            </a:r>
            <a:endParaRPr lang="en-US" dirty="0"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032" eaLnBrk="0" hangingPunct="0">
              <a:defRPr>
                <a:solidFill>
                  <a:schemeClr val="tx1"/>
                </a:solidFill>
                <a:latin typeface="Arial" pitchFamily="34" charset="0"/>
              </a:defRPr>
            </a:lvl1pPr>
            <a:lvl2pPr marL="748825" indent="-288009" defTabSz="936032" eaLnBrk="0" hangingPunct="0">
              <a:defRPr>
                <a:solidFill>
                  <a:schemeClr val="tx1"/>
                </a:solidFill>
                <a:latin typeface="Arial" pitchFamily="34" charset="0"/>
              </a:defRPr>
            </a:lvl2pPr>
            <a:lvl3pPr marL="1152038" indent="-230407" defTabSz="936032" eaLnBrk="0" hangingPunct="0">
              <a:defRPr>
                <a:solidFill>
                  <a:schemeClr val="tx1"/>
                </a:solidFill>
                <a:latin typeface="Arial" pitchFamily="34" charset="0"/>
              </a:defRPr>
            </a:lvl3pPr>
            <a:lvl4pPr marL="1612853" indent="-230407" defTabSz="936032" eaLnBrk="0" hangingPunct="0">
              <a:defRPr>
                <a:solidFill>
                  <a:schemeClr val="tx1"/>
                </a:solidFill>
                <a:latin typeface="Arial" pitchFamily="34" charset="0"/>
              </a:defRPr>
            </a:lvl4pPr>
            <a:lvl5pPr marL="2073669" indent="-230407" defTabSz="936032" eaLnBrk="0" hangingPunct="0">
              <a:defRPr>
                <a:solidFill>
                  <a:schemeClr val="tx1"/>
                </a:solidFill>
                <a:latin typeface="Arial" pitchFamily="34" charset="0"/>
              </a:defRPr>
            </a:lvl5pPr>
            <a:lvl6pPr marL="2534484" indent="-230407" defTabSz="936032" eaLnBrk="0" fontAlgn="base" hangingPunct="0">
              <a:spcBef>
                <a:spcPct val="0"/>
              </a:spcBef>
              <a:spcAft>
                <a:spcPct val="0"/>
              </a:spcAft>
              <a:defRPr>
                <a:solidFill>
                  <a:schemeClr val="tx1"/>
                </a:solidFill>
                <a:latin typeface="Arial" pitchFamily="34" charset="0"/>
              </a:defRPr>
            </a:lvl6pPr>
            <a:lvl7pPr marL="2995299" indent="-230407" defTabSz="936032" eaLnBrk="0" fontAlgn="base" hangingPunct="0">
              <a:spcBef>
                <a:spcPct val="0"/>
              </a:spcBef>
              <a:spcAft>
                <a:spcPct val="0"/>
              </a:spcAft>
              <a:defRPr>
                <a:solidFill>
                  <a:schemeClr val="tx1"/>
                </a:solidFill>
                <a:latin typeface="Arial" pitchFamily="34" charset="0"/>
              </a:defRPr>
            </a:lvl7pPr>
            <a:lvl8pPr marL="3456115" indent="-230407" defTabSz="936032" eaLnBrk="0" fontAlgn="base" hangingPunct="0">
              <a:spcBef>
                <a:spcPct val="0"/>
              </a:spcBef>
              <a:spcAft>
                <a:spcPct val="0"/>
              </a:spcAft>
              <a:defRPr>
                <a:solidFill>
                  <a:schemeClr val="tx1"/>
                </a:solidFill>
                <a:latin typeface="Arial" pitchFamily="34" charset="0"/>
              </a:defRPr>
            </a:lvl8pPr>
            <a:lvl9pPr marL="3916930" indent="-230407" defTabSz="936032" eaLnBrk="0" fontAlgn="base" hangingPunct="0">
              <a:spcBef>
                <a:spcPct val="0"/>
              </a:spcBef>
              <a:spcAft>
                <a:spcPct val="0"/>
              </a:spcAft>
              <a:defRPr>
                <a:solidFill>
                  <a:schemeClr val="tx1"/>
                </a:solidFill>
                <a:latin typeface="Arial" pitchFamily="34" charset="0"/>
              </a:defRPr>
            </a:lvl9pPr>
          </a:lstStyle>
          <a:p>
            <a:pPr eaLnBrk="1" hangingPunct="1"/>
            <a:fld id="{9F323F9A-FE80-4E02-AB2A-664276997C01}" type="slidenum">
              <a:rPr lang="en-US" smtClean="0"/>
              <a:pPr eaLnBrk="1" hangingPunct="1"/>
              <a:t>5</a:t>
            </a:fld>
            <a:endParaRPr lang="en-US" smtClean="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dirty="0" smtClean="0">
                <a:latin typeface="Arial" pitchFamily="34" charset="0"/>
              </a:rPr>
              <a:t>How do we assess the validity of information on the web and teach our patients to do so?</a:t>
            </a:r>
            <a:r>
              <a:rPr lang="en-US" baseline="0" dirty="0" smtClean="0">
                <a:latin typeface="Arial" pitchFamily="34" charset="0"/>
              </a:rPr>
              <a:t>  </a:t>
            </a:r>
          </a:p>
          <a:p>
            <a:pPr eaLnBrk="1" hangingPunct="1">
              <a:lnSpc>
                <a:spcPct val="80000"/>
              </a:lnSpc>
            </a:pPr>
            <a:r>
              <a:rPr lang="en-US" dirty="0" smtClean="0">
                <a:latin typeface="Arial" pitchFamily="34" charset="0"/>
              </a:rPr>
              <a:t>These three sites provide excellent guidelines which can be used to assess the validity of information on the web:</a:t>
            </a:r>
          </a:p>
          <a:p>
            <a:pPr eaLnBrk="1" hangingPunct="1">
              <a:lnSpc>
                <a:spcPct val="80000"/>
              </a:lnSpc>
            </a:pPr>
            <a:r>
              <a:rPr lang="en-US" dirty="0" smtClean="0">
                <a:latin typeface="Arial" pitchFamily="34" charset="0"/>
              </a:rPr>
              <a:t>The AMA guidelines or standards, Medical library association,</a:t>
            </a:r>
            <a:r>
              <a:rPr lang="en-US" baseline="0" dirty="0" smtClean="0">
                <a:latin typeface="Arial" pitchFamily="34" charset="0"/>
              </a:rPr>
              <a:t> AAFP,  </a:t>
            </a:r>
            <a:r>
              <a:rPr lang="en-US" dirty="0" smtClean="0">
                <a:latin typeface="Arial" pitchFamily="34" charset="0"/>
              </a:rPr>
              <a:t>and Health on the Net, whose symbol is proudly displayed on sites that meet their criteria.  I will attempt to summarize their general recommendations. Health on the Net is an international medical information search engine.  Like the Better Homes and Garden seal of approval or the Underwriters laboratory seal, look for this seal when you are wondering about the reliability of a web site.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032" eaLnBrk="0" hangingPunct="0">
              <a:defRPr>
                <a:solidFill>
                  <a:schemeClr val="tx1"/>
                </a:solidFill>
                <a:latin typeface="Arial" pitchFamily="34" charset="0"/>
              </a:defRPr>
            </a:lvl1pPr>
            <a:lvl2pPr marL="748825" indent="-288009" defTabSz="936032" eaLnBrk="0" hangingPunct="0">
              <a:defRPr>
                <a:solidFill>
                  <a:schemeClr val="tx1"/>
                </a:solidFill>
                <a:latin typeface="Arial" pitchFamily="34" charset="0"/>
              </a:defRPr>
            </a:lvl2pPr>
            <a:lvl3pPr marL="1152038" indent="-230407" defTabSz="936032" eaLnBrk="0" hangingPunct="0">
              <a:defRPr>
                <a:solidFill>
                  <a:schemeClr val="tx1"/>
                </a:solidFill>
                <a:latin typeface="Arial" pitchFamily="34" charset="0"/>
              </a:defRPr>
            </a:lvl3pPr>
            <a:lvl4pPr marL="1612853" indent="-230407" defTabSz="936032" eaLnBrk="0" hangingPunct="0">
              <a:defRPr>
                <a:solidFill>
                  <a:schemeClr val="tx1"/>
                </a:solidFill>
                <a:latin typeface="Arial" pitchFamily="34" charset="0"/>
              </a:defRPr>
            </a:lvl4pPr>
            <a:lvl5pPr marL="2073669" indent="-230407" defTabSz="936032" eaLnBrk="0" hangingPunct="0">
              <a:defRPr>
                <a:solidFill>
                  <a:schemeClr val="tx1"/>
                </a:solidFill>
                <a:latin typeface="Arial" pitchFamily="34" charset="0"/>
              </a:defRPr>
            </a:lvl5pPr>
            <a:lvl6pPr marL="2534484" indent="-230407" defTabSz="936032" eaLnBrk="0" fontAlgn="base" hangingPunct="0">
              <a:spcBef>
                <a:spcPct val="0"/>
              </a:spcBef>
              <a:spcAft>
                <a:spcPct val="0"/>
              </a:spcAft>
              <a:defRPr>
                <a:solidFill>
                  <a:schemeClr val="tx1"/>
                </a:solidFill>
                <a:latin typeface="Arial" pitchFamily="34" charset="0"/>
              </a:defRPr>
            </a:lvl6pPr>
            <a:lvl7pPr marL="2995299" indent="-230407" defTabSz="936032" eaLnBrk="0" fontAlgn="base" hangingPunct="0">
              <a:spcBef>
                <a:spcPct val="0"/>
              </a:spcBef>
              <a:spcAft>
                <a:spcPct val="0"/>
              </a:spcAft>
              <a:defRPr>
                <a:solidFill>
                  <a:schemeClr val="tx1"/>
                </a:solidFill>
                <a:latin typeface="Arial" pitchFamily="34" charset="0"/>
              </a:defRPr>
            </a:lvl7pPr>
            <a:lvl8pPr marL="3456115" indent="-230407" defTabSz="936032" eaLnBrk="0" fontAlgn="base" hangingPunct="0">
              <a:spcBef>
                <a:spcPct val="0"/>
              </a:spcBef>
              <a:spcAft>
                <a:spcPct val="0"/>
              </a:spcAft>
              <a:defRPr>
                <a:solidFill>
                  <a:schemeClr val="tx1"/>
                </a:solidFill>
                <a:latin typeface="Arial" pitchFamily="34" charset="0"/>
              </a:defRPr>
            </a:lvl8pPr>
            <a:lvl9pPr marL="3916930" indent="-230407" defTabSz="936032" eaLnBrk="0" fontAlgn="base" hangingPunct="0">
              <a:spcBef>
                <a:spcPct val="0"/>
              </a:spcBef>
              <a:spcAft>
                <a:spcPct val="0"/>
              </a:spcAft>
              <a:defRPr>
                <a:solidFill>
                  <a:schemeClr val="tx1"/>
                </a:solidFill>
                <a:latin typeface="Arial" pitchFamily="34" charset="0"/>
              </a:defRPr>
            </a:lvl9pPr>
          </a:lstStyle>
          <a:p>
            <a:pPr eaLnBrk="1" hangingPunct="1"/>
            <a:fld id="{FA3F3436-8D1A-48F1-B5BA-DAB9757B40B2}" type="slidenum">
              <a:rPr lang="en-US" smtClean="0"/>
              <a:pPr eaLnBrk="1" hangingPunct="1"/>
              <a:t>6</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1100" dirty="0">
                <a:latin typeface="Arial" pitchFamily="34" charset="0"/>
              </a:rPr>
              <a:t>You used to be able to glean some information about the </a:t>
            </a:r>
            <a:r>
              <a:rPr lang="en-US" sz="1100" dirty="0" err="1">
                <a:latin typeface="Arial" pitchFamily="34" charset="0"/>
              </a:rPr>
              <a:t>validlity</a:t>
            </a:r>
            <a:r>
              <a:rPr lang="en-US" sz="1100" dirty="0">
                <a:latin typeface="Arial" pitchFamily="34" charset="0"/>
              </a:rPr>
              <a:t> and reliability </a:t>
            </a:r>
            <a:r>
              <a:rPr lang="en-US" sz="1100" dirty="0" smtClean="0">
                <a:latin typeface="Arial" pitchFamily="34" charset="0"/>
              </a:rPr>
              <a:t>by </a:t>
            </a:r>
            <a:r>
              <a:rPr lang="en-US" sz="1100" dirty="0">
                <a:latin typeface="Arial" pitchFamily="34" charset="0"/>
              </a:rPr>
              <a:t>the domain of the site. That is going away.  The domain is the last three letters at the end of the URL for US based sites.   You can normally rely on information from a government agency and medical association with a org URL. </a:t>
            </a:r>
            <a:r>
              <a:rPr lang="en-US" sz="1100" dirty="0" smtClean="0">
                <a:latin typeface="Arial" pitchFamily="34" charset="0"/>
              </a:rPr>
              <a:t>The dot </a:t>
            </a:r>
            <a:r>
              <a:rPr lang="en-US" sz="1100" dirty="0" err="1" smtClean="0">
                <a:latin typeface="Arial" pitchFamily="34" charset="0"/>
              </a:rPr>
              <a:t>govs</a:t>
            </a:r>
            <a:r>
              <a:rPr lang="en-US" sz="1100" dirty="0" smtClean="0">
                <a:latin typeface="Arial" pitchFamily="34" charset="0"/>
              </a:rPr>
              <a:t> will have lots of health</a:t>
            </a:r>
            <a:r>
              <a:rPr lang="en-US" sz="1100" baseline="0" dirty="0" smtClean="0">
                <a:latin typeface="Arial" pitchFamily="34" charset="0"/>
              </a:rPr>
              <a:t> statistics, clinical practice guidelines, and lots of patient education resources.  The dot orgs, which are mostly nonprofits, like the medical associations and disease organizations provide patient education materials freely.  Academic medical centers and medical organizations like Mayo put excellent patient education materials online.  It is the dot coms that require evaluation.  </a:t>
            </a:r>
            <a:endParaRPr lang="en-US" sz="1100" dirty="0">
              <a:latin typeface="Arial" pitchFamily="34" charset="0"/>
            </a:endParaRPr>
          </a:p>
          <a:p>
            <a:pPr eaLnBrk="1" hangingPunct="1">
              <a:lnSpc>
                <a:spcPct val="80000"/>
              </a:lnSpc>
            </a:pPr>
            <a:r>
              <a:rPr lang="en-US" sz="1100" b="1" strike="sngStrike" dirty="0"/>
              <a:t>Internet Corporation for Assigned Names and Numbers [ICANN]</a:t>
            </a:r>
          </a:p>
          <a:p>
            <a:pPr eaLnBrk="1" hangingPunct="1">
              <a:lnSpc>
                <a:spcPct val="80000"/>
              </a:lnSpc>
            </a:pPr>
            <a:r>
              <a:rPr lang="en-US" sz="1100" strike="sngStrike" dirty="0"/>
              <a:t>On June 20, 2011 ICANN's board voted to end most restrictions on the allowed </a:t>
            </a:r>
            <a:r>
              <a:rPr lang="en-US" sz="1100" strike="sngStrike" dirty="0">
                <a:hlinkClick r:id="rId3" action="ppaction://hlinkfile" tooltip="Generic top-level domain"/>
              </a:rPr>
              <a:t>generic top-level domain</a:t>
            </a:r>
            <a:r>
              <a:rPr lang="en-US" sz="1100" strike="sngStrike" dirty="0"/>
              <a:t> (</a:t>
            </a:r>
            <a:r>
              <a:rPr lang="en-US" sz="1100" strike="sngStrike" dirty="0" err="1"/>
              <a:t>gTLD</a:t>
            </a:r>
            <a:r>
              <a:rPr lang="en-US" sz="1100" strike="sngStrike" dirty="0"/>
              <a:t>) suffixes from the 22 currently available extensions (such as </a:t>
            </a:r>
            <a:r>
              <a:rPr lang="en-US" sz="1100" strike="sngStrike" dirty="0">
                <a:hlinkClick r:id="rId4" action="ppaction://hlinkfile" tooltip=".com"/>
              </a:rPr>
              <a:t>.com</a:t>
            </a:r>
            <a:r>
              <a:rPr lang="en-US" sz="1100" strike="sngStrike" dirty="0"/>
              <a:t>, </a:t>
            </a:r>
            <a:r>
              <a:rPr lang="en-US" sz="1100" strike="sngStrike" dirty="0">
                <a:hlinkClick r:id="rId5" action="ppaction://hlinkfile" tooltip=".gov"/>
              </a:rPr>
              <a:t>.</a:t>
            </a:r>
            <a:r>
              <a:rPr lang="en-US" sz="1100" strike="sngStrike" dirty="0" err="1">
                <a:hlinkClick r:id="rId5" action="ppaction://hlinkfile" tooltip=".gov"/>
              </a:rPr>
              <a:t>gov</a:t>
            </a:r>
            <a:r>
              <a:rPr lang="en-US" sz="1100" strike="sngStrike" dirty="0"/>
              <a:t>, </a:t>
            </a:r>
            <a:r>
              <a:rPr lang="en-US" sz="1100" strike="sngStrike" dirty="0">
                <a:hlinkClick r:id="rId6" action="ppaction://hlinkfile" tooltip=".edu"/>
              </a:rPr>
              <a:t>.</a:t>
            </a:r>
            <a:r>
              <a:rPr lang="en-US" sz="1100" strike="sngStrike" dirty="0" err="1">
                <a:hlinkClick r:id="rId6" action="ppaction://hlinkfile" tooltip=".edu"/>
              </a:rPr>
              <a:t>edu</a:t>
            </a:r>
            <a:r>
              <a:rPr lang="en-US" sz="1100" strike="sngStrike" dirty="0"/>
              <a:t>, </a:t>
            </a:r>
            <a:r>
              <a:rPr lang="en-US" sz="1100" strike="sngStrike" dirty="0" err="1"/>
              <a:t>etc</a:t>
            </a:r>
            <a:r>
              <a:rPr lang="en-US" sz="1100" strike="sngStrike" dirty="0"/>
              <a:t>).</a:t>
            </a:r>
            <a:r>
              <a:rPr lang="en-US" sz="1100" strike="sngStrike" baseline="30000" dirty="0">
                <a:hlinkClick r:id="" action="ppaction://hlinkfile"/>
              </a:rPr>
              <a:t>[30][31]</a:t>
            </a:r>
            <a:r>
              <a:rPr lang="en-US" sz="1100" strike="sngStrike" dirty="0"/>
              <a:t> Companies and organizations will be able to choose essentially arbitrary suffixes for their internet domain names. The use of non-</a:t>
            </a:r>
            <a:r>
              <a:rPr lang="en-US" sz="1100" strike="sngStrike" dirty="0" err="1"/>
              <a:t>latin</a:t>
            </a:r>
            <a:r>
              <a:rPr lang="en-US" sz="1100" strike="sngStrike" dirty="0"/>
              <a:t> characters (such as Cyrillic, Arabic, Chinese, </a:t>
            </a:r>
            <a:r>
              <a:rPr lang="en-US" sz="1100" strike="sngStrike" dirty="0" err="1"/>
              <a:t>etc</a:t>
            </a:r>
            <a:r>
              <a:rPr lang="en-US" sz="1100" strike="sngStrike" dirty="0"/>
              <a:t>) will also be allowed in </a:t>
            </a:r>
            <a:r>
              <a:rPr lang="en-US" sz="1100" strike="sngStrike" dirty="0" err="1">
                <a:hlinkClick r:id="rId7" action="ppaction://hlinkfile" tooltip="GTLD"/>
              </a:rPr>
              <a:t>gTLDs</a:t>
            </a:r>
            <a:r>
              <a:rPr lang="en-US" sz="1100" strike="sngStrike" dirty="0"/>
              <a:t>. ICANN will begin accepting applications for new </a:t>
            </a:r>
            <a:r>
              <a:rPr lang="en-US" sz="1100" strike="sngStrike" dirty="0" err="1"/>
              <a:t>gTLDS</a:t>
            </a:r>
            <a:r>
              <a:rPr lang="en-US" sz="1100" strike="sngStrike" dirty="0"/>
              <a:t> on January 12, 2012.</a:t>
            </a:r>
            <a:r>
              <a:rPr lang="en-US" sz="1100" strike="sngStrike" baseline="30000" dirty="0">
                <a:hlinkClick r:id="" action="ppaction://hlinkfile"/>
              </a:rPr>
              <a:t>[30]</a:t>
            </a:r>
            <a:r>
              <a:rPr lang="en-US" sz="1100" strike="sngStrike" dirty="0"/>
              <a:t> The initial price to apply for a new </a:t>
            </a:r>
            <a:r>
              <a:rPr lang="en-US" sz="1100" strike="sngStrike" dirty="0" err="1">
                <a:hlinkClick r:id="rId7" action="ppaction://hlinkfile" tooltip="GTLD"/>
              </a:rPr>
              <a:t>gTLD</a:t>
            </a:r>
            <a:r>
              <a:rPr lang="en-US" sz="1100" strike="sngStrike" dirty="0"/>
              <a:t> suffix will be $185,000.</a:t>
            </a:r>
            <a:r>
              <a:rPr lang="en-US" sz="1100" strike="sngStrike" baseline="30000" dirty="0">
                <a:hlinkClick r:id="" action="ppaction://hlinkfile"/>
              </a:rPr>
              <a:t>[32]</a:t>
            </a:r>
            <a:r>
              <a:rPr lang="en-US" sz="1100" strike="sngStrike" dirty="0"/>
              <a:t>, as well as the renewal or the annual fee of the domain will further be $25000</a:t>
            </a:r>
            <a:r>
              <a:rPr lang="en-US" sz="1100" strike="sngStrike" baseline="30000" dirty="0">
                <a:hlinkClick r:id="" action="ppaction://hlinkfile"/>
              </a:rPr>
              <a:t>[33][34]</a:t>
            </a:r>
            <a:r>
              <a:rPr lang="en-US" sz="1100" strike="sngStrike" dirty="0"/>
              <a:t> It is anticipated that many corporations will apply for </a:t>
            </a:r>
            <a:r>
              <a:rPr lang="en-US" sz="1100" strike="sngStrike" dirty="0" err="1"/>
              <a:t>gTLDs</a:t>
            </a:r>
            <a:r>
              <a:rPr lang="en-US" sz="1100" strike="sngStrike" dirty="0"/>
              <a:t> based on their brands. ICANN expects that the first batch of new </a:t>
            </a:r>
            <a:r>
              <a:rPr lang="en-US" sz="1100" strike="sngStrike" dirty="0" err="1"/>
              <a:t>gTLDs</a:t>
            </a:r>
            <a:r>
              <a:rPr lang="en-US" sz="1100" strike="sngStrike" dirty="0"/>
              <a:t> will be operational by the end of 2012.</a:t>
            </a:r>
            <a:r>
              <a:rPr lang="en-US" sz="1100" strike="sngStrike" baseline="30000" dirty="0">
                <a:hlinkClick r:id="" action="ppaction://hlinkfile"/>
              </a:rPr>
              <a:t>[35]</a:t>
            </a:r>
            <a:r>
              <a:rPr lang="en-US" sz="1100" strike="sngStrike" dirty="0"/>
              <a:t> ICANN expects the new rules to significantly change the face of the </a:t>
            </a:r>
            <a:r>
              <a:rPr lang="en-US" sz="1100" strike="sngStrike" dirty="0">
                <a:hlinkClick r:id="rId8" action="ppaction://hlinkfile" tooltip="Internet"/>
              </a:rPr>
              <a:t>internet</a:t>
            </a:r>
            <a:r>
              <a:rPr lang="en-US" sz="1100" strike="sngStrike" dirty="0"/>
              <a:t>. Peter Thrush, chairman of ICANN's board of directors stated after the vote: "Today's decision will usher in a new internet age. We have provided a platform for the next generation of creativity and inspiration. Unless there is a good reason to restrain it, innovation should be allowed to run free."</a:t>
            </a:r>
            <a:r>
              <a:rPr lang="en-US" sz="1100" strike="sngStrike" baseline="30000" dirty="0">
                <a:hlinkClick r:id="" action="ppaction://hlinkfile"/>
              </a:rPr>
              <a:t>[36]</a:t>
            </a:r>
            <a:endParaRPr lang="en-US" sz="1100" strike="sngStrike" dirty="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032" eaLnBrk="0" hangingPunct="0">
              <a:defRPr>
                <a:solidFill>
                  <a:schemeClr val="tx1"/>
                </a:solidFill>
                <a:latin typeface="Arial" pitchFamily="34" charset="0"/>
              </a:defRPr>
            </a:lvl1pPr>
            <a:lvl2pPr marL="748825" indent="-288009" defTabSz="936032" eaLnBrk="0" hangingPunct="0">
              <a:defRPr>
                <a:solidFill>
                  <a:schemeClr val="tx1"/>
                </a:solidFill>
                <a:latin typeface="Arial" pitchFamily="34" charset="0"/>
              </a:defRPr>
            </a:lvl2pPr>
            <a:lvl3pPr marL="1152038" indent="-230407" defTabSz="936032" eaLnBrk="0" hangingPunct="0">
              <a:defRPr>
                <a:solidFill>
                  <a:schemeClr val="tx1"/>
                </a:solidFill>
                <a:latin typeface="Arial" pitchFamily="34" charset="0"/>
              </a:defRPr>
            </a:lvl3pPr>
            <a:lvl4pPr marL="1612853" indent="-230407" defTabSz="936032" eaLnBrk="0" hangingPunct="0">
              <a:defRPr>
                <a:solidFill>
                  <a:schemeClr val="tx1"/>
                </a:solidFill>
                <a:latin typeface="Arial" pitchFamily="34" charset="0"/>
              </a:defRPr>
            </a:lvl4pPr>
            <a:lvl5pPr marL="2073669" indent="-230407" defTabSz="936032" eaLnBrk="0" hangingPunct="0">
              <a:defRPr>
                <a:solidFill>
                  <a:schemeClr val="tx1"/>
                </a:solidFill>
                <a:latin typeface="Arial" pitchFamily="34" charset="0"/>
              </a:defRPr>
            </a:lvl5pPr>
            <a:lvl6pPr marL="2534484" indent="-230407" defTabSz="936032" eaLnBrk="0" fontAlgn="base" hangingPunct="0">
              <a:spcBef>
                <a:spcPct val="0"/>
              </a:spcBef>
              <a:spcAft>
                <a:spcPct val="0"/>
              </a:spcAft>
              <a:defRPr>
                <a:solidFill>
                  <a:schemeClr val="tx1"/>
                </a:solidFill>
                <a:latin typeface="Arial" pitchFamily="34" charset="0"/>
              </a:defRPr>
            </a:lvl6pPr>
            <a:lvl7pPr marL="2995299" indent="-230407" defTabSz="936032" eaLnBrk="0" fontAlgn="base" hangingPunct="0">
              <a:spcBef>
                <a:spcPct val="0"/>
              </a:spcBef>
              <a:spcAft>
                <a:spcPct val="0"/>
              </a:spcAft>
              <a:defRPr>
                <a:solidFill>
                  <a:schemeClr val="tx1"/>
                </a:solidFill>
                <a:latin typeface="Arial" pitchFamily="34" charset="0"/>
              </a:defRPr>
            </a:lvl7pPr>
            <a:lvl8pPr marL="3456115" indent="-230407" defTabSz="936032" eaLnBrk="0" fontAlgn="base" hangingPunct="0">
              <a:spcBef>
                <a:spcPct val="0"/>
              </a:spcBef>
              <a:spcAft>
                <a:spcPct val="0"/>
              </a:spcAft>
              <a:defRPr>
                <a:solidFill>
                  <a:schemeClr val="tx1"/>
                </a:solidFill>
                <a:latin typeface="Arial" pitchFamily="34" charset="0"/>
              </a:defRPr>
            </a:lvl8pPr>
            <a:lvl9pPr marL="3916930" indent="-230407" defTabSz="936032" eaLnBrk="0" fontAlgn="base" hangingPunct="0">
              <a:spcBef>
                <a:spcPct val="0"/>
              </a:spcBef>
              <a:spcAft>
                <a:spcPct val="0"/>
              </a:spcAft>
              <a:defRPr>
                <a:solidFill>
                  <a:schemeClr val="tx1"/>
                </a:solidFill>
                <a:latin typeface="Arial" pitchFamily="34" charset="0"/>
              </a:defRPr>
            </a:lvl9pPr>
          </a:lstStyle>
          <a:p>
            <a:pPr eaLnBrk="1" hangingPunct="1"/>
            <a:fld id="{B557FE34-988B-4E50-A393-C70C011DEEB4}" type="slidenum">
              <a:rPr lang="en-US" smtClean="0"/>
              <a:pPr eaLnBrk="1" hangingPunct="1"/>
              <a:t>7</a:t>
            </a:fld>
            <a:endParaRPr lang="en-US" smtClean="0"/>
          </a:p>
        </p:txBody>
      </p:sp>
      <p:sp>
        <p:nvSpPr>
          <p:cNvPr id="77827" name="Rectangle 2"/>
          <p:cNvSpPr>
            <a:spLocks noGrp="1" noRot="1" noChangeAspect="1" noChangeArrowheads="1" noTextEdit="1"/>
          </p:cNvSpPr>
          <p:nvPr>
            <p:ph type="sldImg"/>
          </p:nvPr>
        </p:nvSpPr>
        <p:spPr>
          <a:xfrm>
            <a:off x="1184275" y="698500"/>
            <a:ext cx="4081463" cy="3060700"/>
          </a:xfrm>
          <a:ln/>
        </p:spPr>
      </p:sp>
      <p:sp>
        <p:nvSpPr>
          <p:cNvPr id="77828" name="Rectangle 3"/>
          <p:cNvSpPr>
            <a:spLocks noGrp="1" noChangeArrowheads="1"/>
          </p:cNvSpPr>
          <p:nvPr>
            <p:ph type="body" idx="1"/>
          </p:nvPr>
        </p:nvSpPr>
        <p:spPr>
          <a:xfrm>
            <a:off x="703436" y="3966460"/>
            <a:ext cx="5614657" cy="464084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1000" b="1" dirty="0" smtClean="0">
                <a:latin typeface="Arial" pitchFamily="34" charset="0"/>
              </a:rPr>
              <a:t>So how do you evaluate a dot</a:t>
            </a:r>
            <a:r>
              <a:rPr lang="en-US" sz="1000" b="1" baseline="0" dirty="0" smtClean="0">
                <a:latin typeface="Arial" pitchFamily="34" charset="0"/>
              </a:rPr>
              <a:t> com?  </a:t>
            </a:r>
            <a:r>
              <a:rPr lang="en-US" sz="1000" b="1" dirty="0" smtClean="0">
                <a:latin typeface="Arial" pitchFamily="34" charset="0"/>
              </a:rPr>
              <a:t>Ask </a:t>
            </a:r>
            <a:r>
              <a:rPr lang="en-US" sz="1000" b="1" dirty="0">
                <a:latin typeface="Arial" pitchFamily="34" charset="0"/>
              </a:rPr>
              <a:t>yourself:</a:t>
            </a:r>
          </a:p>
          <a:p>
            <a:pPr eaLnBrk="1" hangingPunct="1">
              <a:lnSpc>
                <a:spcPct val="80000"/>
              </a:lnSpc>
            </a:pPr>
            <a:r>
              <a:rPr lang="en-US" sz="1000" b="0" dirty="0" smtClean="0">
                <a:latin typeface="Arial" pitchFamily="34" charset="0"/>
              </a:rPr>
              <a:t>How do they</a:t>
            </a:r>
            <a:r>
              <a:rPr lang="en-US" sz="1000" b="0" baseline="0" dirty="0" smtClean="0">
                <a:latin typeface="Arial" pitchFamily="34" charset="0"/>
              </a:rPr>
              <a:t> financially sustain the site? With ads?</a:t>
            </a:r>
            <a:endParaRPr lang="en-US" sz="1000" b="0" dirty="0" smtClean="0">
              <a:latin typeface="Arial" pitchFamily="34" charset="0"/>
            </a:endParaRPr>
          </a:p>
          <a:p>
            <a:pPr marL="0" marR="0" indent="0" algn="l" defTabSz="914400" rtl="0" eaLnBrk="1" fontAlgn="base" latinLnBrk="0" hangingPunct="1">
              <a:lnSpc>
                <a:spcPct val="80000"/>
              </a:lnSpc>
              <a:spcBef>
                <a:spcPct val="30000"/>
              </a:spcBef>
              <a:spcAft>
                <a:spcPct val="0"/>
              </a:spcAft>
              <a:buClrTx/>
              <a:buSzTx/>
              <a:buFontTx/>
              <a:buNone/>
              <a:tabLst/>
              <a:defRPr/>
            </a:pPr>
            <a:r>
              <a:rPr lang="en-US" sz="1000" b="1" dirty="0" smtClean="0">
                <a:latin typeface="Arial" pitchFamily="34" charset="0"/>
              </a:rPr>
              <a:t>Who paid for this site?</a:t>
            </a:r>
            <a:r>
              <a:rPr lang="en-US" sz="1000" dirty="0" smtClean="0">
                <a:latin typeface="Arial" pitchFamily="34" charset="0"/>
              </a:rPr>
              <a:t>  Is it sponsored by a national association membership fees, a federal grant, or is it sponsored by a drug company or publishing house?  Look for some disclosure of the funding source for the site and consider potential biases. </a:t>
            </a:r>
          </a:p>
          <a:p>
            <a:pPr eaLnBrk="1" hangingPunct="1">
              <a:lnSpc>
                <a:spcPct val="80000"/>
              </a:lnSpc>
            </a:pPr>
            <a:r>
              <a:rPr lang="en-US" sz="1000" b="1" dirty="0" smtClean="0">
                <a:latin typeface="Arial" pitchFamily="34" charset="0"/>
              </a:rPr>
              <a:t>Is </a:t>
            </a:r>
            <a:r>
              <a:rPr lang="en-US" sz="1000" b="1" dirty="0">
                <a:latin typeface="Arial" pitchFamily="34" charset="0"/>
              </a:rPr>
              <a:t>there an editorial board or another listing of the names and credentials of those responsible for preparing and reviewing the site's contents?</a:t>
            </a:r>
            <a:r>
              <a:rPr lang="en-US" sz="1000" dirty="0">
                <a:latin typeface="Arial" pitchFamily="34" charset="0"/>
              </a:rPr>
              <a:t> </a:t>
            </a:r>
            <a:br>
              <a:rPr lang="en-US" sz="1000" dirty="0">
                <a:latin typeface="Arial" pitchFamily="34" charset="0"/>
              </a:rPr>
            </a:br>
            <a:r>
              <a:rPr lang="en-US" sz="1000" dirty="0">
                <a:latin typeface="Arial" pitchFamily="34" charset="0"/>
              </a:rPr>
              <a:t>Can these people be contacted if visitors to the site have questions or want additional information? </a:t>
            </a:r>
            <a:endParaRPr lang="en-US" sz="1000" b="1" dirty="0">
              <a:latin typeface="Arial" pitchFamily="34" charset="0"/>
            </a:endParaRPr>
          </a:p>
          <a:p>
            <a:pPr marL="0" marR="0" indent="0" algn="l" defTabSz="914400" rtl="0" eaLnBrk="1" fontAlgn="base" latinLnBrk="0" hangingPunct="1">
              <a:lnSpc>
                <a:spcPct val="80000"/>
              </a:lnSpc>
              <a:spcBef>
                <a:spcPct val="30000"/>
              </a:spcBef>
              <a:spcAft>
                <a:spcPct val="0"/>
              </a:spcAft>
              <a:buClrTx/>
              <a:buSzTx/>
              <a:buFontTx/>
              <a:buNone/>
              <a:tabLst/>
              <a:defRPr/>
            </a:pPr>
            <a:r>
              <a:rPr lang="en-US" sz="1000" b="1" dirty="0">
                <a:latin typeface="Arial" pitchFamily="34" charset="0"/>
              </a:rPr>
              <a:t>Does the site link to other sources of medical information?</a:t>
            </a:r>
            <a:r>
              <a:rPr lang="en-US" sz="1000" dirty="0">
                <a:latin typeface="Arial" pitchFamily="34" charset="0"/>
              </a:rPr>
              <a:t> </a:t>
            </a:r>
            <a:r>
              <a:rPr lang="en-US" sz="1000" dirty="0" smtClean="0">
                <a:latin typeface="Arial" pitchFamily="34" charset="0"/>
              </a:rPr>
              <a:t>If</a:t>
            </a:r>
            <a:r>
              <a:rPr lang="en-US" sz="1000" baseline="0" dirty="0" smtClean="0">
                <a:latin typeface="Arial" pitchFamily="34" charset="0"/>
              </a:rPr>
              <a:t> there is research to support the recommendations made, there should be references, preferably linked to the articles or article abstracts in </a:t>
            </a:r>
            <a:r>
              <a:rPr lang="en-US" sz="1000" baseline="0" dirty="0" err="1" smtClean="0">
                <a:latin typeface="Arial" pitchFamily="34" charset="0"/>
              </a:rPr>
              <a:t>Pubmed</a:t>
            </a:r>
            <a:r>
              <a:rPr lang="en-US" sz="1000" baseline="0" dirty="0" smtClean="0">
                <a:latin typeface="Arial" pitchFamily="34" charset="0"/>
              </a:rPr>
              <a:t>.</a:t>
            </a:r>
            <a:r>
              <a:rPr lang="en-US" sz="1000" dirty="0">
                <a:latin typeface="Arial" pitchFamily="34" charset="0"/>
              </a:rPr>
              <a:t/>
            </a:r>
            <a:br>
              <a:rPr lang="en-US" sz="1000" dirty="0">
                <a:latin typeface="Arial" pitchFamily="34" charset="0"/>
              </a:rPr>
            </a:br>
            <a:r>
              <a:rPr lang="en-US" sz="1000" b="1" dirty="0" smtClean="0">
                <a:latin typeface="Arial" pitchFamily="34" charset="0"/>
              </a:rPr>
              <a:t>When </a:t>
            </a:r>
            <a:r>
              <a:rPr lang="en-US" sz="1000" b="1" dirty="0">
                <a:latin typeface="Arial" pitchFamily="34" charset="0"/>
              </a:rPr>
              <a:t>was the site last updated</a:t>
            </a:r>
            <a:r>
              <a:rPr lang="en-US" sz="1000" b="1" dirty="0" smtClean="0">
                <a:latin typeface="Arial" pitchFamily="34" charset="0"/>
              </a:rPr>
              <a:t>? As the half life of medical information is lass than 5 years, </a:t>
            </a:r>
            <a:r>
              <a:rPr lang="en-US" sz="1000" dirty="0">
                <a:latin typeface="Arial" pitchFamily="34" charset="0"/>
              </a:rPr>
              <a:t/>
            </a:r>
            <a:br>
              <a:rPr lang="en-US" sz="1000" dirty="0">
                <a:latin typeface="Arial" pitchFamily="34" charset="0"/>
              </a:rPr>
            </a:br>
            <a:r>
              <a:rPr lang="en-US" sz="1000" dirty="0">
                <a:latin typeface="Arial" pitchFamily="34" charset="0"/>
              </a:rPr>
              <a:t>Generally, the more current the site, the more likely it is to provide timely material. Ideally, health and medical sites should be updated weekly or monthly. </a:t>
            </a:r>
            <a:endParaRPr lang="en-US" sz="1000" b="1" dirty="0">
              <a:latin typeface="Arial" pitchFamily="34" charset="0"/>
            </a:endParaRPr>
          </a:p>
          <a:p>
            <a:pPr eaLnBrk="1" hangingPunct="1">
              <a:lnSpc>
                <a:spcPct val="80000"/>
              </a:lnSpc>
            </a:pPr>
            <a:r>
              <a:rPr lang="en-US" sz="1000" b="1" dirty="0" smtClean="0">
                <a:latin typeface="Arial" pitchFamily="34" charset="0"/>
              </a:rPr>
              <a:t>Are </a:t>
            </a:r>
            <a:r>
              <a:rPr lang="en-US" sz="1000" b="1" dirty="0">
                <a:latin typeface="Arial" pitchFamily="34" charset="0"/>
              </a:rPr>
              <a:t>informative graphics and multimedia files such as video or audio clips available?</a:t>
            </a:r>
            <a:r>
              <a:rPr lang="en-US" sz="1000" dirty="0">
                <a:latin typeface="Arial" pitchFamily="34" charset="0"/>
              </a:rPr>
              <a:t/>
            </a:r>
            <a:br>
              <a:rPr lang="en-US" sz="1000" dirty="0">
                <a:latin typeface="Arial" pitchFamily="34" charset="0"/>
              </a:rPr>
            </a:br>
            <a:r>
              <a:rPr lang="en-US" sz="1000" dirty="0">
                <a:latin typeface="Arial" pitchFamily="34" charset="0"/>
              </a:rPr>
              <a:t>Such features can assist in clarifying medical conditions and procedures. Bear in mind, however, that multimedia should be used to help explain medical information, not substitute for it. Some sites provide dazzling "bells and whistles" but little scientifically sound information. </a:t>
            </a:r>
            <a:endParaRPr lang="en-US" sz="1000" b="1" dirty="0">
              <a:latin typeface="Arial" pitchFamily="34" charset="0"/>
            </a:endParaRPr>
          </a:p>
          <a:p>
            <a:pPr eaLnBrk="1" hangingPunct="1">
              <a:lnSpc>
                <a:spcPct val="80000"/>
              </a:lnSpc>
            </a:pPr>
            <a:r>
              <a:rPr lang="en-US" sz="1000" b="1" dirty="0">
                <a:latin typeface="Arial" pitchFamily="34" charset="0"/>
              </a:rPr>
              <a:t>Does the site charge an access fee?</a:t>
            </a:r>
            <a:r>
              <a:rPr lang="en-US" sz="1000" dirty="0">
                <a:latin typeface="Arial" pitchFamily="34" charset="0"/>
              </a:rPr>
              <a:t/>
            </a:r>
            <a:br>
              <a:rPr lang="en-US" sz="1000" dirty="0">
                <a:latin typeface="Arial" pitchFamily="34" charset="0"/>
              </a:rPr>
            </a:br>
            <a:r>
              <a:rPr lang="en-US" sz="1000" dirty="0">
                <a:latin typeface="Arial" pitchFamily="34" charset="0"/>
              </a:rPr>
              <a:t>Many reputable sites with health and medical information, including FDA and other government sites, offer access and materials for free. If a site does charge a fee, be sure that it offers value for the money. Search for another site to find information before paying any fees</a:t>
            </a:r>
            <a:r>
              <a:rPr lang="en-US" sz="1000" dirty="0" smtClean="0">
                <a:latin typeface="Arial" pitchFamily="34" charset="0"/>
              </a:rPr>
              <a:t>.</a:t>
            </a:r>
            <a:endParaRPr lang="en-US" sz="1000" dirty="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Arial" pitchFamily="34" charset="0"/>
              </a:rPr>
              <a:t>We</a:t>
            </a:r>
            <a:r>
              <a:rPr lang="en-US" baseline="0" dirty="0" smtClean="0">
                <a:latin typeface="Arial" pitchFamily="34" charset="0"/>
              </a:rPr>
              <a:t> all use Wikipedia as a starting point for information on celebrities, historical events, geeky technical terms, things we don’t really care if they are 100% accurate.  </a:t>
            </a:r>
            <a:r>
              <a:rPr lang="en-US" dirty="0" smtClean="0">
                <a:latin typeface="Arial" pitchFamily="34" charset="0"/>
              </a:rPr>
              <a:t>You have no idea who wrote the information in Wikipedia or how accurate it is.  There may be no references or the references are not presented in such a way as to be verifiable.  </a:t>
            </a:r>
          </a:p>
          <a:p>
            <a:r>
              <a:rPr lang="en-US" dirty="0" smtClean="0">
                <a:latin typeface="Arial" pitchFamily="34" charset="0"/>
              </a:rPr>
              <a:t>Do not tell your attending physician or small group facilitator that you found the information in Wikipedia. </a:t>
            </a:r>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032" eaLnBrk="0" hangingPunct="0">
              <a:defRPr>
                <a:solidFill>
                  <a:schemeClr val="tx1"/>
                </a:solidFill>
                <a:latin typeface="Arial" pitchFamily="34" charset="0"/>
              </a:defRPr>
            </a:lvl1pPr>
            <a:lvl2pPr marL="748825" indent="-288009" defTabSz="936032" eaLnBrk="0" hangingPunct="0">
              <a:defRPr>
                <a:solidFill>
                  <a:schemeClr val="tx1"/>
                </a:solidFill>
                <a:latin typeface="Arial" pitchFamily="34" charset="0"/>
              </a:defRPr>
            </a:lvl2pPr>
            <a:lvl3pPr marL="1152038" indent="-230407" defTabSz="936032" eaLnBrk="0" hangingPunct="0">
              <a:defRPr>
                <a:solidFill>
                  <a:schemeClr val="tx1"/>
                </a:solidFill>
                <a:latin typeface="Arial" pitchFamily="34" charset="0"/>
              </a:defRPr>
            </a:lvl3pPr>
            <a:lvl4pPr marL="1612853" indent="-230407" defTabSz="936032" eaLnBrk="0" hangingPunct="0">
              <a:defRPr>
                <a:solidFill>
                  <a:schemeClr val="tx1"/>
                </a:solidFill>
                <a:latin typeface="Arial" pitchFamily="34" charset="0"/>
              </a:defRPr>
            </a:lvl4pPr>
            <a:lvl5pPr marL="2073669" indent="-230407" defTabSz="936032" eaLnBrk="0" hangingPunct="0">
              <a:defRPr>
                <a:solidFill>
                  <a:schemeClr val="tx1"/>
                </a:solidFill>
                <a:latin typeface="Arial" pitchFamily="34" charset="0"/>
              </a:defRPr>
            </a:lvl5pPr>
            <a:lvl6pPr marL="2534484" indent="-230407" defTabSz="936032" eaLnBrk="0" fontAlgn="base" hangingPunct="0">
              <a:spcBef>
                <a:spcPct val="0"/>
              </a:spcBef>
              <a:spcAft>
                <a:spcPct val="0"/>
              </a:spcAft>
              <a:defRPr>
                <a:solidFill>
                  <a:schemeClr val="tx1"/>
                </a:solidFill>
                <a:latin typeface="Arial" pitchFamily="34" charset="0"/>
              </a:defRPr>
            </a:lvl6pPr>
            <a:lvl7pPr marL="2995299" indent="-230407" defTabSz="936032" eaLnBrk="0" fontAlgn="base" hangingPunct="0">
              <a:spcBef>
                <a:spcPct val="0"/>
              </a:spcBef>
              <a:spcAft>
                <a:spcPct val="0"/>
              </a:spcAft>
              <a:defRPr>
                <a:solidFill>
                  <a:schemeClr val="tx1"/>
                </a:solidFill>
                <a:latin typeface="Arial" pitchFamily="34" charset="0"/>
              </a:defRPr>
            </a:lvl7pPr>
            <a:lvl8pPr marL="3456115" indent="-230407" defTabSz="936032" eaLnBrk="0" fontAlgn="base" hangingPunct="0">
              <a:spcBef>
                <a:spcPct val="0"/>
              </a:spcBef>
              <a:spcAft>
                <a:spcPct val="0"/>
              </a:spcAft>
              <a:defRPr>
                <a:solidFill>
                  <a:schemeClr val="tx1"/>
                </a:solidFill>
                <a:latin typeface="Arial" pitchFamily="34" charset="0"/>
              </a:defRPr>
            </a:lvl8pPr>
            <a:lvl9pPr marL="3916930" indent="-230407" defTabSz="936032" eaLnBrk="0" fontAlgn="base" hangingPunct="0">
              <a:spcBef>
                <a:spcPct val="0"/>
              </a:spcBef>
              <a:spcAft>
                <a:spcPct val="0"/>
              </a:spcAft>
              <a:defRPr>
                <a:solidFill>
                  <a:schemeClr val="tx1"/>
                </a:solidFill>
                <a:latin typeface="Arial" pitchFamily="34" charset="0"/>
              </a:defRPr>
            </a:lvl9pPr>
          </a:lstStyle>
          <a:p>
            <a:pPr eaLnBrk="1" hangingPunct="1"/>
            <a:fld id="{D1034D3C-A7A2-4B26-8E38-703DCED3CD6C}" type="slidenum">
              <a:rPr lang="en-US" smtClean="0"/>
              <a:pPr eaLnBrk="1" hangingPunct="1"/>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032" eaLnBrk="0" hangingPunct="0">
              <a:defRPr>
                <a:solidFill>
                  <a:schemeClr val="tx1"/>
                </a:solidFill>
                <a:latin typeface="Arial" pitchFamily="34" charset="0"/>
              </a:defRPr>
            </a:lvl1pPr>
            <a:lvl2pPr marL="748825" indent="-288009" defTabSz="936032" eaLnBrk="0" hangingPunct="0">
              <a:defRPr>
                <a:solidFill>
                  <a:schemeClr val="tx1"/>
                </a:solidFill>
                <a:latin typeface="Arial" pitchFamily="34" charset="0"/>
              </a:defRPr>
            </a:lvl2pPr>
            <a:lvl3pPr marL="1152038" indent="-230407" defTabSz="936032" eaLnBrk="0" hangingPunct="0">
              <a:defRPr>
                <a:solidFill>
                  <a:schemeClr val="tx1"/>
                </a:solidFill>
                <a:latin typeface="Arial" pitchFamily="34" charset="0"/>
              </a:defRPr>
            </a:lvl3pPr>
            <a:lvl4pPr marL="1612853" indent="-230407" defTabSz="936032" eaLnBrk="0" hangingPunct="0">
              <a:defRPr>
                <a:solidFill>
                  <a:schemeClr val="tx1"/>
                </a:solidFill>
                <a:latin typeface="Arial" pitchFamily="34" charset="0"/>
              </a:defRPr>
            </a:lvl4pPr>
            <a:lvl5pPr marL="2073669" indent="-230407" defTabSz="936032" eaLnBrk="0" hangingPunct="0">
              <a:defRPr>
                <a:solidFill>
                  <a:schemeClr val="tx1"/>
                </a:solidFill>
                <a:latin typeface="Arial" pitchFamily="34" charset="0"/>
              </a:defRPr>
            </a:lvl5pPr>
            <a:lvl6pPr marL="2534484" indent="-230407" defTabSz="936032" eaLnBrk="0" fontAlgn="base" hangingPunct="0">
              <a:spcBef>
                <a:spcPct val="0"/>
              </a:spcBef>
              <a:spcAft>
                <a:spcPct val="0"/>
              </a:spcAft>
              <a:defRPr>
                <a:solidFill>
                  <a:schemeClr val="tx1"/>
                </a:solidFill>
                <a:latin typeface="Arial" pitchFamily="34" charset="0"/>
              </a:defRPr>
            </a:lvl6pPr>
            <a:lvl7pPr marL="2995299" indent="-230407" defTabSz="936032" eaLnBrk="0" fontAlgn="base" hangingPunct="0">
              <a:spcBef>
                <a:spcPct val="0"/>
              </a:spcBef>
              <a:spcAft>
                <a:spcPct val="0"/>
              </a:spcAft>
              <a:defRPr>
                <a:solidFill>
                  <a:schemeClr val="tx1"/>
                </a:solidFill>
                <a:latin typeface="Arial" pitchFamily="34" charset="0"/>
              </a:defRPr>
            </a:lvl7pPr>
            <a:lvl8pPr marL="3456115" indent="-230407" defTabSz="936032" eaLnBrk="0" fontAlgn="base" hangingPunct="0">
              <a:spcBef>
                <a:spcPct val="0"/>
              </a:spcBef>
              <a:spcAft>
                <a:spcPct val="0"/>
              </a:spcAft>
              <a:defRPr>
                <a:solidFill>
                  <a:schemeClr val="tx1"/>
                </a:solidFill>
                <a:latin typeface="Arial" pitchFamily="34" charset="0"/>
              </a:defRPr>
            </a:lvl8pPr>
            <a:lvl9pPr marL="3916930" indent="-230407" defTabSz="936032" eaLnBrk="0" fontAlgn="base" hangingPunct="0">
              <a:spcBef>
                <a:spcPct val="0"/>
              </a:spcBef>
              <a:spcAft>
                <a:spcPct val="0"/>
              </a:spcAft>
              <a:defRPr>
                <a:solidFill>
                  <a:schemeClr val="tx1"/>
                </a:solidFill>
                <a:latin typeface="Arial" pitchFamily="34" charset="0"/>
              </a:defRPr>
            </a:lvl9pPr>
          </a:lstStyle>
          <a:p>
            <a:pPr eaLnBrk="1" hangingPunct="1"/>
            <a:fld id="{23BB97E3-B4EF-482D-B46C-BC7493537055}" type="slidenum">
              <a:rPr lang="en-US" smtClean="0"/>
              <a:pPr eaLnBrk="1" hangingPunct="1"/>
              <a:t>9</a:t>
            </a:fld>
            <a:endParaRPr lang="en-US" smtClean="0"/>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Arial" pitchFamily="34" charset="0"/>
              </a:rPr>
              <a:t>Give the class about 5 minutes to do the search.  They can talk among them selves on the rows.  Then ask them what they found.  The good sites, then the bad sites in the first part.  After the advanced search, have them tell you about what they found.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2946" name="Rectangle 2"/>
          <p:cNvSpPr>
            <a:spLocks noGrp="1" noChangeArrowheads="1"/>
          </p:cNvSpPr>
          <p:nvPr>
            <p:ph type="ctrTitle"/>
          </p:nvPr>
        </p:nvSpPr>
        <p:spPr>
          <a:xfrm>
            <a:off x="152400" y="1219200"/>
            <a:ext cx="8839200" cy="1470025"/>
          </a:xfrm>
        </p:spPr>
        <p:txBody>
          <a:bodyPr/>
          <a:lstStyle>
            <a:lvl1pPr>
              <a:defRPr sz="4800" b="1"/>
            </a:lvl1pPr>
          </a:lstStyle>
          <a:p>
            <a:r>
              <a:rPr lang="en-US"/>
              <a:t>Click to edit Master title style</a:t>
            </a:r>
          </a:p>
        </p:txBody>
      </p:sp>
      <p:sp>
        <p:nvSpPr>
          <p:cNvPr id="829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sldNum" sz="quarter" idx="10"/>
          </p:nvPr>
        </p:nvSpPr>
        <p:spPr>
          <a:xfrm>
            <a:off x="76200" y="6248400"/>
            <a:ext cx="587375" cy="488950"/>
          </a:xfrm>
        </p:spPr>
        <p:txBody>
          <a:bodyPr anchorCtr="0"/>
          <a:lstStyle>
            <a:lvl1pPr>
              <a:defRPr/>
            </a:lvl1pPr>
          </a:lstStyle>
          <a:p>
            <a:pPr>
              <a:defRPr/>
            </a:pPr>
            <a:fld id="{50689C22-3A24-4BF4-8E99-1CBAC41CEF01}" type="slidenum">
              <a:rPr lang="en-US"/>
              <a:pPr>
                <a:defRPr/>
              </a:pPr>
              <a:t>‹#›</a:t>
            </a:fld>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Nancy Clark</a:t>
            </a:r>
          </a:p>
        </p:txBody>
      </p:sp>
      <p:sp>
        <p:nvSpPr>
          <p:cNvPr id="6" name="Rectangle 6"/>
          <p:cNvSpPr>
            <a:spLocks noGrp="1" noChangeArrowheads="1"/>
          </p:cNvSpPr>
          <p:nvPr>
            <p:ph type="dt" sz="quarter" idx="12"/>
          </p:nvPr>
        </p:nvSpPr>
        <p:spPr/>
        <p:txBody>
          <a:bodyPr/>
          <a:lstStyle>
            <a:lvl1pPr>
              <a:defRPr/>
            </a:lvl1pPr>
          </a:lstStyle>
          <a:p>
            <a:pPr>
              <a:defRPr/>
            </a:pPr>
            <a:r>
              <a:rPr lang="en-US" smtClean="0"/>
              <a:t>Summer 2013</a:t>
            </a:r>
            <a:endParaRPr lang="en-US"/>
          </a:p>
        </p:txBody>
      </p:sp>
    </p:spTree>
    <p:extLst>
      <p:ext uri="{BB962C8B-B14F-4D97-AF65-F5344CB8AC3E}">
        <p14:creationId xmlns:p14="http://schemas.microsoft.com/office/powerpoint/2010/main" val="686322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844A86F4-7C49-4051-8969-77283D1FB520}"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r>
              <a:rPr lang="en-US" smtClean="0"/>
              <a:t>Summer 2013</a:t>
            </a:r>
            <a:endParaRPr 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t>Nancy Clark</a:t>
            </a:r>
          </a:p>
        </p:txBody>
      </p:sp>
    </p:spTree>
    <p:extLst>
      <p:ext uri="{BB962C8B-B14F-4D97-AF65-F5344CB8AC3E}">
        <p14:creationId xmlns:p14="http://schemas.microsoft.com/office/powerpoint/2010/main" val="3573939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6299283F-FDB1-4058-9239-0F6DF8F273BD}"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r>
              <a:rPr lang="en-US" smtClean="0"/>
              <a:t>Summer 2013</a:t>
            </a:r>
            <a:endParaRPr 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t>Nancy Clark</a:t>
            </a:r>
          </a:p>
        </p:txBody>
      </p:sp>
    </p:spTree>
    <p:extLst>
      <p:ext uri="{BB962C8B-B14F-4D97-AF65-F5344CB8AC3E}">
        <p14:creationId xmlns:p14="http://schemas.microsoft.com/office/powerpoint/2010/main" val="578170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1447800"/>
            <a:ext cx="9144000" cy="533400"/>
          </a:xfrm>
          <a:prstGeom prst="rect">
            <a:avLst/>
          </a:prstGeom>
          <a:gradFill flip="none" rotWithShape="1">
            <a:gsLst>
              <a:gs pos="100000">
                <a:srgbClr val="CDC092">
                  <a:alpha val="5000"/>
                </a:srgbClr>
              </a:gs>
              <a:gs pos="47000">
                <a:srgbClr val="CDC09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0"/>
            <a:ext cx="9144000" cy="1447800"/>
          </a:xfrm>
          <a:prstGeom prst="rect">
            <a:avLst/>
          </a:prstGeom>
          <a:gradFill flip="none" rotWithShape="1">
            <a:gsLst>
              <a:gs pos="100000">
                <a:srgbClr val="2B0007"/>
              </a:gs>
              <a:gs pos="50000">
                <a:srgbClr val="540115"/>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TextBox 5"/>
          <p:cNvSpPr txBox="1"/>
          <p:nvPr/>
        </p:nvSpPr>
        <p:spPr>
          <a:xfrm>
            <a:off x="533400" y="895350"/>
            <a:ext cx="8686800" cy="400050"/>
          </a:xfrm>
          <a:prstGeom prst="rect">
            <a:avLst/>
          </a:prstGeom>
          <a:noFill/>
        </p:spPr>
        <p:txBody>
          <a:bodyPr>
            <a:spAutoFit/>
          </a:bodyPr>
          <a:lstStyle/>
          <a:p>
            <a:pPr algn="ctr" fontAlgn="auto">
              <a:spcBef>
                <a:spcPts val="0"/>
              </a:spcBef>
              <a:spcAft>
                <a:spcPts val="0"/>
              </a:spcAft>
              <a:defRPr/>
            </a:pPr>
            <a:r>
              <a:rPr lang="en-US" sz="2000" b="1" cap="small" dirty="0">
                <a:solidFill>
                  <a:srgbClr val="CDC092"/>
                </a:solidFill>
                <a:latin typeface="Garamond" pitchFamily="18" charset="0"/>
                <a:cs typeface="+mn-cs"/>
              </a:rPr>
              <a:t>The Florida State University College of medicine</a:t>
            </a:r>
          </a:p>
        </p:txBody>
      </p:sp>
      <p:sp>
        <p:nvSpPr>
          <p:cNvPr id="7" name="TextBox 6"/>
          <p:cNvSpPr txBox="1"/>
          <p:nvPr/>
        </p:nvSpPr>
        <p:spPr>
          <a:xfrm>
            <a:off x="381000" y="1274763"/>
            <a:ext cx="9144000" cy="523875"/>
          </a:xfrm>
          <a:prstGeom prst="rect">
            <a:avLst/>
          </a:prstGeom>
          <a:noFill/>
        </p:spPr>
        <p:txBody>
          <a:bodyPr>
            <a:spAutoFit/>
          </a:bodyPr>
          <a:lstStyle/>
          <a:p>
            <a:pPr algn="ctr" fontAlgn="auto">
              <a:spcBef>
                <a:spcPts val="0"/>
              </a:spcBef>
              <a:spcAft>
                <a:spcPts val="0"/>
              </a:spcAft>
              <a:defRPr/>
            </a:pPr>
            <a:r>
              <a:rPr lang="en-US" sz="1400" dirty="0">
                <a:latin typeface="+mn-lt"/>
                <a:cs typeface="+mn-cs"/>
              </a:rPr>
              <a:t> </a:t>
            </a:r>
            <a:endParaRPr lang="en-US" sz="1400" b="1" i="1" dirty="0">
              <a:latin typeface="Garamond" pitchFamily="18" charset="0"/>
              <a:cs typeface="+mn-cs"/>
            </a:endParaRPr>
          </a:p>
          <a:p>
            <a:pPr algn="ctr" fontAlgn="auto">
              <a:spcBef>
                <a:spcPts val="0"/>
              </a:spcBef>
              <a:spcAft>
                <a:spcPts val="0"/>
              </a:spcAft>
              <a:defRPr/>
            </a:pPr>
            <a:r>
              <a:rPr lang="en-US" sz="1400" b="1" i="1" dirty="0">
                <a:latin typeface="Garamond" pitchFamily="18" charset="0"/>
                <a:cs typeface="+mn-cs"/>
              </a:rPr>
              <a:t>Educating and developing exemplary physicians who practice patient-centered health care</a:t>
            </a:r>
            <a:endParaRPr lang="en-US" sz="1400" b="1" i="1" dirty="0">
              <a:solidFill>
                <a:srgbClr val="2B0007"/>
              </a:solidFill>
              <a:latin typeface="Garamond" pitchFamily="18" charset="0"/>
              <a:cs typeface="+mn-cs"/>
            </a:endParaRPr>
          </a:p>
        </p:txBody>
      </p:sp>
      <p:pic>
        <p:nvPicPr>
          <p:cNvPr id="8" name="Picture 5" descr="C:\Users\amber.smalley\Desktop\Gold Seal.tif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a:latin typeface="Cambria"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9" name="Date Placeholder 3"/>
          <p:cNvSpPr>
            <a:spLocks noGrp="1"/>
          </p:cNvSpPr>
          <p:nvPr>
            <p:ph type="dt" sz="half" idx="10"/>
          </p:nvPr>
        </p:nvSpPr>
        <p:spPr/>
        <p:txBody>
          <a:bodyPr/>
          <a:lstStyle>
            <a:lvl1pPr>
              <a:defRPr smtClean="0">
                <a:solidFill>
                  <a:schemeClr val="tx1">
                    <a:lumMod val="75000"/>
                    <a:lumOff val="25000"/>
                  </a:schemeClr>
                </a:solidFill>
              </a:defRPr>
            </a:lvl1pPr>
          </a:lstStyle>
          <a:p>
            <a:pPr>
              <a:defRPr/>
            </a:pPr>
            <a:r>
              <a:rPr lang="en-US" smtClean="0"/>
              <a:t>Summer 2013</a:t>
            </a:r>
            <a:endParaRPr lang="en-US"/>
          </a:p>
        </p:txBody>
      </p:sp>
      <p:sp>
        <p:nvSpPr>
          <p:cNvPr id="10" name="Footer Placeholder 4"/>
          <p:cNvSpPr>
            <a:spLocks noGrp="1"/>
          </p:cNvSpPr>
          <p:nvPr>
            <p:ph type="ftr" sz="quarter" idx="11"/>
          </p:nvPr>
        </p:nvSpPr>
        <p:spPr/>
        <p:txBody>
          <a:bodyPr/>
          <a:lstStyle>
            <a:lvl1pPr>
              <a:defRPr>
                <a:solidFill>
                  <a:schemeClr val="tx1">
                    <a:lumMod val="75000"/>
                    <a:lumOff val="25000"/>
                  </a:schemeClr>
                </a:solidFill>
              </a:defRPr>
            </a:lvl1pPr>
          </a:lstStyle>
          <a:p>
            <a:pPr>
              <a:defRPr/>
            </a:pPr>
            <a:r>
              <a:rPr lang="en-US" smtClean="0"/>
              <a:t>Nancy Clark</a:t>
            </a:r>
            <a:endParaRPr lang="en-US"/>
          </a:p>
        </p:txBody>
      </p:sp>
      <p:sp>
        <p:nvSpPr>
          <p:cNvPr id="11" name="Slide Number Placeholder 5"/>
          <p:cNvSpPr>
            <a:spLocks noGrp="1"/>
          </p:cNvSpPr>
          <p:nvPr>
            <p:ph type="sldNum" sz="quarter" idx="12"/>
          </p:nvPr>
        </p:nvSpPr>
        <p:spPr/>
        <p:txBody>
          <a:bodyPr/>
          <a:lstStyle>
            <a:lvl1pPr>
              <a:defRPr smtClean="0">
                <a:solidFill>
                  <a:schemeClr val="tx1">
                    <a:lumMod val="75000"/>
                    <a:lumOff val="25000"/>
                  </a:schemeClr>
                </a:solidFill>
              </a:defRPr>
            </a:lvl1pPr>
          </a:lstStyle>
          <a:p>
            <a:pPr>
              <a:defRPr/>
            </a:pPr>
            <a:fld id="{2C1C2E05-99B5-403C-ADD5-5D3A2DA687F2}" type="slidenum">
              <a:rPr lang="en-US" smtClean="0"/>
              <a:pPr>
                <a:defRPr/>
              </a:pPr>
              <a:t>‹#›</a:t>
            </a:fld>
            <a:endParaRPr lang="en-US"/>
          </a:p>
        </p:txBody>
      </p:sp>
    </p:spTree>
    <p:extLst>
      <p:ext uri="{BB962C8B-B14F-4D97-AF65-F5344CB8AC3E}">
        <p14:creationId xmlns:p14="http://schemas.microsoft.com/office/powerpoint/2010/main" val="176335608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mbria" pitchFamily="18" charset="0"/>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Summer 2013</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Nancy Clark</a:t>
            </a:r>
            <a:endParaRPr lang="en-US"/>
          </a:p>
        </p:txBody>
      </p:sp>
      <p:sp>
        <p:nvSpPr>
          <p:cNvPr id="6" name="Slide Number Placeholder 5"/>
          <p:cNvSpPr>
            <a:spLocks noGrp="1"/>
          </p:cNvSpPr>
          <p:nvPr>
            <p:ph type="sldNum" sz="quarter" idx="12"/>
          </p:nvPr>
        </p:nvSpPr>
        <p:spPr/>
        <p:txBody>
          <a:bodyPr/>
          <a:lstStyle>
            <a:lvl1pPr>
              <a:defRPr/>
            </a:lvl1pPr>
          </a:lstStyle>
          <a:p>
            <a:pPr>
              <a:defRPr/>
            </a:pPr>
            <a:fld id="{3C88F3B4-C29F-4E33-AF3F-656DA62C6D12}" type="slidenum">
              <a:rPr lang="en-US" smtClean="0"/>
              <a:pPr>
                <a:defRPr/>
              </a:pPr>
              <a:t>‹#›</a:t>
            </a:fld>
            <a:endParaRPr lang="en-US"/>
          </a:p>
        </p:txBody>
      </p:sp>
    </p:spTree>
    <p:extLst>
      <p:ext uri="{BB962C8B-B14F-4D97-AF65-F5344CB8AC3E}">
        <p14:creationId xmlns:p14="http://schemas.microsoft.com/office/powerpoint/2010/main" val="112180646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atin typeface="Cambria" pitchFamily="18" charset="0"/>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Summer 2013</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Nancy Clark</a:t>
            </a:r>
            <a:endParaRPr lang="en-US"/>
          </a:p>
        </p:txBody>
      </p:sp>
      <p:sp>
        <p:nvSpPr>
          <p:cNvPr id="6" name="Slide Number Placeholder 5"/>
          <p:cNvSpPr>
            <a:spLocks noGrp="1"/>
          </p:cNvSpPr>
          <p:nvPr>
            <p:ph type="sldNum" sz="quarter" idx="12"/>
          </p:nvPr>
        </p:nvSpPr>
        <p:spPr/>
        <p:txBody>
          <a:bodyPr/>
          <a:lstStyle>
            <a:lvl1pPr>
              <a:defRPr/>
            </a:lvl1pPr>
          </a:lstStyle>
          <a:p>
            <a:pPr>
              <a:defRPr/>
            </a:pPr>
            <a:fld id="{BF3AA75E-4C83-43B9-BD0D-C618932F8ABC}" type="slidenum">
              <a:rPr lang="en-US" smtClean="0"/>
              <a:pPr>
                <a:defRPr/>
              </a:pPr>
              <a:t>‹#›</a:t>
            </a:fld>
            <a:endParaRPr lang="en-US"/>
          </a:p>
        </p:txBody>
      </p:sp>
    </p:spTree>
    <p:extLst>
      <p:ext uri="{BB962C8B-B14F-4D97-AF65-F5344CB8AC3E}">
        <p14:creationId xmlns:p14="http://schemas.microsoft.com/office/powerpoint/2010/main" val="78447331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mbria" pitchFamily="18"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057400"/>
            <a:ext cx="4038600" cy="4068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r>
              <a:rPr lang="en-US" smtClean="0"/>
              <a:t>Summer 2013</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Nancy Clark</a:t>
            </a:r>
            <a:endParaRPr lang="en-US"/>
          </a:p>
        </p:txBody>
      </p:sp>
      <p:sp>
        <p:nvSpPr>
          <p:cNvPr id="7" name="Slide Number Placeholder 5"/>
          <p:cNvSpPr>
            <a:spLocks noGrp="1"/>
          </p:cNvSpPr>
          <p:nvPr>
            <p:ph type="sldNum" sz="quarter" idx="12"/>
          </p:nvPr>
        </p:nvSpPr>
        <p:spPr/>
        <p:txBody>
          <a:bodyPr/>
          <a:lstStyle>
            <a:lvl1pPr>
              <a:defRPr/>
            </a:lvl1pPr>
          </a:lstStyle>
          <a:p>
            <a:pPr>
              <a:defRPr/>
            </a:pPr>
            <a:fld id="{70CF22F0-9728-41D0-B264-E3B112E2DA77}" type="slidenum">
              <a:rPr lang="en-US" smtClean="0"/>
              <a:pPr>
                <a:defRPr/>
              </a:pPr>
              <a:t>‹#›</a:t>
            </a:fld>
            <a:endParaRPr lang="en-US"/>
          </a:p>
        </p:txBody>
      </p:sp>
    </p:spTree>
    <p:extLst>
      <p:ext uri="{BB962C8B-B14F-4D97-AF65-F5344CB8AC3E}">
        <p14:creationId xmlns:p14="http://schemas.microsoft.com/office/powerpoint/2010/main" val="257795416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981200"/>
            <a:ext cx="4040188" cy="457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514599"/>
            <a:ext cx="4040188" cy="3611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981200"/>
            <a:ext cx="4041775" cy="457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514599"/>
            <a:ext cx="4041775" cy="36115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Summer 2013</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Nancy Clark</a:t>
            </a:r>
            <a:endParaRPr lang="en-US"/>
          </a:p>
        </p:txBody>
      </p:sp>
      <p:sp>
        <p:nvSpPr>
          <p:cNvPr id="9" name="Slide Number Placeholder 5"/>
          <p:cNvSpPr>
            <a:spLocks noGrp="1"/>
          </p:cNvSpPr>
          <p:nvPr>
            <p:ph type="sldNum" sz="quarter" idx="12"/>
          </p:nvPr>
        </p:nvSpPr>
        <p:spPr/>
        <p:txBody>
          <a:bodyPr/>
          <a:lstStyle>
            <a:lvl1pPr>
              <a:defRPr/>
            </a:lvl1pPr>
          </a:lstStyle>
          <a:p>
            <a:pPr>
              <a:defRPr/>
            </a:pPr>
            <a:fld id="{1F55A432-2488-467B-BDE1-C6E8EE326B10}" type="slidenum">
              <a:rPr lang="en-US" smtClean="0"/>
              <a:pPr>
                <a:defRPr/>
              </a:pPr>
              <a:t>‹#›</a:t>
            </a:fld>
            <a:endParaRPr lang="en-US"/>
          </a:p>
        </p:txBody>
      </p:sp>
    </p:spTree>
    <p:extLst>
      <p:ext uri="{BB962C8B-B14F-4D97-AF65-F5344CB8AC3E}">
        <p14:creationId xmlns:p14="http://schemas.microsoft.com/office/powerpoint/2010/main" val="4534701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mbria" pitchFamily="18" charset="0"/>
              </a:defRPr>
            </a:lvl1p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Summer 2013</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Nancy Clark</a:t>
            </a:r>
            <a:endParaRPr lang="en-US"/>
          </a:p>
        </p:txBody>
      </p:sp>
      <p:sp>
        <p:nvSpPr>
          <p:cNvPr id="5" name="Slide Number Placeholder 5"/>
          <p:cNvSpPr>
            <a:spLocks noGrp="1"/>
          </p:cNvSpPr>
          <p:nvPr>
            <p:ph type="sldNum" sz="quarter" idx="12"/>
          </p:nvPr>
        </p:nvSpPr>
        <p:spPr/>
        <p:txBody>
          <a:bodyPr/>
          <a:lstStyle>
            <a:lvl1pPr>
              <a:defRPr/>
            </a:lvl1pPr>
          </a:lstStyle>
          <a:p>
            <a:pPr>
              <a:defRPr/>
            </a:pPr>
            <a:fld id="{08A49BBC-A24F-462C-81BF-C9A64E6C5E1D}" type="slidenum">
              <a:rPr lang="en-US" smtClean="0"/>
              <a:pPr>
                <a:defRPr/>
              </a:pPr>
              <a:t>‹#›</a:t>
            </a:fld>
            <a:endParaRPr lang="en-US"/>
          </a:p>
        </p:txBody>
      </p:sp>
    </p:spTree>
    <p:extLst>
      <p:ext uri="{BB962C8B-B14F-4D97-AF65-F5344CB8AC3E}">
        <p14:creationId xmlns:p14="http://schemas.microsoft.com/office/powerpoint/2010/main" val="56337954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Summer 2013</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Nancy Clark</a:t>
            </a:r>
            <a:endParaRPr lang="en-US"/>
          </a:p>
        </p:txBody>
      </p:sp>
      <p:sp>
        <p:nvSpPr>
          <p:cNvPr id="4" name="Slide Number Placeholder 5"/>
          <p:cNvSpPr>
            <a:spLocks noGrp="1"/>
          </p:cNvSpPr>
          <p:nvPr>
            <p:ph type="sldNum" sz="quarter" idx="12"/>
          </p:nvPr>
        </p:nvSpPr>
        <p:spPr/>
        <p:txBody>
          <a:bodyPr/>
          <a:lstStyle>
            <a:lvl1pPr>
              <a:defRPr/>
            </a:lvl1pPr>
          </a:lstStyle>
          <a:p>
            <a:pPr>
              <a:defRPr/>
            </a:pPr>
            <a:fld id="{8272C71E-8359-4F25-B4AD-A9C52AEAA48D}" type="slidenum">
              <a:rPr lang="en-US" smtClean="0"/>
              <a:pPr>
                <a:defRPr/>
              </a:pPr>
              <a:t>‹#›</a:t>
            </a:fld>
            <a:endParaRPr lang="en-US"/>
          </a:p>
        </p:txBody>
      </p:sp>
    </p:spTree>
    <p:extLst>
      <p:ext uri="{BB962C8B-B14F-4D97-AF65-F5344CB8AC3E}">
        <p14:creationId xmlns:p14="http://schemas.microsoft.com/office/powerpoint/2010/main" val="95708360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3008313" cy="5969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1295400"/>
            <a:ext cx="5111750" cy="4830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981200"/>
            <a:ext cx="3008313" cy="4144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Summer 2013</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Nancy Clark</a:t>
            </a:r>
            <a:endParaRPr lang="en-US"/>
          </a:p>
        </p:txBody>
      </p:sp>
      <p:sp>
        <p:nvSpPr>
          <p:cNvPr id="7" name="Slide Number Placeholder 5"/>
          <p:cNvSpPr>
            <a:spLocks noGrp="1"/>
          </p:cNvSpPr>
          <p:nvPr>
            <p:ph type="sldNum" sz="quarter" idx="12"/>
          </p:nvPr>
        </p:nvSpPr>
        <p:spPr/>
        <p:txBody>
          <a:bodyPr/>
          <a:lstStyle>
            <a:lvl1pPr>
              <a:defRPr/>
            </a:lvl1pPr>
          </a:lstStyle>
          <a:p>
            <a:pPr>
              <a:defRPr/>
            </a:pPr>
            <a:fld id="{C7A24990-8060-4B51-BD39-76F6AA32F571}" type="slidenum">
              <a:rPr lang="en-US" smtClean="0"/>
              <a:pPr>
                <a:defRPr/>
              </a:pPr>
              <a:t>‹#›</a:t>
            </a:fld>
            <a:endParaRPr lang="en-US"/>
          </a:p>
        </p:txBody>
      </p:sp>
    </p:spTree>
    <p:extLst>
      <p:ext uri="{BB962C8B-B14F-4D97-AF65-F5344CB8AC3E}">
        <p14:creationId xmlns:p14="http://schemas.microsoft.com/office/powerpoint/2010/main" val="347258899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1E9FD64F-1199-4EE5-9B73-B42019D5A0B1}"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r>
              <a:rPr lang="en-US" smtClean="0"/>
              <a:t>Summer 2013</a:t>
            </a:r>
            <a:endParaRPr 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t>Nancy Clark</a:t>
            </a:r>
          </a:p>
        </p:txBody>
      </p:sp>
    </p:spTree>
    <p:extLst>
      <p:ext uri="{BB962C8B-B14F-4D97-AF65-F5344CB8AC3E}">
        <p14:creationId xmlns:p14="http://schemas.microsoft.com/office/powerpoint/2010/main" val="17123715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295399"/>
            <a:ext cx="5486400" cy="34321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Summer 2013</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Nancy Clark</a:t>
            </a:r>
            <a:endParaRPr lang="en-US"/>
          </a:p>
        </p:txBody>
      </p:sp>
      <p:sp>
        <p:nvSpPr>
          <p:cNvPr id="7" name="Slide Number Placeholder 5"/>
          <p:cNvSpPr>
            <a:spLocks noGrp="1"/>
          </p:cNvSpPr>
          <p:nvPr>
            <p:ph type="sldNum" sz="quarter" idx="12"/>
          </p:nvPr>
        </p:nvSpPr>
        <p:spPr/>
        <p:txBody>
          <a:bodyPr/>
          <a:lstStyle>
            <a:lvl1pPr>
              <a:defRPr/>
            </a:lvl1pPr>
          </a:lstStyle>
          <a:p>
            <a:pPr>
              <a:defRPr/>
            </a:pPr>
            <a:fld id="{C7DEBCA7-D5B7-4540-B049-BE779B9F6B18}" type="slidenum">
              <a:rPr lang="en-US" smtClean="0"/>
              <a:pPr>
                <a:defRPr/>
              </a:pPr>
              <a:t>‹#›</a:t>
            </a:fld>
            <a:endParaRPr lang="en-US"/>
          </a:p>
        </p:txBody>
      </p:sp>
    </p:spTree>
    <p:extLst>
      <p:ext uri="{BB962C8B-B14F-4D97-AF65-F5344CB8AC3E}">
        <p14:creationId xmlns:p14="http://schemas.microsoft.com/office/powerpoint/2010/main" val="421542925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Summer 2013</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Nancy Clark</a:t>
            </a:r>
            <a:endParaRPr lang="en-US"/>
          </a:p>
        </p:txBody>
      </p:sp>
      <p:sp>
        <p:nvSpPr>
          <p:cNvPr id="6" name="Slide Number Placeholder 5"/>
          <p:cNvSpPr>
            <a:spLocks noGrp="1"/>
          </p:cNvSpPr>
          <p:nvPr>
            <p:ph type="sldNum" sz="quarter" idx="12"/>
          </p:nvPr>
        </p:nvSpPr>
        <p:spPr/>
        <p:txBody>
          <a:bodyPr/>
          <a:lstStyle>
            <a:lvl1pPr>
              <a:defRPr/>
            </a:lvl1pPr>
          </a:lstStyle>
          <a:p>
            <a:pPr>
              <a:defRPr/>
            </a:pPr>
            <a:fld id="{7436343F-1450-41BF-A1D6-A8D55F86C3EC}" type="slidenum">
              <a:rPr lang="en-US" smtClean="0"/>
              <a:pPr>
                <a:defRPr/>
              </a:pPr>
              <a:t>‹#›</a:t>
            </a:fld>
            <a:endParaRPr lang="en-US"/>
          </a:p>
        </p:txBody>
      </p:sp>
    </p:spTree>
    <p:extLst>
      <p:ext uri="{BB962C8B-B14F-4D97-AF65-F5344CB8AC3E}">
        <p14:creationId xmlns:p14="http://schemas.microsoft.com/office/powerpoint/2010/main" val="51016762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95400"/>
            <a:ext cx="2057400" cy="4830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95400"/>
            <a:ext cx="6019800" cy="4830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Summer 2013</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Nancy Clark</a:t>
            </a:r>
            <a:endParaRPr lang="en-US"/>
          </a:p>
        </p:txBody>
      </p:sp>
      <p:sp>
        <p:nvSpPr>
          <p:cNvPr id="6" name="Slide Number Placeholder 5"/>
          <p:cNvSpPr>
            <a:spLocks noGrp="1"/>
          </p:cNvSpPr>
          <p:nvPr>
            <p:ph type="sldNum" sz="quarter" idx="12"/>
          </p:nvPr>
        </p:nvSpPr>
        <p:spPr/>
        <p:txBody>
          <a:bodyPr/>
          <a:lstStyle>
            <a:lvl1pPr>
              <a:defRPr/>
            </a:lvl1pPr>
          </a:lstStyle>
          <a:p>
            <a:pPr>
              <a:defRPr/>
            </a:pPr>
            <a:fld id="{C6DADDF6-7FED-415E-8D55-E233878B4F7A}" type="slidenum">
              <a:rPr lang="en-US" smtClean="0"/>
              <a:pPr>
                <a:defRPr/>
              </a:pPr>
              <a:t>‹#›</a:t>
            </a:fld>
            <a:endParaRPr lang="en-US"/>
          </a:p>
        </p:txBody>
      </p:sp>
    </p:spTree>
    <p:extLst>
      <p:ext uri="{BB962C8B-B14F-4D97-AF65-F5344CB8AC3E}">
        <p14:creationId xmlns:p14="http://schemas.microsoft.com/office/powerpoint/2010/main" val="191560411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2CE1936F-0287-41E3-94DA-AEC0F2F1CB00}" type="slidenum">
              <a:rPr lang="en-US"/>
              <a:pPr>
                <a:defRPr/>
              </a:pPr>
              <a:t>‹#›</a:t>
            </a:fld>
            <a:endParaRPr lang="en-US"/>
          </a:p>
        </p:txBody>
      </p:sp>
      <p:sp>
        <p:nvSpPr>
          <p:cNvPr id="5" name="Rectangle 5"/>
          <p:cNvSpPr>
            <a:spLocks noGrp="1" noChangeArrowheads="1"/>
          </p:cNvSpPr>
          <p:nvPr>
            <p:ph type="dt" sz="half" idx="11"/>
          </p:nvPr>
        </p:nvSpPr>
        <p:spPr>
          <a:ln/>
        </p:spPr>
        <p:txBody>
          <a:bodyPr/>
          <a:lstStyle>
            <a:lvl1pPr>
              <a:defRPr/>
            </a:lvl1pPr>
          </a:lstStyle>
          <a:p>
            <a:pPr>
              <a:defRPr/>
            </a:pPr>
            <a:r>
              <a:rPr lang="en-US" smtClean="0"/>
              <a:t>Summer 2013</a:t>
            </a:r>
            <a:endParaRPr lang="en-US"/>
          </a:p>
        </p:txBody>
      </p:sp>
      <p:sp>
        <p:nvSpPr>
          <p:cNvPr id="6" name="Rectangle 6"/>
          <p:cNvSpPr>
            <a:spLocks noGrp="1" noChangeArrowheads="1"/>
          </p:cNvSpPr>
          <p:nvPr>
            <p:ph type="ftr" sz="quarter" idx="12"/>
          </p:nvPr>
        </p:nvSpPr>
        <p:spPr>
          <a:ln/>
        </p:spPr>
        <p:txBody>
          <a:bodyPr/>
          <a:lstStyle>
            <a:lvl1pPr>
              <a:defRPr/>
            </a:lvl1pPr>
          </a:lstStyle>
          <a:p>
            <a:pPr>
              <a:defRPr/>
            </a:pPr>
            <a:r>
              <a:rPr lang="en-US"/>
              <a:t>Nancy Clark</a:t>
            </a:r>
          </a:p>
        </p:txBody>
      </p:sp>
    </p:spTree>
    <p:extLst>
      <p:ext uri="{BB962C8B-B14F-4D97-AF65-F5344CB8AC3E}">
        <p14:creationId xmlns:p14="http://schemas.microsoft.com/office/powerpoint/2010/main" val="1262605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722BFC4A-2CFC-40B4-9A42-3D0B992152A9}"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r>
              <a:rPr lang="en-US" smtClean="0"/>
              <a:t>Summer 2013</a:t>
            </a:r>
            <a:endParaRPr lang="en-US"/>
          </a:p>
        </p:txBody>
      </p:sp>
      <p:sp>
        <p:nvSpPr>
          <p:cNvPr id="7" name="Rectangle 6"/>
          <p:cNvSpPr>
            <a:spLocks noGrp="1" noChangeArrowheads="1"/>
          </p:cNvSpPr>
          <p:nvPr>
            <p:ph type="ftr" sz="quarter" idx="12"/>
          </p:nvPr>
        </p:nvSpPr>
        <p:spPr>
          <a:ln/>
        </p:spPr>
        <p:txBody>
          <a:bodyPr/>
          <a:lstStyle>
            <a:lvl1pPr>
              <a:defRPr/>
            </a:lvl1pPr>
          </a:lstStyle>
          <a:p>
            <a:pPr>
              <a:defRPr/>
            </a:pPr>
            <a:r>
              <a:rPr lang="en-US"/>
              <a:t>Nancy Clark</a:t>
            </a:r>
          </a:p>
        </p:txBody>
      </p:sp>
    </p:spTree>
    <p:extLst>
      <p:ext uri="{BB962C8B-B14F-4D97-AF65-F5344CB8AC3E}">
        <p14:creationId xmlns:p14="http://schemas.microsoft.com/office/powerpoint/2010/main" val="874159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CC31F71C-5CF5-44E5-9082-C661EBB9A4EE}" type="slidenum">
              <a:rPr lang="en-US"/>
              <a:pPr>
                <a:defRPr/>
              </a:pPr>
              <a:t>‹#›</a:t>
            </a:fld>
            <a:endParaRPr lang="en-US"/>
          </a:p>
        </p:txBody>
      </p:sp>
      <p:sp>
        <p:nvSpPr>
          <p:cNvPr id="8" name="Rectangle 5"/>
          <p:cNvSpPr>
            <a:spLocks noGrp="1" noChangeArrowheads="1"/>
          </p:cNvSpPr>
          <p:nvPr>
            <p:ph type="dt" sz="half" idx="11"/>
          </p:nvPr>
        </p:nvSpPr>
        <p:spPr>
          <a:ln/>
        </p:spPr>
        <p:txBody>
          <a:bodyPr/>
          <a:lstStyle>
            <a:lvl1pPr>
              <a:defRPr/>
            </a:lvl1pPr>
          </a:lstStyle>
          <a:p>
            <a:pPr>
              <a:defRPr/>
            </a:pPr>
            <a:r>
              <a:rPr lang="en-US" smtClean="0"/>
              <a:t>Summer 2013</a:t>
            </a:r>
            <a:endParaRPr lang="en-US"/>
          </a:p>
        </p:txBody>
      </p:sp>
      <p:sp>
        <p:nvSpPr>
          <p:cNvPr id="9" name="Rectangle 6"/>
          <p:cNvSpPr>
            <a:spLocks noGrp="1" noChangeArrowheads="1"/>
          </p:cNvSpPr>
          <p:nvPr>
            <p:ph type="ftr" sz="quarter" idx="12"/>
          </p:nvPr>
        </p:nvSpPr>
        <p:spPr>
          <a:ln/>
        </p:spPr>
        <p:txBody>
          <a:bodyPr/>
          <a:lstStyle>
            <a:lvl1pPr>
              <a:defRPr/>
            </a:lvl1pPr>
          </a:lstStyle>
          <a:p>
            <a:pPr>
              <a:defRPr/>
            </a:pPr>
            <a:r>
              <a:rPr lang="en-US"/>
              <a:t>Nancy Clark</a:t>
            </a:r>
          </a:p>
        </p:txBody>
      </p:sp>
    </p:spTree>
    <p:extLst>
      <p:ext uri="{BB962C8B-B14F-4D97-AF65-F5344CB8AC3E}">
        <p14:creationId xmlns:p14="http://schemas.microsoft.com/office/powerpoint/2010/main" val="3736369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70FC1D36-99D5-42D1-A2AC-5F3DEEBD9C69}" type="slidenum">
              <a:rPr lang="en-US"/>
              <a:pPr>
                <a:defRPr/>
              </a:pPr>
              <a:t>‹#›</a:t>
            </a:fld>
            <a:endParaRPr lang="en-US"/>
          </a:p>
        </p:txBody>
      </p:sp>
      <p:sp>
        <p:nvSpPr>
          <p:cNvPr id="4" name="Rectangle 5"/>
          <p:cNvSpPr>
            <a:spLocks noGrp="1" noChangeArrowheads="1"/>
          </p:cNvSpPr>
          <p:nvPr>
            <p:ph type="dt" sz="half" idx="11"/>
          </p:nvPr>
        </p:nvSpPr>
        <p:spPr>
          <a:ln/>
        </p:spPr>
        <p:txBody>
          <a:bodyPr/>
          <a:lstStyle>
            <a:lvl1pPr>
              <a:defRPr/>
            </a:lvl1pPr>
          </a:lstStyle>
          <a:p>
            <a:pPr>
              <a:defRPr/>
            </a:pPr>
            <a:r>
              <a:rPr lang="en-US" smtClean="0"/>
              <a:t>Summer 2013</a:t>
            </a:r>
            <a:endParaRPr lang="en-US"/>
          </a:p>
        </p:txBody>
      </p:sp>
      <p:sp>
        <p:nvSpPr>
          <p:cNvPr id="5" name="Rectangle 6"/>
          <p:cNvSpPr>
            <a:spLocks noGrp="1" noChangeArrowheads="1"/>
          </p:cNvSpPr>
          <p:nvPr>
            <p:ph type="ftr" sz="quarter" idx="12"/>
          </p:nvPr>
        </p:nvSpPr>
        <p:spPr>
          <a:ln/>
        </p:spPr>
        <p:txBody>
          <a:bodyPr/>
          <a:lstStyle>
            <a:lvl1pPr>
              <a:defRPr/>
            </a:lvl1pPr>
          </a:lstStyle>
          <a:p>
            <a:pPr>
              <a:defRPr/>
            </a:pPr>
            <a:r>
              <a:rPr lang="en-US"/>
              <a:t>Nancy Clark</a:t>
            </a:r>
          </a:p>
        </p:txBody>
      </p:sp>
    </p:spTree>
    <p:extLst>
      <p:ext uri="{BB962C8B-B14F-4D97-AF65-F5344CB8AC3E}">
        <p14:creationId xmlns:p14="http://schemas.microsoft.com/office/powerpoint/2010/main" val="3191663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1176FD33-56EF-4763-A5BB-AFC9152D0DB7}" type="slidenum">
              <a:rPr lang="en-US"/>
              <a:pPr>
                <a:defRPr/>
              </a:pPr>
              <a:t>‹#›</a:t>
            </a:fld>
            <a:endParaRPr lang="en-US"/>
          </a:p>
        </p:txBody>
      </p:sp>
      <p:sp>
        <p:nvSpPr>
          <p:cNvPr id="3" name="Rectangle 5"/>
          <p:cNvSpPr>
            <a:spLocks noGrp="1" noChangeArrowheads="1"/>
          </p:cNvSpPr>
          <p:nvPr>
            <p:ph type="dt" sz="half" idx="11"/>
          </p:nvPr>
        </p:nvSpPr>
        <p:spPr>
          <a:ln/>
        </p:spPr>
        <p:txBody>
          <a:bodyPr/>
          <a:lstStyle>
            <a:lvl1pPr>
              <a:defRPr/>
            </a:lvl1pPr>
          </a:lstStyle>
          <a:p>
            <a:pPr>
              <a:defRPr/>
            </a:pPr>
            <a:r>
              <a:rPr lang="en-US" smtClean="0"/>
              <a:t>Summer 2013</a:t>
            </a:r>
            <a:endParaRPr lang="en-US"/>
          </a:p>
        </p:txBody>
      </p:sp>
      <p:sp>
        <p:nvSpPr>
          <p:cNvPr id="4" name="Rectangle 6"/>
          <p:cNvSpPr>
            <a:spLocks noGrp="1" noChangeArrowheads="1"/>
          </p:cNvSpPr>
          <p:nvPr>
            <p:ph type="ftr" sz="quarter" idx="12"/>
          </p:nvPr>
        </p:nvSpPr>
        <p:spPr>
          <a:ln/>
        </p:spPr>
        <p:txBody>
          <a:bodyPr/>
          <a:lstStyle>
            <a:lvl1pPr>
              <a:defRPr/>
            </a:lvl1pPr>
          </a:lstStyle>
          <a:p>
            <a:pPr>
              <a:defRPr/>
            </a:pPr>
            <a:r>
              <a:rPr lang="en-US"/>
              <a:t>Nancy Clark</a:t>
            </a:r>
          </a:p>
        </p:txBody>
      </p:sp>
    </p:spTree>
    <p:extLst>
      <p:ext uri="{BB962C8B-B14F-4D97-AF65-F5344CB8AC3E}">
        <p14:creationId xmlns:p14="http://schemas.microsoft.com/office/powerpoint/2010/main" val="2156631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73486EE3-24C5-4AE6-A8BB-6D698EE7B534}"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r>
              <a:rPr lang="en-US" smtClean="0"/>
              <a:t>Summer 2013</a:t>
            </a:r>
            <a:endParaRPr lang="en-US"/>
          </a:p>
        </p:txBody>
      </p:sp>
      <p:sp>
        <p:nvSpPr>
          <p:cNvPr id="7" name="Rectangle 6"/>
          <p:cNvSpPr>
            <a:spLocks noGrp="1" noChangeArrowheads="1"/>
          </p:cNvSpPr>
          <p:nvPr>
            <p:ph type="ftr" sz="quarter" idx="12"/>
          </p:nvPr>
        </p:nvSpPr>
        <p:spPr>
          <a:ln/>
        </p:spPr>
        <p:txBody>
          <a:bodyPr/>
          <a:lstStyle>
            <a:lvl1pPr>
              <a:defRPr/>
            </a:lvl1pPr>
          </a:lstStyle>
          <a:p>
            <a:pPr>
              <a:defRPr/>
            </a:pPr>
            <a:r>
              <a:rPr lang="en-US"/>
              <a:t>Nancy Clark</a:t>
            </a:r>
          </a:p>
        </p:txBody>
      </p:sp>
    </p:spTree>
    <p:extLst>
      <p:ext uri="{BB962C8B-B14F-4D97-AF65-F5344CB8AC3E}">
        <p14:creationId xmlns:p14="http://schemas.microsoft.com/office/powerpoint/2010/main" val="4136462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B4C60E74-E1A7-4B77-BE56-D3D76AE1B391}" type="slidenum">
              <a:rPr lang="en-US"/>
              <a:pPr>
                <a:defRPr/>
              </a:pPr>
              <a:t>‹#›</a:t>
            </a:fld>
            <a:endParaRPr lang="en-US"/>
          </a:p>
        </p:txBody>
      </p:sp>
      <p:sp>
        <p:nvSpPr>
          <p:cNvPr id="6" name="Rectangle 5"/>
          <p:cNvSpPr>
            <a:spLocks noGrp="1" noChangeArrowheads="1"/>
          </p:cNvSpPr>
          <p:nvPr>
            <p:ph type="dt" sz="half" idx="11"/>
          </p:nvPr>
        </p:nvSpPr>
        <p:spPr>
          <a:ln/>
        </p:spPr>
        <p:txBody>
          <a:bodyPr/>
          <a:lstStyle>
            <a:lvl1pPr>
              <a:defRPr/>
            </a:lvl1pPr>
          </a:lstStyle>
          <a:p>
            <a:pPr>
              <a:defRPr/>
            </a:pPr>
            <a:r>
              <a:rPr lang="en-US" smtClean="0"/>
              <a:t>Summer 2013</a:t>
            </a:r>
            <a:endParaRPr lang="en-US"/>
          </a:p>
        </p:txBody>
      </p:sp>
      <p:sp>
        <p:nvSpPr>
          <p:cNvPr id="7" name="Rectangle 6"/>
          <p:cNvSpPr>
            <a:spLocks noGrp="1" noChangeArrowheads="1"/>
          </p:cNvSpPr>
          <p:nvPr>
            <p:ph type="ftr" sz="quarter" idx="12"/>
          </p:nvPr>
        </p:nvSpPr>
        <p:spPr>
          <a:ln/>
        </p:spPr>
        <p:txBody>
          <a:bodyPr/>
          <a:lstStyle>
            <a:lvl1pPr>
              <a:defRPr/>
            </a:lvl1pPr>
          </a:lstStyle>
          <a:p>
            <a:pPr>
              <a:defRPr/>
            </a:pPr>
            <a:r>
              <a:rPr lang="en-US"/>
              <a:t>Nancy Clark</a:t>
            </a:r>
          </a:p>
        </p:txBody>
      </p:sp>
    </p:spTree>
    <p:extLst>
      <p:ext uri="{BB962C8B-B14F-4D97-AF65-F5344CB8AC3E}">
        <p14:creationId xmlns:p14="http://schemas.microsoft.com/office/powerpoint/2010/main" val="770272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24" name="Rectangle 4"/>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latin typeface="Arial" charset="0"/>
              </a:defRPr>
            </a:lvl1pPr>
          </a:lstStyle>
          <a:p>
            <a:pPr>
              <a:defRPr/>
            </a:pPr>
            <a:fld id="{EF364BE8-0AA3-4695-A0B5-96B238A8B904}" type="slidenum">
              <a:rPr lang="en-US"/>
              <a:pPr>
                <a:defRPr/>
              </a:pPr>
              <a:t>‹#›</a:t>
            </a:fld>
            <a:endParaRPr lang="en-US"/>
          </a:p>
        </p:txBody>
      </p:sp>
      <p:sp>
        <p:nvSpPr>
          <p:cNvPr id="81925" name="Rectangle 5"/>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Arial" charset="0"/>
              </a:defRPr>
            </a:lvl1pPr>
          </a:lstStyle>
          <a:p>
            <a:pPr>
              <a:defRPr/>
            </a:pPr>
            <a:r>
              <a:rPr lang="en-US" smtClean="0"/>
              <a:t>Summer 2013</a:t>
            </a:r>
            <a:endParaRPr lang="en-US"/>
          </a:p>
        </p:txBody>
      </p:sp>
      <p:sp>
        <p:nvSpPr>
          <p:cNvPr id="81926" name="Rectangle 6"/>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Arial" charset="0"/>
              </a:defRPr>
            </a:lvl1pPr>
          </a:lstStyle>
          <a:p>
            <a:pPr>
              <a:defRPr/>
            </a:pPr>
            <a:r>
              <a:rPr lang="en-US"/>
              <a:t>Nancy Clark</a:t>
            </a:r>
          </a:p>
        </p:txBody>
      </p:sp>
    </p:spTree>
  </p:cSld>
  <p:clrMap bg1="lt1" tx1="dk1" bg2="lt2" tx2="dk2" accent1="accent1" accent2="accent2" accent3="accent3" accent4="accent4" accent5="accent5" accent6="accent6" hlink="hlink" folHlink="folHlink"/>
  <p:sldLayoutIdLst>
    <p:sldLayoutId id="2147484266" r:id="rId1"/>
    <p:sldLayoutId id="2147484246" r:id="rId2"/>
    <p:sldLayoutId id="2147484247" r:id="rId3"/>
    <p:sldLayoutId id="2147484248" r:id="rId4"/>
    <p:sldLayoutId id="2147484249" r:id="rId5"/>
    <p:sldLayoutId id="2147484250" r:id="rId6"/>
    <p:sldLayoutId id="2147484251" r:id="rId7"/>
    <p:sldLayoutId id="2147484252" r:id="rId8"/>
    <p:sldLayoutId id="2147484253" r:id="rId9"/>
    <p:sldLayoutId id="2147484254" r:id="rId10"/>
    <p:sldLayoutId id="2147484255" r:id="rId11"/>
  </p:sldLayoutIdLst>
  <p:hf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295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981200"/>
            <a:ext cx="8229600" cy="414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r>
              <a:rPr lang="en-US" smtClean="0"/>
              <a:t>Summer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smtClean="0"/>
              <a:t>Nancy Clark</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EF364BE8-0AA3-4695-A0B5-96B238A8B904}" type="slidenum">
              <a:rPr lang="en-US" smtClean="0"/>
              <a:pPr>
                <a:defRPr/>
              </a:pPr>
              <a:t>‹#›</a:t>
            </a:fld>
            <a:endParaRPr lang="en-US"/>
          </a:p>
        </p:txBody>
      </p:sp>
      <p:sp>
        <p:nvSpPr>
          <p:cNvPr id="7" name="Rectangle 6"/>
          <p:cNvSpPr/>
          <p:nvPr/>
        </p:nvSpPr>
        <p:spPr>
          <a:xfrm>
            <a:off x="0" y="685800"/>
            <a:ext cx="9144000" cy="533400"/>
          </a:xfrm>
          <a:prstGeom prst="rect">
            <a:avLst/>
          </a:prstGeom>
          <a:gradFill flip="none" rotWithShape="1">
            <a:gsLst>
              <a:gs pos="100000">
                <a:srgbClr val="CDC092">
                  <a:alpha val="5000"/>
                </a:srgbClr>
              </a:gs>
              <a:gs pos="47000">
                <a:srgbClr val="CDC09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0"/>
            <a:ext cx="9144000" cy="685800"/>
          </a:xfrm>
          <a:prstGeom prst="rect">
            <a:avLst/>
          </a:prstGeom>
          <a:gradFill flip="none" rotWithShape="1">
            <a:gsLst>
              <a:gs pos="100000">
                <a:srgbClr val="2B0007"/>
              </a:gs>
              <a:gs pos="50000">
                <a:srgbClr val="540115"/>
              </a:gs>
              <a:gs pos="100000">
                <a:schemeClr val="accent1">
                  <a:tint val="23500"/>
                  <a:satMod val="16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TextBox 8"/>
          <p:cNvSpPr txBox="1"/>
          <p:nvPr/>
        </p:nvSpPr>
        <p:spPr>
          <a:xfrm>
            <a:off x="381000" y="209550"/>
            <a:ext cx="9144000" cy="400050"/>
          </a:xfrm>
          <a:prstGeom prst="rect">
            <a:avLst/>
          </a:prstGeom>
          <a:noFill/>
        </p:spPr>
        <p:txBody>
          <a:bodyPr>
            <a:spAutoFit/>
          </a:bodyPr>
          <a:lstStyle/>
          <a:p>
            <a:pPr algn="ctr" fontAlgn="auto">
              <a:spcBef>
                <a:spcPts val="0"/>
              </a:spcBef>
              <a:spcAft>
                <a:spcPts val="0"/>
              </a:spcAft>
              <a:defRPr/>
            </a:pPr>
            <a:r>
              <a:rPr lang="en-US" sz="2000" b="1" cap="small" dirty="0">
                <a:solidFill>
                  <a:srgbClr val="CDC092"/>
                </a:solidFill>
                <a:latin typeface="Garamond" pitchFamily="18" charset="0"/>
                <a:cs typeface="+mn-cs"/>
              </a:rPr>
              <a:t>The Florida State University College of medicine</a:t>
            </a:r>
          </a:p>
        </p:txBody>
      </p:sp>
      <p:sp>
        <p:nvSpPr>
          <p:cNvPr id="10" name="TextBox 9"/>
          <p:cNvSpPr txBox="1"/>
          <p:nvPr/>
        </p:nvSpPr>
        <p:spPr>
          <a:xfrm>
            <a:off x="381000" y="512763"/>
            <a:ext cx="9144000" cy="523875"/>
          </a:xfrm>
          <a:prstGeom prst="rect">
            <a:avLst/>
          </a:prstGeom>
          <a:noFill/>
        </p:spPr>
        <p:txBody>
          <a:bodyPr>
            <a:spAutoFit/>
          </a:bodyPr>
          <a:lstStyle/>
          <a:p>
            <a:pPr algn="ctr" fontAlgn="auto">
              <a:spcBef>
                <a:spcPts val="0"/>
              </a:spcBef>
              <a:spcAft>
                <a:spcPts val="0"/>
              </a:spcAft>
              <a:defRPr/>
            </a:pPr>
            <a:r>
              <a:rPr lang="en-US" sz="1400" dirty="0">
                <a:latin typeface="+mn-lt"/>
                <a:cs typeface="+mn-cs"/>
              </a:rPr>
              <a:t> </a:t>
            </a:r>
            <a:endParaRPr lang="en-US" sz="1400" b="1" i="1" dirty="0">
              <a:latin typeface="Garamond" pitchFamily="18" charset="0"/>
              <a:cs typeface="+mn-cs"/>
            </a:endParaRPr>
          </a:p>
          <a:p>
            <a:pPr algn="ctr" fontAlgn="auto">
              <a:spcBef>
                <a:spcPts val="0"/>
              </a:spcBef>
              <a:spcAft>
                <a:spcPts val="0"/>
              </a:spcAft>
              <a:defRPr/>
            </a:pPr>
            <a:r>
              <a:rPr lang="en-US" sz="1400" b="1" i="1" dirty="0">
                <a:latin typeface="Garamond" pitchFamily="18" charset="0"/>
                <a:cs typeface="+mn-cs"/>
              </a:rPr>
              <a:t>Educating and developing exemplary physicians who practice patient-centered health care</a:t>
            </a:r>
            <a:endParaRPr lang="en-US" sz="1400" b="1" i="1" dirty="0">
              <a:solidFill>
                <a:srgbClr val="2B0007"/>
              </a:solidFill>
              <a:latin typeface="Garamond" pitchFamily="18" charset="0"/>
              <a:cs typeface="+mn-cs"/>
            </a:endParaRPr>
          </a:p>
        </p:txBody>
      </p:sp>
      <p:pic>
        <p:nvPicPr>
          <p:cNvPr id="1037" name="Picture 5" descr="C:\Users\amber.smalley\Desktop\Gold Seal.tiff"/>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33400" y="1524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a:xfrm>
            <a:off x="0" y="6324600"/>
            <a:ext cx="9144000" cy="533400"/>
          </a:xfrm>
          <a:prstGeom prst="rect">
            <a:avLst/>
          </a:prstGeom>
          <a:gradFill flip="none" rotWithShape="1">
            <a:gsLst>
              <a:gs pos="100000">
                <a:srgbClr val="CDC092">
                  <a:alpha val="0"/>
                </a:srgbClr>
              </a:gs>
              <a:gs pos="47000">
                <a:srgbClr val="CDC092"/>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4270" r:id="rId1"/>
    <p:sldLayoutId id="2147484271" r:id="rId2"/>
    <p:sldLayoutId id="2147484272" r:id="rId3"/>
    <p:sldLayoutId id="2147484273" r:id="rId4"/>
    <p:sldLayoutId id="2147484274" r:id="rId5"/>
    <p:sldLayoutId id="2147484275" r:id="rId6"/>
    <p:sldLayoutId id="2147484276" r:id="rId7"/>
    <p:sldLayoutId id="2147484277" r:id="rId8"/>
    <p:sldLayoutId id="2147484278" r:id="rId9"/>
    <p:sldLayoutId id="2147484279" r:id="rId10"/>
    <p:sldLayoutId id="2147484280" r:id="rId11"/>
  </p:sldLayoutIdLst>
  <p:hf hdr="0" ftr="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jama.ama-assn.org/cgi/content/full/283/12/1600?maxtoshow=&amp;HITS=10&amp;hits=10&amp;RESULTFORMAT=&amp;titleabstract=guidelines+for+information+sites+web&amp;searchid=1057001235367_3724&amp;stored_search=&amp;FIRSTINDEX=0&amp;journalcode=jama" TargetMode="External"/><Relationship Id="rId7" Type="http://schemas.openxmlformats.org/officeDocument/2006/relationships/hyperlink" Target="http://www.hon.ch/HONcode/Conduct.html?HONConduct386169"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hyperlink" Target="http://www.hon.ch/HONcode/Conduct.html" TargetMode="External"/><Relationship Id="rId5" Type="http://schemas.openxmlformats.org/officeDocument/2006/relationships/hyperlink" Target="http://familydoctor.org/online/famdocen/home/healthy/safety/safety/783.printerview.html" TargetMode="External"/><Relationship Id="rId4" Type="http://schemas.openxmlformats.org/officeDocument/2006/relationships/hyperlink" Target="http://www.mlanet.org/resources/userguide.html"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www.aafp.org/" TargetMode="External"/><Relationship Id="rId3" Type="http://schemas.openxmlformats.org/officeDocument/2006/relationships/hyperlink" Target="http://www.cdc.gov/" TargetMode="External"/><Relationship Id="rId7" Type="http://schemas.openxmlformats.org/officeDocument/2006/relationships/hyperlink" Target="http://www.fda.gov/" TargetMode="External"/><Relationship Id="rId12" Type="http://schemas.openxmlformats.org/officeDocument/2006/relationships/hyperlink" Target="http://www.lungusa.org/"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hyperlink" Target="http://www.dhhs.gov/" TargetMode="External"/><Relationship Id="rId11" Type="http://schemas.openxmlformats.org/officeDocument/2006/relationships/hyperlink" Target="http://www.diabetes.org/main/application/commercewf" TargetMode="External"/><Relationship Id="rId5" Type="http://schemas.openxmlformats.org/officeDocument/2006/relationships/hyperlink" Target="http://www.nlm.nih.gov/" TargetMode="External"/><Relationship Id="rId10" Type="http://schemas.openxmlformats.org/officeDocument/2006/relationships/hyperlink" Target="http://www.acog.org/" TargetMode="External"/><Relationship Id="rId4" Type="http://schemas.openxmlformats.org/officeDocument/2006/relationships/hyperlink" Target="http://www.ahrq.gov/" TargetMode="External"/><Relationship Id="rId9" Type="http://schemas.openxmlformats.org/officeDocument/2006/relationships/hyperlink" Target="http://www.acponline.org/"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hyperlink" Target="http://www.jaoa.org/content/114/5/368.long" TargetMode="External"/><Relationship Id="rId2" Type="http://schemas.openxmlformats.org/officeDocument/2006/relationships/slideLayout" Target="../slideLayouts/slideLayout13.xml"/><Relationship Id="rId1" Type="http://schemas.openxmlformats.org/officeDocument/2006/relationships/video" Target="http://www.youtube.com/v/kFBDn5PiL00?version=2&amp;hl=en_US&amp;rel=0" TargetMode="External"/><Relationship Id="rId6" Type="http://schemas.openxmlformats.org/officeDocument/2006/relationships/image" Target="../media/image6.png"/><Relationship Id="rId5" Type="http://schemas.openxmlformats.org/officeDocument/2006/relationships/hyperlink" Target="https://www.youtube.com/watch?v=kFBDn5PiL00" TargetMode="Externa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om/"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Assessing the Validity and Reliability of Online Medical Information</a:t>
            </a:r>
          </a:p>
        </p:txBody>
      </p:sp>
      <p:sp>
        <p:nvSpPr>
          <p:cNvPr id="7" name="Subtitle 6"/>
          <p:cNvSpPr>
            <a:spLocks noGrp="1"/>
          </p:cNvSpPr>
          <p:nvPr>
            <p:ph type="subTitle" idx="1"/>
          </p:nvPr>
        </p:nvSpPr>
        <p:spPr>
          <a:xfrm>
            <a:off x="1295400" y="4495800"/>
            <a:ext cx="6400800" cy="1752600"/>
          </a:xfrm>
        </p:spPr>
        <p:txBody>
          <a:bodyPr/>
          <a:lstStyle/>
          <a:p>
            <a:r>
              <a:rPr lang="en-US" dirty="0" smtClean="0"/>
              <a:t>Nancy B. Clark, </a:t>
            </a:r>
            <a:r>
              <a:rPr lang="en-US" dirty="0" err="1" smtClean="0"/>
              <a:t>M.Ed</a:t>
            </a:r>
            <a:endParaRPr lang="en-US" dirty="0" smtClean="0"/>
          </a:p>
          <a:p>
            <a:r>
              <a:rPr lang="en-US" dirty="0" smtClean="0"/>
              <a:t>Director of Medical Informatics Education</a:t>
            </a:r>
            <a:endParaRPr lang="en-US" dirty="0"/>
          </a:p>
        </p:txBody>
      </p:sp>
      <p:sp>
        <p:nvSpPr>
          <p:cNvPr id="4" name="Date Placeholder 3"/>
          <p:cNvSpPr>
            <a:spLocks noGrp="1"/>
          </p:cNvSpPr>
          <p:nvPr>
            <p:ph type="dt" sz="half" idx="10"/>
          </p:nvPr>
        </p:nvSpPr>
        <p:spPr/>
        <p:txBody>
          <a:bodyPr/>
          <a:lstStyle/>
          <a:p>
            <a:pPr>
              <a:defRPr/>
            </a:pPr>
            <a:r>
              <a:rPr lang="en-US" smtClean="0"/>
              <a:t>Summer 2013</a:t>
            </a:r>
            <a:endParaRPr lang="en-US"/>
          </a:p>
        </p:txBody>
      </p:sp>
      <p:sp>
        <p:nvSpPr>
          <p:cNvPr id="5" name="Slide Number Placeholder 4"/>
          <p:cNvSpPr>
            <a:spLocks noGrp="1"/>
          </p:cNvSpPr>
          <p:nvPr>
            <p:ph type="sldNum" sz="quarter" idx="12"/>
          </p:nvPr>
        </p:nvSpPr>
        <p:spPr/>
        <p:txBody>
          <a:bodyPr/>
          <a:lstStyle/>
          <a:p>
            <a:pPr>
              <a:defRPr/>
            </a:pPr>
            <a:fld id="{3C88F3B4-C29F-4E33-AF3F-656DA62C6D12}" type="slidenum">
              <a:rPr lang="en-US" smtClean="0"/>
              <a:pPr>
                <a:defRPr/>
              </a:pPr>
              <a:t>1</a:t>
            </a:fld>
            <a:endParaRPr lang="en-US"/>
          </a:p>
        </p:txBody>
      </p:sp>
    </p:spTree>
    <p:extLst>
      <p:ext uri="{BB962C8B-B14F-4D97-AF65-F5344CB8AC3E}">
        <p14:creationId xmlns:p14="http://schemas.microsoft.com/office/powerpoint/2010/main" val="9386797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1127125"/>
            <a:ext cx="8229600" cy="1143000"/>
          </a:xfrm>
        </p:spPr>
        <p:txBody>
          <a:bodyPr/>
          <a:lstStyle/>
          <a:p>
            <a:pPr eaLnBrk="1" hangingPunct="1"/>
            <a:r>
              <a:rPr lang="en-US" smtClean="0"/>
              <a:t>Assessing the Validity of Information on the Web</a:t>
            </a:r>
          </a:p>
        </p:txBody>
      </p:sp>
      <p:sp>
        <p:nvSpPr>
          <p:cNvPr id="20483" name="Rectangle 3"/>
          <p:cNvSpPr>
            <a:spLocks noGrp="1" noChangeArrowheads="1"/>
          </p:cNvSpPr>
          <p:nvPr>
            <p:ph idx="1"/>
          </p:nvPr>
        </p:nvSpPr>
        <p:spPr>
          <a:xfrm>
            <a:off x="457200" y="2392363"/>
            <a:ext cx="8229600" cy="4525962"/>
          </a:xfrm>
        </p:spPr>
        <p:txBody>
          <a:bodyPr/>
          <a:lstStyle/>
          <a:p>
            <a:pPr eaLnBrk="1" hangingPunct="1"/>
            <a:r>
              <a:rPr lang="en-US" dirty="0" smtClean="0"/>
              <a:t>Library subscription resource = reliable </a:t>
            </a:r>
          </a:p>
        </p:txBody>
      </p:sp>
      <p:sp>
        <p:nvSpPr>
          <p:cNvPr id="20484" name="Date Placeholder 3"/>
          <p:cNvSpPr>
            <a:spLocks noGrp="1"/>
          </p:cNvSpPr>
          <p:nvPr>
            <p:ph type="dt" sz="half" idx="10"/>
          </p:nvPr>
        </p:nvSpPr>
        <p:spPr>
          <a:xfrm>
            <a:off x="152400" y="6477832"/>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t>Summer 2013</a:t>
            </a:r>
            <a:endParaRPr lang="en-US" dirty="0" smtClean="0"/>
          </a:p>
        </p:txBody>
      </p:sp>
      <p:sp>
        <p:nvSpPr>
          <p:cNvPr id="20485" name="Slide Number Placeholder 5"/>
          <p:cNvSpPr>
            <a:spLocks noGrp="1"/>
          </p:cNvSpPr>
          <p:nvPr>
            <p:ph type="sldNum" sz="quarter" idx="12"/>
          </p:nvPr>
        </p:nvSpPr>
        <p:spPr>
          <a:xfrm>
            <a:off x="6781800" y="6477832"/>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8CA7D568-10EF-4F1F-9086-D0C722166DD6}" type="slidenum">
              <a:rPr lang="en-US" smtClean="0"/>
              <a:pPr eaLnBrk="1" hangingPunct="1"/>
              <a:t>10</a:t>
            </a:fld>
            <a:endParaRPr lang="en-US"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3097690"/>
            <a:ext cx="4648200" cy="3745267"/>
          </a:xfrm>
          <a:prstGeom prst="roundRect">
            <a:avLst>
              <a:gd name="adj" fmla="val 24048"/>
            </a:avLst>
          </a:prstGeom>
          <a:noFill/>
          <a:ln>
            <a:noFill/>
          </a:ln>
          <a:effectLst>
            <a:outerShdw dist="35921" dir="2700000" algn="ctr" rotWithShape="0">
              <a:schemeClr val="bg2"/>
            </a:outerShdw>
            <a:softEdge rad="1270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61370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ctrTitle"/>
          </p:nvPr>
        </p:nvSpPr>
        <p:spPr>
          <a:xfrm>
            <a:off x="0" y="1958975"/>
            <a:ext cx="8839200" cy="1470025"/>
          </a:xfrm>
        </p:spPr>
        <p:txBody>
          <a:bodyPr/>
          <a:lstStyle/>
          <a:p>
            <a:pPr eaLnBrk="1" hangingPunct="1"/>
            <a:r>
              <a:rPr lang="en-US" dirty="0" smtClean="0"/>
              <a:t>Be Skeptical</a:t>
            </a:r>
          </a:p>
        </p:txBody>
      </p:sp>
      <p:sp>
        <p:nvSpPr>
          <p:cNvPr id="21507" name="Rectangle 5"/>
          <p:cNvSpPr>
            <a:spLocks noGrp="1" noChangeArrowheads="1"/>
          </p:cNvSpPr>
          <p:nvPr>
            <p:ph type="subTitle" idx="1"/>
          </p:nvPr>
        </p:nvSpPr>
        <p:spPr>
          <a:xfrm>
            <a:off x="1371600" y="3581400"/>
            <a:ext cx="6400800" cy="1752600"/>
          </a:xfrm>
        </p:spPr>
        <p:txBody>
          <a:bodyPr/>
          <a:lstStyle/>
          <a:p>
            <a:pPr eaLnBrk="1" hangingPunct="1"/>
            <a:r>
              <a:rPr lang="en-US" sz="2800" dirty="0" smtClean="0"/>
              <a:t>You will be taught the principles of critical review of the literature in the fall along with Evidence Based Medicine (EBM)</a:t>
            </a:r>
          </a:p>
        </p:txBody>
      </p:sp>
      <p:sp>
        <p:nvSpPr>
          <p:cNvPr id="21508" name="Rectangle 5"/>
          <p:cNvSpPr>
            <a:spLocks noGrp="1" noChangeArrowheads="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t>Summer 2013</a:t>
            </a:r>
          </a:p>
        </p:txBody>
      </p:sp>
      <p:sp>
        <p:nvSpPr>
          <p:cNvPr id="21509"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EF81059-24A1-43BD-B8D5-F90F57BCCF00}" type="slidenum">
              <a:rPr lang="en-US" smtClean="0"/>
              <a:pPr eaLnBrk="1" hangingPunct="1"/>
              <a:t>11</a:t>
            </a:fld>
            <a:endParaRPr lang="en-US" smtClean="0"/>
          </a:p>
        </p:txBody>
      </p:sp>
      <p:pic>
        <p:nvPicPr>
          <p:cNvPr id="21510" name="Picture 6" descr="MCPE07007_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0" y="228600"/>
            <a:ext cx="1860550" cy="255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141152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143000"/>
            <a:ext cx="8229600" cy="609600"/>
          </a:xfrm>
        </p:spPr>
        <p:txBody>
          <a:bodyPr/>
          <a:lstStyle/>
          <a:p>
            <a:pPr eaLnBrk="1" hangingPunct="1"/>
            <a:r>
              <a:rPr lang="en-US" dirty="0" smtClean="0"/>
              <a:t>Objectives of Session</a:t>
            </a:r>
          </a:p>
        </p:txBody>
      </p:sp>
      <p:sp>
        <p:nvSpPr>
          <p:cNvPr id="7171" name="Rectangle 3"/>
          <p:cNvSpPr>
            <a:spLocks noGrp="1" noChangeArrowheads="1"/>
          </p:cNvSpPr>
          <p:nvPr>
            <p:ph idx="1"/>
          </p:nvPr>
        </p:nvSpPr>
        <p:spPr>
          <a:xfrm>
            <a:off x="457200" y="1828800"/>
            <a:ext cx="8229600" cy="4525963"/>
          </a:xfrm>
        </p:spPr>
        <p:txBody>
          <a:bodyPr/>
          <a:lstStyle/>
          <a:p>
            <a:pPr eaLnBrk="1" hangingPunct="1">
              <a:lnSpc>
                <a:spcPct val="90000"/>
              </a:lnSpc>
            </a:pPr>
            <a:r>
              <a:rPr lang="en-US" sz="2800" dirty="0" smtClean="0"/>
              <a:t>Students will 	</a:t>
            </a:r>
          </a:p>
          <a:p>
            <a:pPr lvl="1" eaLnBrk="1" hangingPunct="1">
              <a:lnSpc>
                <a:spcPct val="90000"/>
              </a:lnSpc>
            </a:pPr>
            <a:r>
              <a:rPr lang="en-US" sz="2800" dirty="0" smtClean="0"/>
              <a:t>Demonstrate ability to evaluate the validity, quality and intended audience of medical information found on the web</a:t>
            </a:r>
          </a:p>
        </p:txBody>
      </p:sp>
      <p:sp>
        <p:nvSpPr>
          <p:cNvPr id="717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t>Summer 2013</a:t>
            </a:r>
          </a:p>
        </p:txBody>
      </p:sp>
      <p:sp>
        <p:nvSpPr>
          <p:cNvPr id="71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C53B617-452F-44D3-809B-5E5BC0D53A4F}" type="slidenum">
              <a:rPr lang="en-US" smtClean="0"/>
              <a:pPr eaLnBrk="1" hangingPunct="1"/>
              <a:t>2</a:t>
            </a:fld>
            <a:endParaRPr lang="en-US"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1066800"/>
            <a:ext cx="7696200" cy="838200"/>
          </a:xfrm>
        </p:spPr>
        <p:txBody>
          <a:bodyPr/>
          <a:lstStyle/>
          <a:p>
            <a:pPr eaLnBrk="1" hangingPunct="1"/>
            <a:r>
              <a:rPr lang="en-US" dirty="0" smtClean="0"/>
              <a:t>Here is the Problem…</a:t>
            </a:r>
          </a:p>
        </p:txBody>
      </p:sp>
      <p:sp>
        <p:nvSpPr>
          <p:cNvPr id="13315" name="Date Placeholder 2"/>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t>Summer 2013</a:t>
            </a:r>
          </a:p>
        </p:txBody>
      </p:sp>
      <p:sp>
        <p:nvSpPr>
          <p:cNvPr id="133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A3C04803-0026-414D-B621-68DF25E3817B}" type="slidenum">
              <a:rPr lang="en-US" smtClean="0"/>
              <a:pPr eaLnBrk="1" hangingPunct="1"/>
              <a:t>3</a:t>
            </a:fld>
            <a:endParaRPr lang="en-US" smtClean="0"/>
          </a:p>
        </p:txBody>
      </p:sp>
      <p:pic>
        <p:nvPicPr>
          <p:cNvPr id="1331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905000"/>
            <a:ext cx="586740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
        <p:nvSpPr>
          <p:cNvPr id="6" name="TextBox 5"/>
          <p:cNvSpPr txBox="1"/>
          <p:nvPr/>
        </p:nvSpPr>
        <p:spPr>
          <a:xfrm>
            <a:off x="3124200" y="3810000"/>
            <a:ext cx="5516563" cy="1570038"/>
          </a:xfrm>
          <a:prstGeom prst="rect">
            <a:avLst/>
          </a:prstGeom>
          <a:solidFill>
            <a:schemeClr val="accent1">
              <a:lumMod val="20000"/>
              <a:lumOff val="80000"/>
            </a:schemeClr>
          </a:solidFill>
        </p:spPr>
        <p:txBody>
          <a:bodyPr wrap="none">
            <a:spAutoFit/>
          </a:bodyPr>
          <a:lstStyle/>
          <a:p>
            <a:pPr>
              <a:defRPr/>
            </a:pPr>
            <a:r>
              <a:rPr lang="en-US" sz="2400" b="1" dirty="0"/>
              <a:t>Which of these sites are accurate?</a:t>
            </a:r>
          </a:p>
          <a:p>
            <a:pPr>
              <a:defRPr/>
            </a:pPr>
            <a:r>
              <a:rPr lang="en-US" sz="2400" b="1" dirty="0"/>
              <a:t>Which of these sites are reliable?</a:t>
            </a:r>
          </a:p>
          <a:p>
            <a:pPr>
              <a:defRPr/>
            </a:pPr>
            <a:r>
              <a:rPr lang="en-US" sz="2400" b="1" dirty="0"/>
              <a:t>Which of these sites are up to date?</a:t>
            </a:r>
          </a:p>
          <a:p>
            <a:pPr>
              <a:defRPr/>
            </a:pPr>
            <a:r>
              <a:rPr lang="en-US" sz="2400" b="1" dirty="0"/>
              <a:t>Which of these sites are not biased?</a:t>
            </a:r>
          </a:p>
        </p:txBody>
      </p:sp>
    </p:spTree>
    <p:extLst>
      <p:ext uri="{BB962C8B-B14F-4D97-AF65-F5344CB8AC3E}">
        <p14:creationId xmlns:p14="http://schemas.microsoft.com/office/powerpoint/2010/main" val="4201039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914400"/>
            <a:ext cx="8915400" cy="1143000"/>
          </a:xfrm>
        </p:spPr>
        <p:txBody>
          <a:bodyPr/>
          <a:lstStyle/>
          <a:p>
            <a:pPr eaLnBrk="1" hangingPunct="1"/>
            <a:r>
              <a:rPr lang="en-US" sz="3200" b="1" dirty="0" smtClean="0"/>
              <a:t>Types of Information Found Free on the Web</a:t>
            </a:r>
          </a:p>
        </p:txBody>
      </p:sp>
      <p:sp>
        <p:nvSpPr>
          <p:cNvPr id="19459" name="Rectangle 3"/>
          <p:cNvSpPr>
            <a:spLocks noGrp="1" noChangeArrowheads="1"/>
          </p:cNvSpPr>
          <p:nvPr>
            <p:ph idx="1"/>
          </p:nvPr>
        </p:nvSpPr>
        <p:spPr>
          <a:xfrm>
            <a:off x="457200" y="1828800"/>
            <a:ext cx="8229600" cy="4373563"/>
          </a:xfrm>
        </p:spPr>
        <p:txBody>
          <a:bodyPr/>
          <a:lstStyle/>
          <a:p>
            <a:pPr eaLnBrk="1" hangingPunct="1">
              <a:buClr>
                <a:schemeClr val="tx1"/>
              </a:buClr>
            </a:pPr>
            <a:r>
              <a:rPr lang="en-US" dirty="0" smtClean="0"/>
              <a:t>Majority Information for/by patients</a:t>
            </a:r>
          </a:p>
          <a:p>
            <a:pPr eaLnBrk="1" hangingPunct="1">
              <a:buClr>
                <a:schemeClr val="tx1"/>
              </a:buClr>
            </a:pPr>
            <a:r>
              <a:rPr lang="en-US" dirty="0" smtClean="0"/>
              <a:t>Sales pitches, ads</a:t>
            </a:r>
          </a:p>
          <a:p>
            <a:pPr eaLnBrk="1" hangingPunct="1">
              <a:buClr>
                <a:schemeClr val="tx1"/>
              </a:buClr>
            </a:pPr>
            <a:r>
              <a:rPr lang="en-US" dirty="0" err="1" smtClean="0"/>
              <a:t>Gov</a:t>
            </a:r>
            <a:r>
              <a:rPr lang="en-US" dirty="0" smtClean="0"/>
              <a:t> sponsored guidelines</a:t>
            </a:r>
          </a:p>
          <a:p>
            <a:pPr eaLnBrk="1" hangingPunct="1">
              <a:buClr>
                <a:schemeClr val="tx1"/>
              </a:buClr>
            </a:pPr>
            <a:r>
              <a:rPr lang="en-US" dirty="0" smtClean="0"/>
              <a:t>Drug company sponsored resources</a:t>
            </a:r>
          </a:p>
          <a:p>
            <a:pPr marL="0" indent="0" eaLnBrk="1" hangingPunct="1">
              <a:buClr>
                <a:schemeClr val="tx1"/>
              </a:buClr>
              <a:buNone/>
            </a:pPr>
            <a:r>
              <a:rPr lang="en-US" b="1" dirty="0" smtClean="0"/>
              <a:t>What is NOT free?</a:t>
            </a:r>
            <a:endParaRPr lang="en-US" b="1" dirty="0"/>
          </a:p>
          <a:p>
            <a:pPr eaLnBrk="1" hangingPunct="1">
              <a:buClr>
                <a:schemeClr val="tx1"/>
              </a:buClr>
            </a:pPr>
            <a:r>
              <a:rPr lang="en-US" dirty="0" smtClean="0"/>
              <a:t>Information </a:t>
            </a:r>
            <a:r>
              <a:rPr lang="en-US" dirty="0"/>
              <a:t>for clinicians </a:t>
            </a:r>
          </a:p>
          <a:p>
            <a:pPr>
              <a:buClr>
                <a:schemeClr val="tx1"/>
              </a:buClr>
            </a:pPr>
            <a:r>
              <a:rPr lang="en-US" dirty="0"/>
              <a:t>Information for/by researchers</a:t>
            </a:r>
          </a:p>
          <a:p>
            <a:pPr eaLnBrk="1" hangingPunct="1">
              <a:buClr>
                <a:schemeClr val="tx1"/>
              </a:buClr>
            </a:pPr>
            <a:endParaRPr lang="en-US" dirty="0" smtClean="0"/>
          </a:p>
        </p:txBody>
      </p:sp>
      <p:sp>
        <p:nvSpPr>
          <p:cNvPr id="1946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t>Summer 2013</a:t>
            </a:r>
          </a:p>
        </p:txBody>
      </p:sp>
      <p:sp>
        <p:nvSpPr>
          <p:cNvPr id="1946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B33C090E-96DF-40A7-99AD-8923510BF3BD}" type="slidenum">
              <a:rPr lang="en-US" smtClean="0"/>
              <a:pPr eaLnBrk="1" hangingPunct="1"/>
              <a:t>4</a:t>
            </a:fld>
            <a:endParaRPr lang="en-US" smtClean="0"/>
          </a:p>
        </p:txBody>
      </p:sp>
    </p:spTree>
    <p:extLst>
      <p:ext uri="{BB962C8B-B14F-4D97-AF65-F5344CB8AC3E}">
        <p14:creationId xmlns:p14="http://schemas.microsoft.com/office/powerpoint/2010/main" val="44084429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571500" y="1143000"/>
            <a:ext cx="8229600" cy="1143000"/>
          </a:xfrm>
        </p:spPr>
        <p:txBody>
          <a:bodyPr/>
          <a:lstStyle/>
          <a:p>
            <a:pPr eaLnBrk="1" hangingPunct="1"/>
            <a:r>
              <a:rPr lang="en-US" dirty="0" smtClean="0"/>
              <a:t>Assessing the Validity of Information on the Web</a:t>
            </a:r>
          </a:p>
        </p:txBody>
      </p:sp>
      <p:sp>
        <p:nvSpPr>
          <p:cNvPr id="14338" name="Rectangle 3"/>
          <p:cNvSpPr>
            <a:spLocks noGrp="1" noChangeArrowheads="1"/>
          </p:cNvSpPr>
          <p:nvPr>
            <p:ph type="body" idx="4294967295"/>
          </p:nvPr>
        </p:nvSpPr>
        <p:spPr>
          <a:xfrm>
            <a:off x="952500" y="2667000"/>
            <a:ext cx="7581900" cy="3765550"/>
          </a:xfrm>
        </p:spPr>
        <p:txBody>
          <a:bodyPr/>
          <a:lstStyle/>
          <a:p>
            <a:pPr eaLnBrk="1" hangingPunct="1"/>
            <a:r>
              <a:rPr lang="en-US" sz="2800" dirty="0" smtClean="0">
                <a:hlinkClick r:id="rId3"/>
              </a:rPr>
              <a:t>AMA Guidelines for Medical and Health Information Sites on the Internet</a:t>
            </a:r>
            <a:endParaRPr lang="en-US" sz="2800" dirty="0" smtClean="0"/>
          </a:p>
          <a:p>
            <a:pPr eaLnBrk="1" hangingPunct="1"/>
            <a:r>
              <a:rPr lang="en-US" sz="2800" dirty="0" smtClean="0">
                <a:hlinkClick r:id="rId4"/>
              </a:rPr>
              <a:t>Medical Library Association Net</a:t>
            </a:r>
            <a:endParaRPr lang="en-US" sz="2800" dirty="0" smtClean="0">
              <a:hlinkClick r:id="rId5"/>
            </a:endParaRPr>
          </a:p>
          <a:p>
            <a:pPr eaLnBrk="1" hangingPunct="1"/>
            <a:r>
              <a:rPr lang="en-US" sz="2800" dirty="0" smtClean="0">
                <a:hlinkClick r:id="rId5"/>
              </a:rPr>
              <a:t>FamilyDoctor.org </a:t>
            </a:r>
            <a:endParaRPr lang="en-US" sz="2800" dirty="0" smtClean="0"/>
          </a:p>
          <a:p>
            <a:pPr eaLnBrk="1" hangingPunct="1"/>
            <a:r>
              <a:rPr lang="en-US" sz="2800" dirty="0" smtClean="0">
                <a:hlinkClick r:id="rId6"/>
              </a:rPr>
              <a:t>Health on the Net Code of Conduct</a:t>
            </a:r>
            <a:r>
              <a:rPr lang="en-US" sz="2800" dirty="0" smtClean="0"/>
              <a:t> HON </a:t>
            </a:r>
          </a:p>
        </p:txBody>
      </p:sp>
      <p:pic>
        <p:nvPicPr>
          <p:cNvPr id="14340" name="Picture 5" descr="HONCode icon">
            <a:hlinkClick r:id="rId7"/>
          </p:cNvPr>
          <p:cNvPicPr>
            <a:picLocks noGrp="1" noChangeAspect="1" noChangeArrowheads="1"/>
          </p:cNvPicPr>
          <p:nvPr>
            <p:ph idx="1"/>
          </p:nvPr>
        </p:nvPicPr>
        <p:blipFill>
          <a:blip r:embed="rId8">
            <a:extLst>
              <a:ext uri="{28A0092B-C50C-407E-A947-70E740481C1C}">
                <a14:useLocalDpi xmlns:a14="http://schemas.microsoft.com/office/drawing/2010/main" val="0"/>
              </a:ext>
            </a:extLst>
          </a:blip>
          <a:stretch>
            <a:fillRect/>
          </a:stretch>
        </p:blipFill>
        <p:spPr>
          <a:xfrm>
            <a:off x="7315200" y="5257800"/>
            <a:ext cx="822960" cy="914400"/>
          </a:xfrm>
        </p:spPr>
      </p:pic>
      <p:sp>
        <p:nvSpPr>
          <p:cNvPr id="14341"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t>Summer 2013</a:t>
            </a:r>
          </a:p>
        </p:txBody>
      </p:sp>
      <p:sp>
        <p:nvSpPr>
          <p:cNvPr id="143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757D8ADA-9E30-448A-ABBC-7566F770EA15}" type="slidenum">
              <a:rPr lang="en-US" smtClean="0"/>
              <a:pPr eaLnBrk="1" hangingPunct="1"/>
              <a:t>5</a:t>
            </a:fld>
            <a:endParaRPr lang="en-US" smtClean="0"/>
          </a:p>
        </p:txBody>
      </p:sp>
    </p:spTree>
    <p:extLst>
      <p:ext uri="{BB962C8B-B14F-4D97-AF65-F5344CB8AC3E}">
        <p14:creationId xmlns:p14="http://schemas.microsoft.com/office/powerpoint/2010/main" val="248837623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1143000"/>
            <a:ext cx="8229600" cy="762000"/>
          </a:xfrm>
        </p:spPr>
        <p:txBody>
          <a:bodyPr/>
          <a:lstStyle/>
          <a:p>
            <a:pPr eaLnBrk="1" hangingPunct="1"/>
            <a:r>
              <a:rPr lang="en-US" sz="4000" dirty="0" smtClean="0"/>
              <a:t>Assessing the Validity</a:t>
            </a:r>
          </a:p>
        </p:txBody>
      </p:sp>
      <p:sp>
        <p:nvSpPr>
          <p:cNvPr id="37891" name="Rectangle 3"/>
          <p:cNvSpPr>
            <a:spLocks noGrp="1" noChangeArrowheads="1"/>
          </p:cNvSpPr>
          <p:nvPr>
            <p:ph idx="1"/>
          </p:nvPr>
        </p:nvSpPr>
        <p:spPr>
          <a:xfrm>
            <a:off x="457200" y="1905000"/>
            <a:ext cx="8229600" cy="4860925"/>
          </a:xfrm>
        </p:spPr>
        <p:txBody>
          <a:bodyPr/>
          <a:lstStyle/>
          <a:p>
            <a:pPr eaLnBrk="1" hangingPunct="1"/>
            <a:r>
              <a:rPr lang="en-US" dirty="0" smtClean="0"/>
              <a:t>Site domain (going away)</a:t>
            </a:r>
          </a:p>
        </p:txBody>
      </p:sp>
      <p:sp>
        <p:nvSpPr>
          <p:cNvPr id="15364" name="Date Placeholder 3"/>
          <p:cNvSpPr>
            <a:spLocks noGrp="1"/>
          </p:cNvSpPr>
          <p:nvPr>
            <p:ph type="dt" sz="half" idx="10"/>
          </p:nvPr>
        </p:nvSpPr>
        <p:spPr>
          <a:xfrm>
            <a:off x="457200" y="647700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t>Summer 2013</a:t>
            </a:r>
            <a:endParaRPr lang="en-US" dirty="0" smtClean="0"/>
          </a:p>
        </p:txBody>
      </p:sp>
      <p:sp>
        <p:nvSpPr>
          <p:cNvPr id="15365" name="Slide Number Placeholder 5"/>
          <p:cNvSpPr>
            <a:spLocks noGrp="1"/>
          </p:cNvSpPr>
          <p:nvPr>
            <p:ph type="sldNum" sz="quarter" idx="12"/>
          </p:nvPr>
        </p:nvSpPr>
        <p:spPr>
          <a:xfrm>
            <a:off x="6553200" y="6477000"/>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FC7FB8D3-B6FD-4D47-884E-8FEA36DA5996}" type="slidenum">
              <a:rPr lang="en-US" smtClean="0"/>
              <a:pPr eaLnBrk="1" hangingPunct="1"/>
              <a:t>6</a:t>
            </a:fld>
            <a:endParaRPr lang="en-US" smtClean="0"/>
          </a:p>
        </p:txBody>
      </p:sp>
      <p:sp>
        <p:nvSpPr>
          <p:cNvPr id="37892" name="Rectangle 4"/>
          <p:cNvSpPr>
            <a:spLocks noChangeArrowheads="1"/>
          </p:cNvSpPr>
          <p:nvPr/>
        </p:nvSpPr>
        <p:spPr bwMode="auto">
          <a:xfrm>
            <a:off x="914400" y="2438400"/>
            <a:ext cx="3048000" cy="3395663"/>
          </a:xfrm>
          <a:prstGeom prst="rect">
            <a:avLst/>
          </a:prstGeom>
          <a:noFill/>
          <a:ln w="9525">
            <a:noFill/>
            <a:miter lim="800000"/>
            <a:headEnd/>
            <a:tailEnd/>
          </a:ln>
        </p:spPr>
        <p:txBody>
          <a:bodyPr/>
          <a:lstStyle/>
          <a:p>
            <a:pPr marL="342900" indent="-342900">
              <a:spcBef>
                <a:spcPct val="20000"/>
              </a:spcBef>
              <a:buFontTx/>
              <a:buChar char="•"/>
              <a:defRPr/>
            </a:pPr>
            <a:r>
              <a:rPr lang="en-US" sz="2400" b="1" dirty="0" smtClean="0">
                <a:solidFill>
                  <a:schemeClr val="accent4">
                    <a:lumMod val="95000"/>
                    <a:lumOff val="5000"/>
                  </a:schemeClr>
                </a:solidFill>
              </a:rPr>
              <a:t>.</a:t>
            </a:r>
            <a:r>
              <a:rPr lang="en-US" sz="2400" b="1" dirty="0" err="1" smtClean="0">
                <a:solidFill>
                  <a:schemeClr val="accent4">
                    <a:lumMod val="95000"/>
                    <a:lumOff val="5000"/>
                  </a:schemeClr>
                </a:solidFill>
              </a:rPr>
              <a:t>Gov</a:t>
            </a:r>
            <a:endParaRPr lang="en-US" sz="2400" b="1" dirty="0">
              <a:solidFill>
                <a:schemeClr val="accent4">
                  <a:lumMod val="95000"/>
                  <a:lumOff val="5000"/>
                </a:schemeClr>
              </a:solidFill>
            </a:endParaRPr>
          </a:p>
          <a:p>
            <a:pPr marL="742950" lvl="1" indent="-285750">
              <a:spcBef>
                <a:spcPct val="20000"/>
              </a:spcBef>
              <a:buFontTx/>
              <a:buChar char="–"/>
              <a:defRPr/>
            </a:pPr>
            <a:r>
              <a:rPr lang="en-US" sz="2000" b="1" dirty="0">
                <a:solidFill>
                  <a:schemeClr val="accent4">
                    <a:lumMod val="95000"/>
                    <a:lumOff val="5000"/>
                  </a:schemeClr>
                </a:solidFill>
                <a:hlinkClick r:id="rId3"/>
              </a:rPr>
              <a:t>CDC</a:t>
            </a:r>
            <a:endParaRPr lang="en-US" sz="2000" b="1" dirty="0">
              <a:solidFill>
                <a:schemeClr val="accent4">
                  <a:lumMod val="95000"/>
                  <a:lumOff val="5000"/>
                </a:schemeClr>
              </a:solidFill>
            </a:endParaRPr>
          </a:p>
          <a:p>
            <a:pPr marL="742950" lvl="1" indent="-285750">
              <a:spcBef>
                <a:spcPct val="20000"/>
              </a:spcBef>
              <a:buFontTx/>
              <a:buChar char="–"/>
              <a:defRPr/>
            </a:pPr>
            <a:r>
              <a:rPr lang="en-US" sz="2000" b="1" dirty="0">
                <a:solidFill>
                  <a:schemeClr val="accent4">
                    <a:lumMod val="95000"/>
                    <a:lumOff val="5000"/>
                  </a:schemeClr>
                </a:solidFill>
                <a:hlinkClick r:id="rId4"/>
              </a:rPr>
              <a:t>AHRQ</a:t>
            </a:r>
            <a:endParaRPr lang="en-US" sz="2000" b="1" dirty="0">
              <a:solidFill>
                <a:schemeClr val="accent4">
                  <a:lumMod val="95000"/>
                  <a:lumOff val="5000"/>
                </a:schemeClr>
              </a:solidFill>
            </a:endParaRPr>
          </a:p>
          <a:p>
            <a:pPr marL="742950" lvl="1" indent="-285750">
              <a:spcBef>
                <a:spcPct val="20000"/>
              </a:spcBef>
              <a:buFontTx/>
              <a:buChar char="–"/>
              <a:defRPr/>
            </a:pPr>
            <a:r>
              <a:rPr lang="en-US" sz="2000" b="1" dirty="0">
                <a:solidFill>
                  <a:schemeClr val="accent4">
                    <a:lumMod val="95000"/>
                    <a:lumOff val="5000"/>
                  </a:schemeClr>
                </a:solidFill>
                <a:hlinkClick r:id="rId5"/>
              </a:rPr>
              <a:t>NLM.NIH</a:t>
            </a:r>
            <a:endParaRPr lang="en-US" sz="2000" b="1" dirty="0">
              <a:solidFill>
                <a:schemeClr val="accent4">
                  <a:lumMod val="95000"/>
                  <a:lumOff val="5000"/>
                </a:schemeClr>
              </a:solidFill>
            </a:endParaRPr>
          </a:p>
          <a:p>
            <a:pPr marL="742950" lvl="1" indent="-285750">
              <a:spcBef>
                <a:spcPct val="20000"/>
              </a:spcBef>
              <a:buFontTx/>
              <a:buChar char="–"/>
              <a:defRPr/>
            </a:pPr>
            <a:r>
              <a:rPr lang="en-US" sz="2000" b="1" dirty="0">
                <a:solidFill>
                  <a:schemeClr val="accent4">
                    <a:lumMod val="95000"/>
                    <a:lumOff val="5000"/>
                  </a:schemeClr>
                </a:solidFill>
                <a:hlinkClick r:id="rId6"/>
              </a:rPr>
              <a:t>DHHS</a:t>
            </a:r>
            <a:endParaRPr lang="en-US" sz="2000" b="1" dirty="0">
              <a:solidFill>
                <a:schemeClr val="accent4">
                  <a:lumMod val="95000"/>
                  <a:lumOff val="5000"/>
                </a:schemeClr>
              </a:solidFill>
            </a:endParaRPr>
          </a:p>
          <a:p>
            <a:pPr marL="742950" lvl="1" indent="-285750">
              <a:spcBef>
                <a:spcPct val="20000"/>
              </a:spcBef>
              <a:buFontTx/>
              <a:buChar char="–"/>
              <a:defRPr/>
            </a:pPr>
            <a:r>
              <a:rPr lang="en-US" sz="2000" b="1" dirty="0">
                <a:solidFill>
                  <a:schemeClr val="accent4">
                    <a:lumMod val="95000"/>
                    <a:lumOff val="5000"/>
                  </a:schemeClr>
                </a:solidFill>
                <a:hlinkClick r:id="rId7"/>
              </a:rPr>
              <a:t>FDA</a:t>
            </a:r>
            <a:endParaRPr lang="en-US" sz="2000" b="1" dirty="0">
              <a:solidFill>
                <a:schemeClr val="accent4">
                  <a:lumMod val="95000"/>
                  <a:lumOff val="5000"/>
                </a:schemeClr>
              </a:solidFill>
            </a:endParaRPr>
          </a:p>
          <a:p>
            <a:pPr marL="742950" lvl="1" indent="-285750">
              <a:spcBef>
                <a:spcPct val="20000"/>
              </a:spcBef>
              <a:buFontTx/>
              <a:buChar char="–"/>
              <a:defRPr/>
            </a:pPr>
            <a:r>
              <a:rPr lang="en-US" sz="2000" b="1" dirty="0">
                <a:solidFill>
                  <a:schemeClr val="accent4">
                    <a:lumMod val="95000"/>
                    <a:lumOff val="5000"/>
                  </a:schemeClr>
                </a:solidFill>
              </a:rPr>
              <a:t>States </a:t>
            </a:r>
            <a:r>
              <a:rPr lang="en-US" sz="2000" b="1" dirty="0" err="1">
                <a:solidFill>
                  <a:schemeClr val="accent4">
                    <a:lumMod val="95000"/>
                    <a:lumOff val="5000"/>
                  </a:schemeClr>
                </a:solidFill>
              </a:rPr>
              <a:t>fl.us</a:t>
            </a:r>
            <a:endParaRPr lang="en-US" sz="2000" b="1" dirty="0">
              <a:solidFill>
                <a:schemeClr val="accent4">
                  <a:lumMod val="95000"/>
                  <a:lumOff val="5000"/>
                </a:schemeClr>
              </a:solidFill>
            </a:endParaRPr>
          </a:p>
          <a:p>
            <a:pPr marL="342900" indent="-342900">
              <a:spcBef>
                <a:spcPct val="20000"/>
              </a:spcBef>
              <a:buFontTx/>
              <a:buChar char="•"/>
              <a:defRPr/>
            </a:pPr>
            <a:r>
              <a:rPr lang="en-US" sz="2400" b="1" dirty="0" smtClean="0">
                <a:solidFill>
                  <a:schemeClr val="accent4">
                    <a:lumMod val="95000"/>
                    <a:lumOff val="5000"/>
                  </a:schemeClr>
                </a:solidFill>
              </a:rPr>
              <a:t>.</a:t>
            </a:r>
            <a:r>
              <a:rPr lang="en-US" sz="2400" b="1" dirty="0" err="1" smtClean="0">
                <a:solidFill>
                  <a:schemeClr val="accent4">
                    <a:lumMod val="95000"/>
                    <a:lumOff val="5000"/>
                  </a:schemeClr>
                </a:solidFill>
              </a:rPr>
              <a:t>Edu</a:t>
            </a:r>
            <a:endParaRPr lang="en-US" sz="2400" b="1" dirty="0">
              <a:solidFill>
                <a:schemeClr val="accent4">
                  <a:lumMod val="95000"/>
                  <a:lumOff val="5000"/>
                </a:schemeClr>
              </a:solidFill>
            </a:endParaRPr>
          </a:p>
          <a:p>
            <a:pPr marL="742950" lvl="1" indent="-285750">
              <a:spcBef>
                <a:spcPct val="20000"/>
              </a:spcBef>
              <a:buFontTx/>
              <a:buChar char="–"/>
              <a:defRPr/>
            </a:pPr>
            <a:r>
              <a:rPr lang="en-US" sz="2000" b="1" dirty="0">
                <a:solidFill>
                  <a:schemeClr val="accent4">
                    <a:lumMod val="95000"/>
                    <a:lumOff val="5000"/>
                  </a:schemeClr>
                </a:solidFill>
              </a:rPr>
              <a:t>Medical Centers</a:t>
            </a:r>
          </a:p>
        </p:txBody>
      </p:sp>
      <p:sp>
        <p:nvSpPr>
          <p:cNvPr id="37893" name="Rectangle 5"/>
          <p:cNvSpPr>
            <a:spLocks noChangeArrowheads="1"/>
          </p:cNvSpPr>
          <p:nvPr/>
        </p:nvSpPr>
        <p:spPr bwMode="auto">
          <a:xfrm>
            <a:off x="4572000" y="2438400"/>
            <a:ext cx="4025900" cy="3657600"/>
          </a:xfrm>
          <a:prstGeom prst="rect">
            <a:avLst/>
          </a:prstGeom>
          <a:noFill/>
          <a:ln w="9525">
            <a:noFill/>
            <a:miter lim="800000"/>
            <a:headEnd/>
            <a:tailEnd/>
          </a:ln>
        </p:spPr>
        <p:txBody>
          <a:bodyPr/>
          <a:lstStyle/>
          <a:p>
            <a:pPr marL="342900" indent="-342900">
              <a:spcBef>
                <a:spcPct val="20000"/>
              </a:spcBef>
              <a:buFontTx/>
              <a:buChar char="•"/>
              <a:defRPr/>
            </a:pPr>
            <a:r>
              <a:rPr lang="en-US" sz="2400" b="1" dirty="0" smtClean="0">
                <a:solidFill>
                  <a:schemeClr val="accent4">
                    <a:lumMod val="95000"/>
                    <a:lumOff val="5000"/>
                  </a:schemeClr>
                </a:solidFill>
              </a:rPr>
              <a:t>.Org</a:t>
            </a:r>
            <a:endParaRPr lang="en-US" sz="2400" b="1" dirty="0">
              <a:solidFill>
                <a:schemeClr val="accent4">
                  <a:lumMod val="95000"/>
                  <a:lumOff val="5000"/>
                </a:schemeClr>
              </a:solidFill>
            </a:endParaRPr>
          </a:p>
          <a:p>
            <a:pPr marL="742950" lvl="1" indent="-285750">
              <a:spcBef>
                <a:spcPct val="20000"/>
              </a:spcBef>
              <a:buFontTx/>
              <a:buChar char="–"/>
              <a:defRPr/>
            </a:pPr>
            <a:r>
              <a:rPr lang="en-US" sz="2000" b="1" dirty="0">
                <a:solidFill>
                  <a:schemeClr val="accent4">
                    <a:lumMod val="95000"/>
                    <a:lumOff val="5000"/>
                  </a:schemeClr>
                </a:solidFill>
              </a:rPr>
              <a:t>Associations</a:t>
            </a:r>
          </a:p>
          <a:p>
            <a:pPr marL="1143000" lvl="2" indent="-228600">
              <a:spcBef>
                <a:spcPct val="20000"/>
              </a:spcBef>
              <a:buFontTx/>
              <a:buChar char="•"/>
              <a:defRPr/>
            </a:pPr>
            <a:r>
              <a:rPr lang="en-US" b="1" dirty="0">
                <a:solidFill>
                  <a:schemeClr val="accent4">
                    <a:lumMod val="95000"/>
                    <a:lumOff val="5000"/>
                  </a:schemeClr>
                </a:solidFill>
                <a:hlinkClick r:id="rId8"/>
              </a:rPr>
              <a:t>AAFP</a:t>
            </a:r>
            <a:endParaRPr lang="en-US" b="1" dirty="0">
              <a:solidFill>
                <a:schemeClr val="accent4">
                  <a:lumMod val="95000"/>
                  <a:lumOff val="5000"/>
                </a:schemeClr>
              </a:solidFill>
            </a:endParaRPr>
          </a:p>
          <a:p>
            <a:pPr marL="1143000" lvl="2" indent="-228600">
              <a:spcBef>
                <a:spcPct val="20000"/>
              </a:spcBef>
              <a:buFontTx/>
              <a:buChar char="•"/>
              <a:defRPr/>
            </a:pPr>
            <a:r>
              <a:rPr lang="en-US" b="1" dirty="0">
                <a:solidFill>
                  <a:schemeClr val="accent4">
                    <a:lumMod val="95000"/>
                    <a:lumOff val="5000"/>
                  </a:schemeClr>
                </a:solidFill>
                <a:hlinkClick r:id="rId9"/>
              </a:rPr>
              <a:t>ACP</a:t>
            </a:r>
            <a:endParaRPr lang="en-US" b="1" dirty="0">
              <a:solidFill>
                <a:schemeClr val="accent4">
                  <a:lumMod val="95000"/>
                  <a:lumOff val="5000"/>
                </a:schemeClr>
              </a:solidFill>
            </a:endParaRPr>
          </a:p>
          <a:p>
            <a:pPr marL="1143000" lvl="2" indent="-228600">
              <a:spcBef>
                <a:spcPct val="20000"/>
              </a:spcBef>
              <a:buFontTx/>
              <a:buChar char="•"/>
              <a:defRPr/>
            </a:pPr>
            <a:r>
              <a:rPr lang="en-US" b="1" dirty="0">
                <a:solidFill>
                  <a:schemeClr val="accent4">
                    <a:lumMod val="95000"/>
                    <a:lumOff val="5000"/>
                  </a:schemeClr>
                </a:solidFill>
                <a:hlinkClick r:id="rId10"/>
              </a:rPr>
              <a:t>ACOG</a:t>
            </a:r>
            <a:endParaRPr lang="en-US" b="1" dirty="0">
              <a:solidFill>
                <a:schemeClr val="accent4">
                  <a:lumMod val="95000"/>
                  <a:lumOff val="5000"/>
                </a:schemeClr>
              </a:solidFill>
            </a:endParaRPr>
          </a:p>
          <a:p>
            <a:pPr marL="742950" lvl="1" indent="-285750">
              <a:spcBef>
                <a:spcPct val="20000"/>
              </a:spcBef>
              <a:buFontTx/>
              <a:buChar char="–"/>
              <a:defRPr/>
            </a:pPr>
            <a:r>
              <a:rPr lang="en-US" sz="2000" b="1" dirty="0">
                <a:solidFill>
                  <a:schemeClr val="accent4">
                    <a:lumMod val="95000"/>
                    <a:lumOff val="5000"/>
                  </a:schemeClr>
                </a:solidFill>
              </a:rPr>
              <a:t>Disease orgs</a:t>
            </a:r>
          </a:p>
          <a:p>
            <a:pPr marL="1143000" lvl="2" indent="-228600">
              <a:spcBef>
                <a:spcPct val="20000"/>
              </a:spcBef>
              <a:buFontTx/>
              <a:buChar char="•"/>
              <a:defRPr/>
            </a:pPr>
            <a:r>
              <a:rPr lang="en-US" b="1" dirty="0">
                <a:solidFill>
                  <a:schemeClr val="accent4">
                    <a:lumMod val="95000"/>
                    <a:lumOff val="5000"/>
                  </a:schemeClr>
                </a:solidFill>
                <a:hlinkClick r:id="rId11"/>
              </a:rPr>
              <a:t>ADA</a:t>
            </a:r>
            <a:endParaRPr lang="en-US" b="1" dirty="0">
              <a:solidFill>
                <a:schemeClr val="accent4">
                  <a:lumMod val="95000"/>
                  <a:lumOff val="5000"/>
                </a:schemeClr>
              </a:solidFill>
            </a:endParaRPr>
          </a:p>
          <a:p>
            <a:pPr marL="1143000" lvl="2" indent="-228600">
              <a:spcBef>
                <a:spcPct val="20000"/>
              </a:spcBef>
              <a:buFontTx/>
              <a:buChar char="•"/>
              <a:defRPr/>
            </a:pPr>
            <a:r>
              <a:rPr lang="en-US" b="1" dirty="0">
                <a:solidFill>
                  <a:schemeClr val="accent4">
                    <a:lumMod val="95000"/>
                    <a:lumOff val="5000"/>
                  </a:schemeClr>
                </a:solidFill>
                <a:hlinkClick r:id="rId12"/>
              </a:rPr>
              <a:t>ALA</a:t>
            </a:r>
            <a:endParaRPr lang="en-US" b="1" dirty="0">
              <a:solidFill>
                <a:schemeClr val="accent4">
                  <a:lumMod val="95000"/>
                  <a:lumOff val="5000"/>
                </a:schemeClr>
              </a:solidFill>
            </a:endParaRPr>
          </a:p>
          <a:p>
            <a:pPr marL="342900" indent="-342900">
              <a:spcBef>
                <a:spcPct val="20000"/>
              </a:spcBef>
              <a:buFontTx/>
              <a:buChar char="•"/>
              <a:defRPr/>
            </a:pPr>
            <a:r>
              <a:rPr lang="en-US" sz="2400" b="1" dirty="0" smtClean="0">
                <a:solidFill>
                  <a:schemeClr val="accent4">
                    <a:lumMod val="95000"/>
                    <a:lumOff val="5000"/>
                  </a:schemeClr>
                </a:solidFill>
              </a:rPr>
              <a:t>.Com</a:t>
            </a:r>
            <a:endParaRPr lang="en-US" sz="2400" b="1" dirty="0">
              <a:solidFill>
                <a:schemeClr val="accent4">
                  <a:lumMod val="95000"/>
                  <a:lumOff val="5000"/>
                </a:schemeClr>
              </a:solidFill>
            </a:endParaRPr>
          </a:p>
          <a:p>
            <a:pPr marL="742950" lvl="1" indent="-285750">
              <a:spcBef>
                <a:spcPct val="20000"/>
              </a:spcBef>
              <a:buFontTx/>
              <a:buChar char="–"/>
              <a:defRPr/>
            </a:pPr>
            <a:r>
              <a:rPr lang="en-US" sz="2000" b="1" dirty="0">
                <a:solidFill>
                  <a:schemeClr val="accent4">
                    <a:lumMod val="95000"/>
                    <a:lumOff val="5000"/>
                  </a:schemeClr>
                </a:solidFill>
              </a:rPr>
              <a:t>Commercial</a:t>
            </a:r>
          </a:p>
        </p:txBody>
      </p:sp>
    </p:spTree>
    <p:extLst>
      <p:ext uri="{BB962C8B-B14F-4D97-AF65-F5344CB8AC3E}">
        <p14:creationId xmlns:p14="http://schemas.microsoft.com/office/powerpoint/2010/main" val="57862377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52400" y="1143000"/>
            <a:ext cx="8991600" cy="762000"/>
          </a:xfrm>
        </p:spPr>
        <p:txBody>
          <a:bodyPr/>
          <a:lstStyle/>
          <a:p>
            <a:pPr eaLnBrk="1" hangingPunct="1"/>
            <a:r>
              <a:rPr lang="en-US" dirty="0" smtClean="0"/>
              <a:t>Assessing Health Information</a:t>
            </a:r>
          </a:p>
        </p:txBody>
      </p:sp>
      <p:sp>
        <p:nvSpPr>
          <p:cNvPr id="16387" name="Rectangle 3"/>
          <p:cNvSpPr>
            <a:spLocks noGrp="1" noChangeArrowheads="1"/>
          </p:cNvSpPr>
          <p:nvPr>
            <p:ph idx="1"/>
          </p:nvPr>
        </p:nvSpPr>
        <p:spPr>
          <a:xfrm>
            <a:off x="457200" y="1981200"/>
            <a:ext cx="8229600" cy="4068762"/>
          </a:xfrm>
        </p:spPr>
        <p:txBody>
          <a:bodyPr/>
          <a:lstStyle/>
          <a:p>
            <a:pPr eaLnBrk="1" hangingPunct="1"/>
            <a:r>
              <a:rPr lang="en-US" sz="2800" dirty="0" smtClean="0"/>
              <a:t>Site ownership</a:t>
            </a:r>
          </a:p>
          <a:p>
            <a:r>
              <a:rPr lang="en-US" sz="2800" dirty="0"/>
              <a:t>Funding and sponsorship</a:t>
            </a:r>
          </a:p>
          <a:p>
            <a:pPr eaLnBrk="1" hangingPunct="1"/>
            <a:r>
              <a:rPr lang="en-US" sz="2800" dirty="0" smtClean="0"/>
              <a:t>Contributors listed, credentials, contact info</a:t>
            </a:r>
          </a:p>
          <a:p>
            <a:pPr eaLnBrk="1" hangingPunct="1"/>
            <a:r>
              <a:rPr lang="en-US" sz="2800" dirty="0" smtClean="0"/>
              <a:t>Highly referenced, linked to primary literature</a:t>
            </a:r>
          </a:p>
          <a:p>
            <a:pPr lvl="1" eaLnBrk="1" hangingPunct="1"/>
            <a:r>
              <a:rPr lang="en-US" sz="2400" dirty="0" smtClean="0"/>
              <a:t>MEDLINE Abstracts/Journal Articles</a:t>
            </a:r>
          </a:p>
          <a:p>
            <a:pPr lvl="1" eaLnBrk="1" hangingPunct="1"/>
            <a:r>
              <a:rPr lang="en-US" sz="2400" dirty="0" smtClean="0"/>
              <a:t>Proceedings from scientific meetings</a:t>
            </a:r>
          </a:p>
          <a:p>
            <a:pPr eaLnBrk="1" hangingPunct="1"/>
            <a:r>
              <a:rPr lang="en-US" sz="2800" dirty="0" smtClean="0"/>
              <a:t>Timeliness: date posted, revised</a:t>
            </a:r>
          </a:p>
          <a:p>
            <a:pPr eaLnBrk="1" hangingPunct="1"/>
            <a:r>
              <a:rPr lang="en-US" sz="2800" dirty="0" smtClean="0"/>
              <a:t>Viewer access, payment and privacy</a:t>
            </a:r>
          </a:p>
        </p:txBody>
      </p:sp>
      <p:sp>
        <p:nvSpPr>
          <p:cNvPr id="16388"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t>Summer 2013</a:t>
            </a:r>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07EE6296-11E3-436A-A084-5DA1A83CD1ED}" type="slidenum">
              <a:rPr lang="en-US" smtClean="0"/>
              <a:pPr eaLnBrk="1" hangingPunct="1"/>
              <a:t>7</a:t>
            </a:fld>
            <a:endParaRPr lang="en-US" smtClean="0"/>
          </a:p>
        </p:txBody>
      </p:sp>
    </p:spTree>
    <p:extLst>
      <p:ext uri="{BB962C8B-B14F-4D97-AF65-F5344CB8AC3E}">
        <p14:creationId xmlns:p14="http://schemas.microsoft.com/office/powerpoint/2010/main" val="230599485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dirty="0" smtClean="0"/>
              <a:t>Wikipedia</a:t>
            </a:r>
          </a:p>
        </p:txBody>
      </p:sp>
      <p:sp>
        <p:nvSpPr>
          <p:cNvPr id="17411" name="Content Placeholder 2"/>
          <p:cNvSpPr>
            <a:spLocks noGrp="1"/>
          </p:cNvSpPr>
          <p:nvPr>
            <p:ph idx="1"/>
          </p:nvPr>
        </p:nvSpPr>
        <p:spPr>
          <a:xfrm>
            <a:off x="5033058" y="3399582"/>
            <a:ext cx="3467100" cy="762000"/>
          </a:xfrm>
        </p:spPr>
        <p:txBody>
          <a:bodyPr/>
          <a:lstStyle/>
          <a:p>
            <a:pPr eaLnBrk="1" hangingPunct="1"/>
            <a:r>
              <a:rPr lang="en-US" sz="2400" dirty="0" smtClean="0"/>
              <a:t>List 5 ways Wikipedia does not fit the criteria as a reliable site.</a:t>
            </a:r>
            <a:endParaRPr lang="en-US" sz="2400" dirty="0"/>
          </a:p>
        </p:txBody>
      </p:sp>
      <p:sp>
        <p:nvSpPr>
          <p:cNvPr id="1741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dirty="0" smtClean="0"/>
              <a:t>Summer </a:t>
            </a:r>
            <a:r>
              <a:rPr lang="en-US" dirty="0" smtClean="0"/>
              <a:t>2014</a:t>
            </a:r>
            <a:endParaRPr lang="en-US" dirty="0" smtClean="0"/>
          </a:p>
        </p:txBody>
      </p:sp>
      <p:sp>
        <p:nvSpPr>
          <p:cNvPr id="1741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305B0941-7D99-4EFA-BE58-1403CD1AA12B}" type="slidenum">
              <a:rPr lang="en-US" smtClean="0"/>
              <a:pPr eaLnBrk="1" hangingPunct="1"/>
              <a:t>8</a:t>
            </a:fld>
            <a:endParaRPr lang="en-US" smtClean="0"/>
          </a:p>
        </p:txBody>
      </p:sp>
      <p:pic>
        <p:nvPicPr>
          <p:cNvPr id="7" name="kFBDn5PiL00?version=2&amp;hl=en_US&amp;rel=0"/>
          <p:cNvPicPr>
            <a:picLocks noRot="1" noChangeAspect="1"/>
          </p:cNvPicPr>
          <p:nvPr>
            <a:videoFile r:link="rId1"/>
          </p:nvPr>
        </p:nvPicPr>
        <p:blipFill>
          <a:blip r:embed="rId4"/>
          <a:stretch>
            <a:fillRect/>
          </a:stretch>
        </p:blipFill>
        <p:spPr>
          <a:xfrm>
            <a:off x="685800" y="1947441"/>
            <a:ext cx="3962400" cy="2971800"/>
          </a:xfrm>
          <a:prstGeom prst="rect">
            <a:avLst/>
          </a:prstGeom>
        </p:spPr>
      </p:pic>
      <p:sp>
        <p:nvSpPr>
          <p:cNvPr id="2" name="TextBox 1"/>
          <p:cNvSpPr txBox="1"/>
          <p:nvPr/>
        </p:nvSpPr>
        <p:spPr>
          <a:xfrm>
            <a:off x="5029200" y="2362200"/>
            <a:ext cx="4142224" cy="615553"/>
          </a:xfrm>
          <a:prstGeom prst="rect">
            <a:avLst/>
          </a:prstGeom>
          <a:noFill/>
        </p:spPr>
        <p:txBody>
          <a:bodyPr wrap="none" rtlCol="0">
            <a:spAutoFit/>
          </a:bodyPr>
          <a:lstStyle/>
          <a:p>
            <a:r>
              <a:rPr lang="en-US" sz="2000" dirty="0" smtClean="0"/>
              <a:t>Steve </a:t>
            </a:r>
            <a:r>
              <a:rPr lang="en-US" sz="2000" dirty="0" err="1" smtClean="0"/>
              <a:t>Carell</a:t>
            </a:r>
            <a:r>
              <a:rPr lang="en-US" sz="2000" dirty="0" smtClean="0"/>
              <a:t> on Wikipedia</a:t>
            </a:r>
          </a:p>
          <a:p>
            <a:r>
              <a:rPr lang="en-US" sz="1400" dirty="0">
                <a:hlinkClick r:id="rId5"/>
              </a:rPr>
              <a:t>https://</a:t>
            </a:r>
            <a:r>
              <a:rPr lang="en-US" sz="1400" dirty="0" smtClean="0">
                <a:hlinkClick r:id="rId5"/>
              </a:rPr>
              <a:t>www.youtube.com/watch?v=kFBDn5PiL00</a:t>
            </a:r>
            <a:r>
              <a:rPr lang="en-US" sz="1400" dirty="0" smtClean="0"/>
              <a:t> </a:t>
            </a:r>
            <a:endParaRPr lang="en-US" sz="1400" dirty="0"/>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2152650"/>
            <a:ext cx="3448050" cy="2552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304800" y="5334000"/>
            <a:ext cx="8458200" cy="830997"/>
          </a:xfrm>
          <a:prstGeom prst="rect">
            <a:avLst/>
          </a:prstGeom>
          <a:noFill/>
        </p:spPr>
        <p:txBody>
          <a:bodyPr wrap="square" rtlCol="0">
            <a:spAutoFit/>
          </a:bodyPr>
          <a:lstStyle/>
          <a:p>
            <a:r>
              <a:rPr lang="en-US" sz="1600" dirty="0"/>
              <a:t>Hasty RT, </a:t>
            </a:r>
            <a:r>
              <a:rPr lang="en-US" sz="1600" dirty="0" err="1"/>
              <a:t>Garbalosa</a:t>
            </a:r>
            <a:r>
              <a:rPr lang="en-US" sz="1600" dirty="0"/>
              <a:t> RC, </a:t>
            </a:r>
            <a:r>
              <a:rPr lang="en-US" sz="1600" dirty="0" err="1"/>
              <a:t>Barbato</a:t>
            </a:r>
            <a:r>
              <a:rPr lang="en-US" sz="1600" dirty="0"/>
              <a:t> VA, et al. Wikipedia vs Peer-Reviewed Medical Literature for Information About </a:t>
            </a:r>
            <a:r>
              <a:rPr lang="en-US" sz="1600" dirty="0" smtClean="0"/>
              <a:t>the </a:t>
            </a:r>
            <a:r>
              <a:rPr lang="en-US" sz="1600" dirty="0"/>
              <a:t>10 Most Costly Medical Conditions. </a:t>
            </a:r>
            <a:r>
              <a:rPr lang="en-US" sz="1600" i="1" dirty="0"/>
              <a:t>J Am Osteopath Assoc. </a:t>
            </a:r>
            <a:r>
              <a:rPr lang="en-US" sz="1600" dirty="0"/>
              <a:t>2014;114(5):368-373. </a:t>
            </a:r>
            <a:r>
              <a:rPr lang="en-US" sz="1600" dirty="0">
                <a:hlinkClick r:id="rId7"/>
              </a:rPr>
              <a:t>http://</a:t>
            </a:r>
            <a:r>
              <a:rPr lang="en-US" sz="1600" dirty="0" smtClean="0">
                <a:hlinkClick r:id="rId7"/>
              </a:rPr>
              <a:t>www.jaoa.org/content/114/5/368.long</a:t>
            </a:r>
            <a:r>
              <a:rPr lang="en-US" sz="1600" dirty="0" smtClean="0"/>
              <a:t> </a:t>
            </a:r>
            <a:endParaRPr lang="en-US" sz="1600" dirty="0"/>
          </a:p>
        </p:txBody>
      </p:sp>
    </p:spTree>
    <p:extLst>
      <p:ext uri="{BB962C8B-B14F-4D97-AF65-F5344CB8AC3E}">
        <p14:creationId xmlns:p14="http://schemas.microsoft.com/office/powerpoint/2010/main" val="2328296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Exercise</a:t>
            </a:r>
          </a:p>
        </p:txBody>
      </p:sp>
      <p:sp>
        <p:nvSpPr>
          <p:cNvPr id="18435" name="Rectangle 3"/>
          <p:cNvSpPr>
            <a:spLocks noGrp="1" noChangeArrowheads="1"/>
          </p:cNvSpPr>
          <p:nvPr>
            <p:ph idx="1"/>
          </p:nvPr>
        </p:nvSpPr>
        <p:spPr/>
        <p:txBody>
          <a:bodyPr/>
          <a:lstStyle/>
          <a:p>
            <a:pPr eaLnBrk="1" hangingPunct="1">
              <a:lnSpc>
                <a:spcPct val="90000"/>
              </a:lnSpc>
            </a:pPr>
            <a:r>
              <a:rPr lang="en-US" sz="2800" dirty="0" smtClean="0"/>
              <a:t>Search </a:t>
            </a:r>
            <a:r>
              <a:rPr lang="en-US" sz="2800" dirty="0" smtClean="0">
                <a:hlinkClick r:id="rId3"/>
              </a:rPr>
              <a:t>Google</a:t>
            </a:r>
            <a:r>
              <a:rPr lang="en-US" sz="2800" dirty="0" smtClean="0"/>
              <a:t> for </a:t>
            </a:r>
            <a:r>
              <a:rPr lang="en-US" sz="2800" b="1" i="1" dirty="0" smtClean="0"/>
              <a:t>treatment of back pain</a:t>
            </a:r>
          </a:p>
          <a:p>
            <a:pPr eaLnBrk="1" hangingPunct="1">
              <a:lnSpc>
                <a:spcPct val="90000"/>
              </a:lnSpc>
            </a:pPr>
            <a:r>
              <a:rPr lang="en-US" sz="2800" dirty="0" smtClean="0"/>
              <a:t>Rate the first 20 hits</a:t>
            </a:r>
          </a:p>
          <a:p>
            <a:pPr lvl="1" eaLnBrk="1" hangingPunct="1">
              <a:lnSpc>
                <a:spcPct val="90000"/>
              </a:lnSpc>
            </a:pPr>
            <a:r>
              <a:rPr lang="en-US" sz="2400" dirty="0" smtClean="0"/>
              <a:t>Sponsor? Advertisements?</a:t>
            </a:r>
          </a:p>
          <a:p>
            <a:pPr lvl="1" eaLnBrk="1" hangingPunct="1">
              <a:lnSpc>
                <a:spcPct val="90000"/>
              </a:lnSpc>
            </a:pPr>
            <a:r>
              <a:rPr lang="en-US" sz="2400" dirty="0" smtClean="0"/>
              <a:t>Audience?</a:t>
            </a:r>
          </a:p>
          <a:p>
            <a:pPr lvl="1" eaLnBrk="1" hangingPunct="1">
              <a:lnSpc>
                <a:spcPct val="90000"/>
              </a:lnSpc>
            </a:pPr>
            <a:r>
              <a:rPr lang="en-US" sz="2400" dirty="0" smtClean="0"/>
              <a:t>Authors?</a:t>
            </a:r>
          </a:p>
          <a:p>
            <a:pPr lvl="1" eaLnBrk="1" hangingPunct="1">
              <a:lnSpc>
                <a:spcPct val="90000"/>
              </a:lnSpc>
            </a:pPr>
            <a:r>
              <a:rPr lang="en-US" sz="2400" dirty="0" smtClean="0"/>
              <a:t>Links?</a:t>
            </a:r>
          </a:p>
          <a:p>
            <a:pPr lvl="1" eaLnBrk="1" hangingPunct="1">
              <a:lnSpc>
                <a:spcPct val="90000"/>
              </a:lnSpc>
            </a:pPr>
            <a:r>
              <a:rPr lang="en-US" sz="2400" dirty="0" smtClean="0"/>
              <a:t>Date Revised?</a:t>
            </a:r>
          </a:p>
          <a:p>
            <a:pPr eaLnBrk="1" hangingPunct="1">
              <a:lnSpc>
                <a:spcPct val="90000"/>
              </a:lnSpc>
            </a:pPr>
            <a:r>
              <a:rPr lang="en-US" sz="2800" dirty="0" smtClean="0"/>
              <a:t>Do </a:t>
            </a:r>
            <a:r>
              <a:rPr lang="en-US" sz="2800" u="sng" dirty="0" smtClean="0"/>
              <a:t>advanced search</a:t>
            </a:r>
            <a:r>
              <a:rPr lang="en-US" sz="2800" dirty="0" smtClean="0"/>
              <a:t> limit to .</a:t>
            </a:r>
            <a:r>
              <a:rPr lang="en-US" sz="2800" dirty="0" err="1" smtClean="0"/>
              <a:t>gov</a:t>
            </a:r>
            <a:r>
              <a:rPr lang="en-US" sz="2800" dirty="0" smtClean="0"/>
              <a:t> domain (</a:t>
            </a:r>
            <a:r>
              <a:rPr lang="en-US" sz="2800" dirty="0" err="1" smtClean="0"/>
              <a:t>site:gov</a:t>
            </a:r>
            <a:r>
              <a:rPr lang="en-US" sz="2800" dirty="0" smtClean="0"/>
              <a:t>) and compare results</a:t>
            </a:r>
          </a:p>
          <a:p>
            <a:pPr eaLnBrk="1" hangingPunct="1">
              <a:lnSpc>
                <a:spcPct val="90000"/>
              </a:lnSpc>
            </a:pPr>
            <a:r>
              <a:rPr lang="en-US" sz="2800" dirty="0" smtClean="0"/>
              <a:t>Search for </a:t>
            </a:r>
            <a:r>
              <a:rPr lang="en-US" sz="2800" b="1" i="1" dirty="0" smtClean="0"/>
              <a:t>prostate cancer screening </a:t>
            </a:r>
          </a:p>
          <a:p>
            <a:pPr lvl="1" eaLnBrk="1" hangingPunct="1">
              <a:lnSpc>
                <a:spcPct val="90000"/>
              </a:lnSpc>
            </a:pPr>
            <a:endParaRPr lang="en-US" sz="2400" dirty="0" smtClean="0"/>
          </a:p>
        </p:txBody>
      </p:sp>
      <p:sp>
        <p:nvSpPr>
          <p:cNvPr id="1843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smtClean="0"/>
              <a:t>Summer 2013</a:t>
            </a:r>
          </a:p>
        </p:txBody>
      </p:sp>
      <p:sp>
        <p:nvSpPr>
          <p:cNvPr id="184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fld id="{5C5672C2-F4F3-47BB-BBB0-4FEC73BD3CF6}" type="slidenum">
              <a:rPr lang="en-US" smtClean="0"/>
              <a:pPr eaLnBrk="1" hangingPunct="1"/>
              <a:t>9</a:t>
            </a:fld>
            <a:endParaRPr lang="en-US" smtClean="0"/>
          </a:p>
        </p:txBody>
      </p:sp>
    </p:spTree>
    <p:extLst>
      <p:ext uri="{BB962C8B-B14F-4D97-AF65-F5344CB8AC3E}">
        <p14:creationId xmlns:p14="http://schemas.microsoft.com/office/powerpoint/2010/main" val="99561581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Soft Lab">
  <a:themeElements>
    <a:clrScheme name="Soft La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oft Lab">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oft La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oft Lab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oft Lab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oft Lab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oft Lab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oft Lab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oft Lab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oft Lab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oft Lab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oft Lab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oft Lab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oft Lab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oft Lab 13">
        <a:dk1>
          <a:srgbClr val="800000"/>
        </a:dk1>
        <a:lt1>
          <a:srgbClr val="FFFFFF"/>
        </a:lt1>
        <a:dk2>
          <a:srgbClr val="FFFFFF"/>
        </a:dk2>
        <a:lt2>
          <a:srgbClr val="660000"/>
        </a:lt2>
        <a:accent1>
          <a:srgbClr val="CCCC99"/>
        </a:accent1>
        <a:accent2>
          <a:srgbClr val="000000"/>
        </a:accent2>
        <a:accent3>
          <a:srgbClr val="FFFFFF"/>
        </a:accent3>
        <a:accent4>
          <a:srgbClr val="6C0000"/>
        </a:accent4>
        <a:accent5>
          <a:srgbClr val="E2E2CA"/>
        </a:accent5>
        <a:accent6>
          <a:srgbClr val="000000"/>
        </a:accent6>
        <a:hlink>
          <a:srgbClr val="CCCC99"/>
        </a:hlink>
        <a:folHlink>
          <a:srgbClr val="99CC00"/>
        </a:folHlink>
      </a:clrScheme>
      <a:clrMap bg1="lt1" tx1="dk1" bg2="lt2" tx2="dk2" accent1="accent1" accent2="accent2" accent3="accent3" accent4="accent4" accent5="accent5" accent6="accent6" hlink="hlink" folHlink="folHlink"/>
    </a:extraClrScheme>
    <a:extraClrScheme>
      <a:clrScheme name="Soft Lab 14">
        <a:dk1>
          <a:srgbClr val="800000"/>
        </a:dk1>
        <a:lt1>
          <a:srgbClr val="FFFFFF"/>
        </a:lt1>
        <a:dk2>
          <a:srgbClr val="FFFFFF"/>
        </a:dk2>
        <a:lt2>
          <a:srgbClr val="660000"/>
        </a:lt2>
        <a:accent1>
          <a:srgbClr val="CCCC99"/>
        </a:accent1>
        <a:accent2>
          <a:srgbClr val="000000"/>
        </a:accent2>
        <a:accent3>
          <a:srgbClr val="FFFFFF"/>
        </a:accent3>
        <a:accent4>
          <a:srgbClr val="6C0000"/>
        </a:accent4>
        <a:accent5>
          <a:srgbClr val="E2E2CA"/>
        </a:accent5>
        <a:accent6>
          <a:srgbClr val="000000"/>
        </a:accent6>
        <a:hlink>
          <a:srgbClr val="006666"/>
        </a:hlink>
        <a:folHlink>
          <a:srgbClr val="99CC00"/>
        </a:folHlink>
      </a:clrScheme>
      <a:clrMap bg1="lt1" tx1="dk1" bg2="lt2" tx2="dk2" accent1="accent1" accent2="accent2" accent3="accent3" accent4="accent4" accent5="accent5" accent6="accent6" hlink="hlink" folHlink="folHlink"/>
    </a:extraClrScheme>
    <a:extraClrScheme>
      <a:clrScheme name="Soft Lab 15">
        <a:dk1>
          <a:srgbClr val="FFFCCC"/>
        </a:dk1>
        <a:lt1>
          <a:srgbClr val="FFFFFF"/>
        </a:lt1>
        <a:dk2>
          <a:srgbClr val="FFFFFF"/>
        </a:dk2>
        <a:lt2>
          <a:srgbClr val="660000"/>
        </a:lt2>
        <a:accent1>
          <a:srgbClr val="CCCC99"/>
        </a:accent1>
        <a:accent2>
          <a:srgbClr val="000000"/>
        </a:accent2>
        <a:accent3>
          <a:srgbClr val="FFFFFF"/>
        </a:accent3>
        <a:accent4>
          <a:srgbClr val="DAD7AE"/>
        </a:accent4>
        <a:accent5>
          <a:srgbClr val="E2E2CA"/>
        </a:accent5>
        <a:accent6>
          <a:srgbClr val="000000"/>
        </a:accent6>
        <a:hlink>
          <a:srgbClr val="376357"/>
        </a:hlink>
        <a:folHlink>
          <a:srgbClr val="99CC00"/>
        </a:folHlink>
      </a:clrScheme>
      <a:clrMap bg1="lt1" tx1="dk1" bg2="lt2" tx2="dk2" accent1="accent1" accent2="accent2" accent3="accent3" accent4="accent4" accent5="accent5" accent6="accent6" hlink="hlink" folHlink="folHlink"/>
    </a:extraClrScheme>
    <a:extraClrScheme>
      <a:clrScheme name="Soft Lab 16">
        <a:dk1>
          <a:srgbClr val="800000"/>
        </a:dk1>
        <a:lt1>
          <a:srgbClr val="FFFFFF"/>
        </a:lt1>
        <a:dk2>
          <a:srgbClr val="FFFFFF"/>
        </a:dk2>
        <a:lt2>
          <a:srgbClr val="660000"/>
        </a:lt2>
        <a:accent1>
          <a:srgbClr val="CCCC99"/>
        </a:accent1>
        <a:accent2>
          <a:srgbClr val="000000"/>
        </a:accent2>
        <a:accent3>
          <a:srgbClr val="FFFFFF"/>
        </a:accent3>
        <a:accent4>
          <a:srgbClr val="6C0000"/>
        </a:accent4>
        <a:accent5>
          <a:srgbClr val="E2E2CA"/>
        </a:accent5>
        <a:accent6>
          <a:srgbClr val="000000"/>
        </a:accent6>
        <a:hlink>
          <a:srgbClr val="376357"/>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010 COM PowerPoint Template ">
  <a:themeElements>
    <a:clrScheme name="Custom 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0C0C0C"/>
      </a:accent4>
      <a:accent5>
        <a:srgbClr val="4BACC6"/>
      </a:accent5>
      <a:accent6>
        <a:srgbClr val="F79646"/>
      </a:accent6>
      <a:hlink>
        <a:srgbClr val="632423"/>
      </a:hlink>
      <a:folHlink>
        <a:srgbClr val="63242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0B3FF8F24452A4D92F08622D4716B74" ma:contentTypeVersion="0" ma:contentTypeDescription="Create a new document." ma:contentTypeScope="" ma:versionID="23396663c3ff4a6feeba6cae418e0bc8">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C217AA5B-FE7C-465D-825C-2BC36379F67E}">
  <ds:schemaRefs>
    <ds:schemaRef ds:uri="http://schemas.microsoft.com/office/2006/metadata/properties"/>
    <ds:schemaRef ds:uri="http://purl.org/dc/terms/"/>
    <ds:schemaRef ds:uri="http://www.w3.org/XML/1998/namespace"/>
    <ds:schemaRef ds:uri="http://schemas.microsoft.com/office/2006/documentManagement/types"/>
    <ds:schemaRef ds:uri="http://purl.org/dc/elements/1.1/"/>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B8AFDB9A-8AC9-44E4-B4DA-15CDF2659215}">
  <ds:schemaRefs>
    <ds:schemaRef ds:uri="http://schemas.microsoft.com/sharepoint/v3/contenttype/forms"/>
  </ds:schemaRefs>
</ds:datastoreItem>
</file>

<file path=customXml/itemProps3.xml><?xml version="1.0" encoding="utf-8"?>
<ds:datastoreItem xmlns:ds="http://schemas.openxmlformats.org/officeDocument/2006/customXml" ds:itemID="{DDCEFB50-7E06-45D6-BB2F-804E37503E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10886</TotalTime>
  <Words>1575</Words>
  <Application>Microsoft Office PowerPoint</Application>
  <PresentationFormat>On-screen Show (4:3)</PresentationFormat>
  <Paragraphs>128</Paragraphs>
  <Slides>11</Slides>
  <Notes>11</Notes>
  <HiddenSlides>0</HiddenSlides>
  <MMClips>1</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Soft Lab</vt:lpstr>
      <vt:lpstr>2010 COM PowerPoint Template </vt:lpstr>
      <vt:lpstr>Assessing the Validity and Reliability of Online Medical Information</vt:lpstr>
      <vt:lpstr>Objectives of Session</vt:lpstr>
      <vt:lpstr>Here is the Problem…</vt:lpstr>
      <vt:lpstr>Types of Information Found Free on the Web</vt:lpstr>
      <vt:lpstr>Assessing the Validity of Information on the Web</vt:lpstr>
      <vt:lpstr>Assessing the Validity</vt:lpstr>
      <vt:lpstr>Assessing Health Information</vt:lpstr>
      <vt:lpstr>Wikipedia</vt:lpstr>
      <vt:lpstr>Exercise</vt:lpstr>
      <vt:lpstr>Assessing the Validity of Information on the Web</vt:lpstr>
      <vt:lpstr>Be Skeptical</vt:lpstr>
    </vt:vector>
  </TitlesOfParts>
  <Company>FSUCOM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Reliable Online Medical Information</dc:title>
  <dc:creator>Nancy Clark</dc:creator>
  <cp:lastModifiedBy>Windows User</cp:lastModifiedBy>
  <cp:revision>432</cp:revision>
  <cp:lastPrinted>2012-06-20T21:18:16Z</cp:lastPrinted>
  <dcterms:created xsi:type="dcterms:W3CDTF">2002-01-13T18:57:37Z</dcterms:created>
  <dcterms:modified xsi:type="dcterms:W3CDTF">2014-05-30T13:53:37Z</dcterms:modified>
</cp:coreProperties>
</file>