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tags/tag17.xml" ContentType="application/vnd.openxmlformats-officedocument.presentationml.tags+xml"/>
  <Override PartName="/ppt/notesSlides/notesSlide29.xml" ContentType="application/vnd.openxmlformats-officedocument.presentationml.notesSlide+xml"/>
  <Override PartName="/ppt/tags/tag18.xml" ContentType="application/vnd.openxmlformats-officedocument.presentationml.tags+xml"/>
  <Override PartName="/ppt/notesSlides/notesSlide30.xml" ContentType="application/vnd.openxmlformats-officedocument.presentationml.notesSlide+xml"/>
  <Override PartName="/ppt/tags/tag19.xml" ContentType="application/vnd.openxmlformats-officedocument.presentationml.tags+xml"/>
  <Override PartName="/ppt/notesSlides/notesSlide31.xml" ContentType="application/vnd.openxmlformats-officedocument.presentationml.notesSlide+xml"/>
  <Override PartName="/ppt/tags/tag20.xml" ContentType="application/vnd.openxmlformats-officedocument.presentationml.tags+xml"/>
  <Override PartName="/ppt/notesSlides/notesSlide32.xml" ContentType="application/vnd.openxmlformats-officedocument.presentationml.notesSlide+xml"/>
  <Override PartName="/ppt/tags/tag21.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45"/>
  </p:notesMasterIdLst>
  <p:handoutMasterIdLst>
    <p:handoutMasterId r:id="rId46"/>
  </p:handoutMasterIdLst>
  <p:sldIdLst>
    <p:sldId id="256" r:id="rId6"/>
    <p:sldId id="257" r:id="rId7"/>
    <p:sldId id="334" r:id="rId8"/>
    <p:sldId id="332" r:id="rId9"/>
    <p:sldId id="313" r:id="rId10"/>
    <p:sldId id="314" r:id="rId11"/>
    <p:sldId id="307" r:id="rId12"/>
    <p:sldId id="309" r:id="rId13"/>
    <p:sldId id="310" r:id="rId14"/>
    <p:sldId id="335" r:id="rId15"/>
    <p:sldId id="336" r:id="rId16"/>
    <p:sldId id="312" r:id="rId17"/>
    <p:sldId id="301" r:id="rId18"/>
    <p:sldId id="315" r:id="rId19"/>
    <p:sldId id="316" r:id="rId20"/>
    <p:sldId id="261" r:id="rId21"/>
    <p:sldId id="317" r:id="rId22"/>
    <p:sldId id="319" r:id="rId23"/>
    <p:sldId id="321" r:id="rId24"/>
    <p:sldId id="322" r:id="rId25"/>
    <p:sldId id="330" r:id="rId26"/>
    <p:sldId id="326" r:id="rId27"/>
    <p:sldId id="333" r:id="rId28"/>
    <p:sldId id="323" r:id="rId29"/>
    <p:sldId id="325" r:id="rId30"/>
    <p:sldId id="318" r:id="rId31"/>
    <p:sldId id="324" r:id="rId32"/>
    <p:sldId id="320" r:id="rId33"/>
    <p:sldId id="328" r:id="rId34"/>
    <p:sldId id="327" r:id="rId35"/>
    <p:sldId id="290" r:id="rId36"/>
    <p:sldId id="291" r:id="rId37"/>
    <p:sldId id="292" r:id="rId38"/>
    <p:sldId id="293" r:id="rId39"/>
    <p:sldId id="294" r:id="rId40"/>
    <p:sldId id="295" r:id="rId41"/>
    <p:sldId id="296" r:id="rId42"/>
    <p:sldId id="297" r:id="rId43"/>
    <p:sldId id="331" r:id="rId44"/>
  </p:sldIdLst>
  <p:sldSz cx="9144000" cy="6858000" type="screen4x3"/>
  <p:notesSz cx="7010400" cy="9296400"/>
  <p:custDataLst>
    <p:tags r:id="rId4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5468" autoAdjust="0"/>
  </p:normalViewPr>
  <p:slideViewPr>
    <p:cSldViewPr>
      <p:cViewPr>
        <p:scale>
          <a:sx n="60" d="100"/>
          <a:sy n="60" d="100"/>
        </p:scale>
        <p:origin x="-1758" y="-396"/>
      </p:cViewPr>
      <p:guideLst>
        <p:guide orient="horz" pos="2160"/>
        <p:guide pos="2880"/>
      </p:guideLst>
    </p:cSldViewPr>
  </p:slideViewPr>
  <p:outlineViewPr>
    <p:cViewPr>
      <p:scale>
        <a:sx n="33" d="100"/>
        <a:sy n="33" d="100"/>
      </p:scale>
      <p:origin x="54" y="9594"/>
    </p:cViewPr>
  </p:outlineViewPr>
  <p:notesTextViewPr>
    <p:cViewPr>
      <p:scale>
        <a:sx n="100" d="100"/>
        <a:sy n="100" d="100"/>
      </p:scale>
      <p:origin x="0" y="0"/>
    </p:cViewPr>
  </p:notesTextViewPr>
  <p:notesViewPr>
    <p:cSldViewPr>
      <p:cViewPr varScale="1">
        <p:scale>
          <a:sx n="66" d="100"/>
          <a:sy n="66" d="100"/>
        </p:scale>
        <p:origin x="-274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atin typeface="Arial" charset="0"/>
              </a:defRPr>
            </a:lvl1pPr>
          </a:lstStyle>
          <a:p>
            <a:pPr>
              <a:defRPr/>
            </a:pPr>
            <a:fld id="{1A9207FC-1C1B-4217-90B4-D62506DCC306}" type="datetimeFigureOut">
              <a:rPr lang="en-US"/>
              <a:pPr>
                <a:defRPr/>
              </a:pPr>
              <a:t>7/28/2011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atin typeface="Arial" charset="0"/>
              </a:defRPr>
            </a:lvl1pPr>
          </a:lstStyle>
          <a:p>
            <a:pPr>
              <a:defRPr/>
            </a:pPr>
            <a:fld id="{56C65B86-44ED-429B-A361-31B39D09E9E6}" type="slidenum">
              <a:rPr lang="en-US"/>
              <a:pPr>
                <a:defRPr/>
              </a:pPr>
              <a:t>‹#›</a:t>
            </a:fld>
            <a:endParaRPr lang="en-US"/>
          </a:p>
        </p:txBody>
      </p:sp>
    </p:spTree>
    <p:extLst>
      <p:ext uri="{BB962C8B-B14F-4D97-AF65-F5344CB8AC3E}">
        <p14:creationId xmlns:p14="http://schemas.microsoft.com/office/powerpoint/2010/main" val="4233238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charset="0"/>
              </a:defRPr>
            </a:lvl1pPr>
          </a:lstStyle>
          <a:p>
            <a:pPr>
              <a:defRPr/>
            </a:pPr>
            <a:fld id="{8CC47071-A1F3-4041-A395-3348BD8DF1FF}" type="datetimeFigureOut">
              <a:rPr lang="en-US"/>
              <a:pPr>
                <a:defRPr/>
              </a:pPr>
              <a:t>7/28/2011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charset="0"/>
              </a:defRPr>
            </a:lvl1pPr>
          </a:lstStyle>
          <a:p>
            <a:pPr>
              <a:defRPr/>
            </a:pPr>
            <a:fld id="{AF3AA0C0-9DEF-4840-8E25-1C98D1948969}" type="slidenum">
              <a:rPr lang="en-US"/>
              <a:pPr>
                <a:defRPr/>
              </a:pPr>
              <a:t>‹#›</a:t>
            </a:fld>
            <a:endParaRPr lang="en-US"/>
          </a:p>
        </p:txBody>
      </p:sp>
    </p:spTree>
    <p:extLst>
      <p:ext uri="{BB962C8B-B14F-4D97-AF65-F5344CB8AC3E}">
        <p14:creationId xmlns:p14="http://schemas.microsoft.com/office/powerpoint/2010/main" val="2843351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medicaleconomics.modernmedicine.com/memag/author/authorInfo.jsp?id=6588"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cms.gov/EHRIncentivePrograms/35_Basics.asp#TopOfPage" TargetMode="External"/><Relationship Id="rId5" Type="http://schemas.openxmlformats.org/officeDocument/2006/relationships/hyperlink" Target="http://www.cms.gov/apps/media/press/factsheet.asp?Counter=3793&amp;intNumPerPage=10&amp;checkDate=&amp;checkKey=&amp;srchType=1&amp;numDays=3500&amp;srchOpt=0&amp;srchData=&amp;keywordType=All&amp;chkNewsType=6&amp;intPage=&amp;showAll=&amp;pYear=&amp;year=&amp;desc=&amp;cboOrder=date" TargetMode="External"/><Relationship Id="rId4" Type="http://schemas.openxmlformats.org/officeDocument/2006/relationships/hyperlink" Target="https://www.cms.gov/apps/media/press/release.asp?Counter=3968&amp;intNumPerPage=10&amp;checkDate=&amp;checkKey=&amp;srchType=1&amp;numDays=3500&amp;srchOpt=0&amp;srchData=&amp;keywordType=All&amp;chkNewsType=1,+2,+3,+4,+5&amp;intPage=&amp;showAll=&amp;pYear=&amp;year=&amp;desc=&amp;cboOrder=dat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You are going to be seeing a lot of changes over</a:t>
            </a:r>
            <a:r>
              <a:rPr lang="en-US" baseline="0" dirty="0" smtClean="0"/>
              <a:t> the next few years.  </a:t>
            </a:r>
          </a:p>
          <a:p>
            <a:r>
              <a:rPr lang="en-US" dirty="0" smtClean="0"/>
              <a:t>Meaningful use checks are coming, and time is running out to get on board http://medicaleconomics.modernmedicine.com/memag/article/articleDetail.jsp?id=726230&amp;sk=f28bfc68fa865f56975f3f228b682149 </a:t>
            </a:r>
          </a:p>
          <a:p>
            <a:r>
              <a:rPr lang="en-US" dirty="0" smtClean="0"/>
              <a:t>Publish date: Jun 8, 2011</a:t>
            </a:r>
            <a:br>
              <a:rPr lang="en-US" dirty="0" smtClean="0"/>
            </a:br>
            <a:r>
              <a:rPr lang="en-US" dirty="0" smtClean="0"/>
              <a:t>By: </a:t>
            </a:r>
            <a:r>
              <a:rPr lang="en-US" dirty="0" smtClean="0">
                <a:hlinkClick r:id="rId3" action="ppaction://hlinkfile"/>
              </a:rPr>
              <a:t>Ken Terry</a:t>
            </a:r>
            <a:r>
              <a:rPr lang="en-US" dirty="0" smtClean="0"/>
              <a:t/>
            </a:r>
            <a:br>
              <a:rPr lang="en-US" dirty="0" smtClean="0"/>
            </a:br>
            <a:r>
              <a:rPr lang="en-US" dirty="0" smtClean="0"/>
              <a:t>Source: Medical Economics </a:t>
            </a:r>
            <a:r>
              <a:rPr lang="en-US" dirty="0" err="1" smtClean="0"/>
              <a:t>eConsult</a:t>
            </a:r>
            <a:r>
              <a:rPr lang="en-US" dirty="0" smtClean="0"/>
              <a:t/>
            </a:r>
            <a:br>
              <a:rPr lang="en-US" dirty="0" smtClean="0"/>
            </a:br>
            <a:r>
              <a:rPr lang="en-US" dirty="0" smtClean="0"/>
              <a:t>The Centers for Medicare and Medicaid Services (CMS) on May 19 </a:t>
            </a:r>
            <a:r>
              <a:rPr lang="en-US" dirty="0" smtClean="0">
                <a:hlinkClick r:id="rId4"/>
              </a:rPr>
              <a:t>mailed the first Medicare checks</a:t>
            </a:r>
            <a:r>
              <a:rPr lang="en-US" dirty="0" smtClean="0"/>
              <a:t>, totaling $75 million, to physicians who had attested that they had achieved meaningful use of their electronic health records (EHRs). Juan Salazar, an internist from McAllen, Texas, and three physicians from the multispecialty West Broadway Clinic of Council Bluffs, Iowa, each received $18,000 in the initial installment of meaningful use payments that can total up to $44,000 for Medicare providers. </a:t>
            </a:r>
          </a:p>
          <a:p>
            <a:r>
              <a:rPr lang="en-US" dirty="0" smtClean="0"/>
              <a:t>Nearly $64,000 is available to each eligible professional from state Medicaid programs, </a:t>
            </a:r>
            <a:r>
              <a:rPr lang="en-US" dirty="0" smtClean="0">
                <a:hlinkClick r:id="rId4"/>
              </a:rPr>
              <a:t>which have dispensed $83 million</a:t>
            </a:r>
            <a:r>
              <a:rPr lang="en-US" dirty="0" smtClean="0"/>
              <a:t> in incentive payments to hospitals and doctors since January. But Medicaid patients or other “needy individuals” </a:t>
            </a:r>
            <a:r>
              <a:rPr lang="en-US" dirty="0" smtClean="0">
                <a:hlinkClick r:id="rId5"/>
              </a:rPr>
              <a:t>must comprise 30%</a:t>
            </a:r>
            <a:r>
              <a:rPr lang="en-US" dirty="0" smtClean="0"/>
              <a:t> of a physician’s practice (or 20% of a pediatric practice) for that doctor to be eligible for Medicaid incentives. Far more doctors in private practice are eligible for Medicare bonuses for meaningful use. </a:t>
            </a:r>
          </a:p>
          <a:p>
            <a:r>
              <a:rPr lang="en-US" dirty="0" smtClean="0"/>
              <a:t>What effect will the Medicare payments have on the colleagues of doctors who receive meaningful use checks? Erica </a:t>
            </a:r>
            <a:r>
              <a:rPr lang="en-US" dirty="0" err="1" smtClean="0"/>
              <a:t>Drazen</a:t>
            </a:r>
            <a:r>
              <a:rPr lang="en-US" dirty="0" smtClean="0"/>
              <a:t>, managing partner, emerging practices, for CSC Consulting, says that the actual arrival of checks from Medicare will encourage more doctors to acquire EHRs and show meaningful use. Until now, she says, some doctors have wondered whether they would really get the promised funds. </a:t>
            </a:r>
          </a:p>
          <a:p>
            <a:r>
              <a:rPr lang="en-US" dirty="0" smtClean="0"/>
              <a:t>“Remember, there was a pay for performance initiative for docs and nobody got much money out of it,” she says. “Then there was an e-prescribing program, and the money was pretty small. So people are skeptical about incentives. Are the thresholds going to be achievable, and is the money really going to be there?” </a:t>
            </a:r>
          </a:p>
          <a:p>
            <a:r>
              <a:rPr lang="en-US" dirty="0" smtClean="0"/>
              <a:t>Now that people are actually getting checks, </a:t>
            </a:r>
            <a:r>
              <a:rPr lang="en-US" dirty="0" err="1" smtClean="0"/>
              <a:t>Drazen</a:t>
            </a:r>
            <a:r>
              <a:rPr lang="en-US" dirty="0" smtClean="0"/>
              <a:t> says, “It will show that this is achievable. Will this convince somebody who’d decided they weren’t going to implement an EHR? Probably not. But it’s another sign that this is real.” </a:t>
            </a:r>
          </a:p>
          <a:p>
            <a:r>
              <a:rPr lang="en-US" dirty="0" smtClean="0"/>
              <a:t>The first payments to other physicians may encourage some doctors who may have been putting off buying an EHR to move ahead, </a:t>
            </a:r>
            <a:r>
              <a:rPr lang="en-US" dirty="0" err="1" smtClean="0"/>
              <a:t>Drazen</a:t>
            </a:r>
            <a:r>
              <a:rPr lang="en-US" dirty="0" smtClean="0"/>
              <a:t> says. She adds that physicians can earn $3,000 more if they qualify for the payments in 2011 or 2012 than if they wait until 2013 to file their first application. Also, doctors who don’t do anything face financial penalties, starting in 2015. </a:t>
            </a:r>
            <a:r>
              <a:rPr lang="en-US" dirty="0" smtClean="0">
                <a:hlinkClick r:id="rId6"/>
              </a:rPr>
              <a:t>Their Medicare payments</a:t>
            </a:r>
            <a:r>
              <a:rPr lang="en-US" dirty="0" smtClean="0"/>
              <a:t> will be lowered by 1% that year, with reductions rising to as much as 5% in subsequent years. </a:t>
            </a:r>
          </a:p>
          <a:p>
            <a:r>
              <a:rPr lang="en-US" dirty="0" smtClean="0"/>
              <a:t>While the meaningful use payments won’t cover the full cost of an EHR, “this is a one-time deal,” </a:t>
            </a:r>
            <a:r>
              <a:rPr lang="en-US" dirty="0" err="1" smtClean="0"/>
              <a:t>Drazen</a:t>
            </a:r>
            <a:r>
              <a:rPr lang="en-US" dirty="0" smtClean="0"/>
              <a:t> points out. “It’s a substantial chunk of money, and you’re not going to have another chance to get it. So if you figure, ‘I’ve got to get an EHR, it’s going to be the standard of practice and I have to get it done,’ this would be the time to do it.” </a:t>
            </a:r>
          </a:p>
          <a:p>
            <a:r>
              <a:rPr lang="en-US" dirty="0" smtClean="0"/>
              <a:t>The only doctors who probably won’t, </a:t>
            </a:r>
            <a:r>
              <a:rPr lang="en-US" dirty="0" err="1" smtClean="0"/>
              <a:t>Drazen</a:t>
            </a:r>
            <a:r>
              <a:rPr lang="en-US" dirty="0" smtClean="0"/>
              <a:t> says, are those who plan to retire or sell their practices, or who earn so much they don’t care about the penalties.</a:t>
            </a:r>
          </a:p>
          <a:p>
            <a:endParaRPr lang="en-US" dirty="0"/>
          </a:p>
        </p:txBody>
      </p:sp>
      <p:sp>
        <p:nvSpPr>
          <p:cNvPr id="4" name="Slide Number Placeholder 3"/>
          <p:cNvSpPr>
            <a:spLocks noGrp="1"/>
          </p:cNvSpPr>
          <p:nvPr>
            <p:ph type="sldNum" sz="quarter" idx="10"/>
          </p:nvPr>
        </p:nvSpPr>
        <p:spPr/>
        <p:txBody>
          <a:bodyPr/>
          <a:lstStyle/>
          <a:p>
            <a:pPr>
              <a:defRPr/>
            </a:pPr>
            <a:fld id="{AF3AA0C0-9DEF-4840-8E25-1C98D1948969}" type="slidenum">
              <a:rPr lang="en-US" smtClean="0"/>
              <a:pPr>
                <a:defRPr/>
              </a:pPr>
              <a:t>6</a:t>
            </a:fld>
            <a:endParaRPr lang="en-US"/>
          </a:p>
        </p:txBody>
      </p:sp>
    </p:spTree>
    <p:extLst>
      <p:ext uri="{BB962C8B-B14F-4D97-AF65-F5344CB8AC3E}">
        <p14:creationId xmlns:p14="http://schemas.microsoft.com/office/powerpoint/2010/main" val="2592630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Medicare Transmittal 811</a:t>
            </a:r>
          </a:p>
          <a:p>
            <a:r>
              <a:rPr lang="en-US" dirty="0"/>
              <a:t>• </a:t>
            </a:r>
            <a:r>
              <a:rPr lang="en-US" b="1" dirty="0"/>
              <a:t>Released January 13, 2006</a:t>
            </a:r>
          </a:p>
          <a:p>
            <a:r>
              <a:rPr lang="en-US" dirty="0"/>
              <a:t>• </a:t>
            </a:r>
            <a:r>
              <a:rPr lang="en-US" b="1" dirty="0"/>
              <a:t>Updates Transmittal 1720</a:t>
            </a:r>
          </a:p>
          <a:p>
            <a:r>
              <a:rPr lang="en-US" b="1" dirty="0"/>
              <a:t>Definition of a Student</a:t>
            </a:r>
          </a:p>
          <a:p>
            <a:r>
              <a:rPr lang="en-US" i="1" dirty="0"/>
              <a:t>“An individual who participates in an accredited educational program (e.g., a medical school) that is not an approved GME program. A student is never considered to be an intern or a resident. </a:t>
            </a:r>
            <a:r>
              <a:rPr lang="en-US" b="1" i="1" dirty="0"/>
              <a:t>Medicare does not pay for any service furnished by a student”</a:t>
            </a:r>
          </a:p>
          <a:p>
            <a:r>
              <a:rPr lang="en-US" dirty="0"/>
              <a:t>“</a:t>
            </a:r>
            <a:r>
              <a:rPr lang="en-US" i="1" dirty="0"/>
              <a:t>Any contribution and participation of a student to the performance of a billable service (other than the review of systems and/or past family/social history which are not separately billable, but are taken as part of an E/M service) must be performed in the physical presence of a teaching physician or physical presence of a resident in a service meeting the requirements set forth in this section for teaching physician billing.”</a:t>
            </a:r>
          </a:p>
          <a:p>
            <a:r>
              <a:rPr lang="en-US" i="1" dirty="0"/>
              <a:t>“Students may document services in the medical record. However, the documentation of an E/M service by a student that may be referred to by the teaching physician is limited to documentation related to the review of systems and/or past family/social history. The teaching physician may not refer to a student’s documentation of physical exam findings or medical decision making in his or her personal note. If the medical student documents E/M services, the teaching physician must verify and </a:t>
            </a:r>
            <a:r>
              <a:rPr lang="en-US" i="1" dirty="0" err="1"/>
              <a:t>redocument</a:t>
            </a:r>
            <a:r>
              <a:rPr lang="en-US" i="1" dirty="0"/>
              <a:t> the history of present illness as well as perform and </a:t>
            </a:r>
            <a:r>
              <a:rPr lang="en-US" i="1" dirty="0" err="1"/>
              <a:t>redocument</a:t>
            </a:r>
            <a:r>
              <a:rPr lang="en-US" i="1" dirty="0"/>
              <a:t> the physical exam and medical decision making activities of the service.“</a:t>
            </a:r>
            <a:endParaRPr lang="en-US" dirty="0"/>
          </a:p>
        </p:txBody>
      </p:sp>
      <p:sp>
        <p:nvSpPr>
          <p:cNvPr id="4" name="Slide Number Placeholder 3"/>
          <p:cNvSpPr>
            <a:spLocks noGrp="1"/>
          </p:cNvSpPr>
          <p:nvPr>
            <p:ph type="sldNum" sz="quarter" idx="10"/>
          </p:nvPr>
        </p:nvSpPr>
        <p:spPr/>
        <p:txBody>
          <a:bodyPr/>
          <a:lstStyle/>
          <a:p>
            <a:pPr>
              <a:defRPr/>
            </a:pPr>
            <a:fld id="{AF3AA0C0-9DEF-4840-8E25-1C98D1948969}" type="slidenum">
              <a:rPr lang="en-US"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have an EMR on your laptop</a:t>
            </a:r>
            <a:r>
              <a:rPr lang="en-US" baseline="0" dirty="0" smtClean="0"/>
              <a:t> that you are welcome to experiment with.  Do not include any patient identifiable information into that EMR or Word document that will be stored on </a:t>
            </a:r>
            <a:r>
              <a:rPr lang="en-US" baseline="0" smtClean="0"/>
              <a:t>your laptop.  </a:t>
            </a:r>
            <a:endParaRPr lang="en-US" dirty="0"/>
          </a:p>
        </p:txBody>
      </p:sp>
      <p:sp>
        <p:nvSpPr>
          <p:cNvPr id="4" name="Slide Number Placeholder 3"/>
          <p:cNvSpPr>
            <a:spLocks noGrp="1"/>
          </p:cNvSpPr>
          <p:nvPr>
            <p:ph type="sldNum" sz="quarter" idx="10"/>
          </p:nvPr>
        </p:nvSpPr>
        <p:spPr/>
        <p:txBody>
          <a:bodyPr/>
          <a:lstStyle/>
          <a:p>
            <a:pPr>
              <a:defRPr/>
            </a:pPr>
            <a:fld id="{AF3AA0C0-9DEF-4840-8E25-1C98D1948969}" type="slidenum">
              <a:rPr lang="en-US" smtClean="0"/>
              <a:pPr>
                <a:defRPr/>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3AA0C0-9DEF-4840-8E25-1C98D1948969}" type="slidenum">
              <a:rPr lang="en-US" smtClean="0"/>
              <a:pPr>
                <a:defRPr/>
              </a:pPr>
              <a:t>17</a:t>
            </a:fld>
            <a:endParaRPr lang="en-US"/>
          </a:p>
        </p:txBody>
      </p:sp>
    </p:spTree>
    <p:extLst>
      <p:ext uri="{BB962C8B-B14F-4D97-AF65-F5344CB8AC3E}">
        <p14:creationId xmlns:p14="http://schemas.microsoft.com/office/powerpoint/2010/main" val="3763351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3AA0C0-9DEF-4840-8E25-1C98D1948969}" type="slidenum">
              <a:rPr lang="en-US" smtClean="0"/>
              <a:pPr>
                <a:defRPr/>
              </a:pPr>
              <a:t>18</a:t>
            </a:fld>
            <a:endParaRPr lang="en-US"/>
          </a:p>
        </p:txBody>
      </p:sp>
    </p:spTree>
    <p:extLst>
      <p:ext uri="{BB962C8B-B14F-4D97-AF65-F5344CB8AC3E}">
        <p14:creationId xmlns:p14="http://schemas.microsoft.com/office/powerpoint/2010/main" val="793115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3AA0C0-9DEF-4840-8E25-1C98D1948969}" type="slidenum">
              <a:rPr lang="en-US" smtClean="0"/>
              <a:pPr>
                <a:defRPr/>
              </a:pPr>
              <a:t>19</a:t>
            </a:fld>
            <a:endParaRPr lang="en-US"/>
          </a:p>
        </p:txBody>
      </p:sp>
    </p:spTree>
    <p:extLst>
      <p:ext uri="{BB962C8B-B14F-4D97-AF65-F5344CB8AC3E}">
        <p14:creationId xmlns:p14="http://schemas.microsoft.com/office/powerpoint/2010/main" val="3616897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3AA0C0-9DEF-4840-8E25-1C98D1948969}" type="slidenum">
              <a:rPr lang="en-US" smtClean="0"/>
              <a:pPr>
                <a:defRPr/>
              </a:pPr>
              <a:t>20</a:t>
            </a:fld>
            <a:endParaRPr lang="en-US"/>
          </a:p>
        </p:txBody>
      </p:sp>
    </p:spTree>
    <p:extLst>
      <p:ext uri="{BB962C8B-B14F-4D97-AF65-F5344CB8AC3E}">
        <p14:creationId xmlns:p14="http://schemas.microsoft.com/office/powerpoint/2010/main" val="2362260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3AA0C0-9DEF-4840-8E25-1C98D1948969}" type="slidenum">
              <a:rPr lang="en-US" smtClean="0"/>
              <a:pPr>
                <a:defRPr/>
              </a:pPr>
              <a:t>21</a:t>
            </a:fld>
            <a:endParaRPr lang="en-US"/>
          </a:p>
        </p:txBody>
      </p:sp>
    </p:spTree>
    <p:extLst>
      <p:ext uri="{BB962C8B-B14F-4D97-AF65-F5344CB8AC3E}">
        <p14:creationId xmlns:p14="http://schemas.microsoft.com/office/powerpoint/2010/main" val="2493606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3AA0C0-9DEF-4840-8E25-1C98D1948969}" type="slidenum">
              <a:rPr lang="en-US" smtClean="0"/>
              <a:pPr>
                <a:defRPr/>
              </a:pPr>
              <a:t>22</a:t>
            </a:fld>
            <a:endParaRPr lang="en-US"/>
          </a:p>
        </p:txBody>
      </p:sp>
    </p:spTree>
    <p:extLst>
      <p:ext uri="{BB962C8B-B14F-4D97-AF65-F5344CB8AC3E}">
        <p14:creationId xmlns:p14="http://schemas.microsoft.com/office/powerpoint/2010/main" val="2543548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3AA0C0-9DEF-4840-8E25-1C98D1948969}" type="slidenum">
              <a:rPr lang="en-US" smtClean="0"/>
              <a:pPr>
                <a:defRPr/>
              </a:pPr>
              <a:t>23</a:t>
            </a:fld>
            <a:endParaRPr lang="en-US"/>
          </a:p>
        </p:txBody>
      </p:sp>
    </p:spTree>
    <p:extLst>
      <p:ext uri="{BB962C8B-B14F-4D97-AF65-F5344CB8AC3E}">
        <p14:creationId xmlns:p14="http://schemas.microsoft.com/office/powerpoint/2010/main" val="3793456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3AA0C0-9DEF-4840-8E25-1C98D1948969}" type="slidenum">
              <a:rPr lang="en-US" smtClean="0"/>
              <a:pPr>
                <a:defRPr/>
              </a:pPr>
              <a:t>24</a:t>
            </a:fld>
            <a:endParaRPr lang="en-US"/>
          </a:p>
        </p:txBody>
      </p:sp>
    </p:spTree>
    <p:extLst>
      <p:ext uri="{BB962C8B-B14F-4D97-AF65-F5344CB8AC3E}">
        <p14:creationId xmlns:p14="http://schemas.microsoft.com/office/powerpoint/2010/main" val="300177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Widespread adoption of health information technology (health IT) can foster improvements in quality, safety, efficiency and access – key goals in today’s national dialog on health reform.</a:t>
            </a:r>
          </a:p>
          <a:p>
            <a:r>
              <a:rPr lang="en-US" dirty="0" smtClean="0"/>
              <a:t>In February 2009, Congress acknowledged the value of certification in the language of the American Recovery and Reinvestment Act (ARRA) aimed at stimulating the nation’s economy.  The law offers a multi-year series of incentive payments to providers and hospitals for the meaningful use of certified EHR technology.  The total amount of payments has been projected by the Congressional Budget Office at $34 billion.  </a:t>
            </a:r>
          </a:p>
          <a:p>
            <a:r>
              <a:rPr lang="en-US" dirty="0" smtClean="0"/>
              <a:t>These goals also drive the Certification Commission for Health Information Technology (CCHIT®), a nonprofit, 501(c)3 organization with the public mission of accelerating the adoption of health IT.  </a:t>
            </a:r>
          </a:p>
          <a:p>
            <a:r>
              <a:rPr lang="en-US" b="1" dirty="0" smtClean="0"/>
              <a:t>A solid foundation for electronic health record technology</a:t>
            </a:r>
            <a:endParaRPr lang="en-US" dirty="0" smtClean="0"/>
          </a:p>
          <a:p>
            <a:r>
              <a:rPr lang="en-US" dirty="0" smtClean="0"/>
              <a:t>Founded in 2004, and certifying electronic health records (EHRs) since 2006, the Commission established the first comprehensive, practical definition of what capabilities were needed in these systems.  The certification criteria were developed through a voluntary, consensus-based process engaging diverse stakeholders, and the Certification Commission was officially recognized by the federal government as a certifying body.</a:t>
            </a:r>
          </a:p>
          <a:p>
            <a:endParaRPr lang="en-US" dirty="0"/>
          </a:p>
        </p:txBody>
      </p:sp>
      <p:sp>
        <p:nvSpPr>
          <p:cNvPr id="4" name="Slide Number Placeholder 3"/>
          <p:cNvSpPr>
            <a:spLocks noGrp="1"/>
          </p:cNvSpPr>
          <p:nvPr>
            <p:ph type="sldNum" sz="quarter" idx="10"/>
          </p:nvPr>
        </p:nvSpPr>
        <p:spPr/>
        <p:txBody>
          <a:bodyPr/>
          <a:lstStyle/>
          <a:p>
            <a:pPr>
              <a:defRPr/>
            </a:pPr>
            <a:fld id="{AF3AA0C0-9DEF-4840-8E25-1C98D1948969}" type="slidenum">
              <a:rPr lang="en-US" smtClean="0"/>
              <a:pPr>
                <a:defRPr/>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3AA0C0-9DEF-4840-8E25-1C98D1948969}" type="slidenum">
              <a:rPr lang="en-US" smtClean="0"/>
              <a:pPr>
                <a:defRPr/>
              </a:pPr>
              <a:t>25</a:t>
            </a:fld>
            <a:endParaRPr lang="en-US"/>
          </a:p>
        </p:txBody>
      </p:sp>
    </p:spTree>
    <p:extLst>
      <p:ext uri="{BB962C8B-B14F-4D97-AF65-F5344CB8AC3E}">
        <p14:creationId xmlns:p14="http://schemas.microsoft.com/office/powerpoint/2010/main" val="3467023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3AA0C0-9DEF-4840-8E25-1C98D1948969}" type="slidenum">
              <a:rPr lang="en-US" smtClean="0"/>
              <a:pPr>
                <a:defRPr/>
              </a:pPr>
              <a:t>26</a:t>
            </a:fld>
            <a:endParaRPr lang="en-US"/>
          </a:p>
        </p:txBody>
      </p:sp>
    </p:spTree>
    <p:extLst>
      <p:ext uri="{BB962C8B-B14F-4D97-AF65-F5344CB8AC3E}">
        <p14:creationId xmlns:p14="http://schemas.microsoft.com/office/powerpoint/2010/main" val="1288836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3AA0C0-9DEF-4840-8E25-1C98D1948969}" type="slidenum">
              <a:rPr lang="en-US" smtClean="0"/>
              <a:pPr>
                <a:defRPr/>
              </a:pPr>
              <a:t>27</a:t>
            </a:fld>
            <a:endParaRPr lang="en-US"/>
          </a:p>
        </p:txBody>
      </p:sp>
    </p:spTree>
    <p:extLst>
      <p:ext uri="{BB962C8B-B14F-4D97-AF65-F5344CB8AC3E}">
        <p14:creationId xmlns:p14="http://schemas.microsoft.com/office/powerpoint/2010/main" val="1753234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3AA0C0-9DEF-4840-8E25-1C98D1948969}" type="slidenum">
              <a:rPr lang="en-US" smtClean="0"/>
              <a:pPr>
                <a:defRPr/>
              </a:pPr>
              <a:t>28</a:t>
            </a:fld>
            <a:endParaRPr lang="en-US"/>
          </a:p>
        </p:txBody>
      </p:sp>
    </p:spTree>
    <p:extLst>
      <p:ext uri="{BB962C8B-B14F-4D97-AF65-F5344CB8AC3E}">
        <p14:creationId xmlns:p14="http://schemas.microsoft.com/office/powerpoint/2010/main" val="1492143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3AA0C0-9DEF-4840-8E25-1C98D1948969}" type="slidenum">
              <a:rPr lang="en-US" smtClean="0"/>
              <a:pPr>
                <a:defRPr/>
              </a:pPr>
              <a:t>29</a:t>
            </a:fld>
            <a:endParaRPr lang="en-US"/>
          </a:p>
        </p:txBody>
      </p:sp>
    </p:spTree>
    <p:extLst>
      <p:ext uri="{BB962C8B-B14F-4D97-AF65-F5344CB8AC3E}">
        <p14:creationId xmlns:p14="http://schemas.microsoft.com/office/powerpoint/2010/main" val="1294741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3AA0C0-9DEF-4840-8E25-1C98D1948969}" type="slidenum">
              <a:rPr lang="en-US" smtClean="0"/>
              <a:pPr>
                <a:defRPr/>
              </a:pPr>
              <a:t>30</a:t>
            </a:fld>
            <a:endParaRPr lang="en-US"/>
          </a:p>
        </p:txBody>
      </p:sp>
    </p:spTree>
    <p:extLst>
      <p:ext uri="{BB962C8B-B14F-4D97-AF65-F5344CB8AC3E}">
        <p14:creationId xmlns:p14="http://schemas.microsoft.com/office/powerpoint/2010/main" val="1282315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All current medical students will use an EMR in their future practice.  Assuming that your goal for using an EMR in practice will be to improve safety while having all patient charts in a form that will make them more transportable, reportable, accurate and legible.  Also, the EMR should eventually improve your productivity, so that you can complete all your documentation while seeing the patient instead of having to do it after you see the patient.  There are a number of impacts that use of technology in the patient encounter can have on communication.  What is wrong with this encounter.</a:t>
            </a: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7A6F35-EBFD-4258-8622-64305D0227A9}" type="slidenum">
              <a:rPr lang="en-US" smtClean="0"/>
              <a:pPr/>
              <a:t>31</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35A180-A022-4FD3-86D5-5D57C3FFB6B0}" type="slidenum">
              <a:rPr lang="en-US" smtClean="0"/>
              <a:pPr/>
              <a:t>32</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All of these adverse effects have been identified in the literature.  Lets look at one thing– the room arrangement…</a:t>
            </a: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33514A-2AD7-4328-8586-3E04FF5F25E0}" type="slidenum">
              <a:rPr lang="en-US" smtClean="0"/>
              <a:pPr/>
              <a:t>33</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We don’t expect that you will be able to do anything about the room arrangement of your clinical faculty’s clinic.  However, in case you do have a say in your own clinic set up, or are using a portable computer,…</a:t>
            </a:r>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7D6D99-6F6D-462F-8DFB-75F3E3230CDD}" type="slidenum">
              <a:rPr lang="en-US" smtClean="0"/>
              <a:pPr/>
              <a:t>34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 want to emphasize to you what aspects of the chart that you are seeing that meet meaningful use criteria.  </a:t>
            </a: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A42265-E77D-48CC-964D-B5CB76543DAB}" type="slidenum">
              <a:rPr lang="en-US" smtClean="0"/>
              <a:pPr/>
              <a:t>8</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Sign Posting refers to the yellow signs that used to be on the highways that warned the driver of upcoming curves or stop signs.  Just as you would alert the patient that you were going to do a certain exam, you should tell the patient that you are going to enter some data or look up the patient’s information in the computer.</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805558-D65A-415D-B2D3-56798D4526A7}" type="slidenum">
              <a:rPr lang="en-US" smtClean="0"/>
              <a:pPr/>
              <a:t>35</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Have a discussion of what you can do with a tablet.</a:t>
            </a: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C526DE-BFB5-434E-8D8A-8110AD640F4F}" type="slidenum">
              <a:rPr lang="en-US" smtClean="0"/>
              <a:pPr/>
              <a:t>36</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Summary of ideas,</a:t>
            </a: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32270D-C64B-4885-BC0C-91D9DECD30BD}" type="slidenum">
              <a:rPr lang="en-US" smtClean="0"/>
              <a:pPr/>
              <a:t>37</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Wrap up</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A800F0-4F06-447D-B6FF-0DF131E8BCA8}" type="slidenum">
              <a:rPr lang="en-US" smtClean="0"/>
              <a:pPr/>
              <a:t>38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Because this is more of a simulation than the real thing, you will not get to do all of these.  But you should notice when you are at sites if they are using all the meaningful use aspects of an EMR.</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D56C13-9C09-448E-A271-4FEF4D64D17A}" type="slidenum">
              <a:rPr lang="en-US" smtClean="0"/>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February 17, 2009, President Barack Obama signed the American Recovery and Reinvestment Act (ARRA). Title XIII of ARRA, called the Health IT for Economic and Clinical Health Act (HITECH) allocated $19.2 billion toward health IT. This act seeks to bolster health IT to improve the delivery of healthcare in the United States. With various provisions and regulations, the Act provides assistance, tools, and resources to providers to allow for implementation and utilization of electronic health records. </a:t>
            </a:r>
          </a:p>
          <a:p>
            <a:r>
              <a:rPr lang="en-US" dirty="0" smtClean="0"/>
              <a:t>Without a doubt, ARRA is the driving force in the healthcare industry at this time.  When asked to identify the single information technology (IT) priority at this time, half of respondents identified meeting meaningful use criteria, according to the 326 healthcare IT professionals who participated in the 22nd Annual HIMSS Leadership Survey.  Two-thirds of respondents reported that their organization has already made additional IT investments to position themselves to qualify for the incentives associated with achieving meaningful use.  </a:t>
            </a:r>
          </a:p>
          <a:p>
            <a:endParaRPr lang="en-US" dirty="0"/>
          </a:p>
        </p:txBody>
      </p:sp>
      <p:sp>
        <p:nvSpPr>
          <p:cNvPr id="4" name="Slide Number Placeholder 3"/>
          <p:cNvSpPr>
            <a:spLocks noGrp="1"/>
          </p:cNvSpPr>
          <p:nvPr>
            <p:ph type="sldNum" sz="quarter" idx="10"/>
          </p:nvPr>
        </p:nvSpPr>
        <p:spPr/>
        <p:txBody>
          <a:bodyPr/>
          <a:lstStyle/>
          <a:p>
            <a:pPr>
              <a:defRPr/>
            </a:pPr>
            <a:fld id="{AF3AA0C0-9DEF-4840-8E25-1C98D1948969}" type="slidenum">
              <a:rPr lang="en-US" smtClean="0"/>
              <a:pPr>
                <a:defRPr/>
              </a:pPr>
              <a:t>10</a:t>
            </a:fld>
            <a:endParaRPr lang="en-US"/>
          </a:p>
        </p:txBody>
      </p:sp>
    </p:spTree>
    <p:extLst>
      <p:ext uri="{BB962C8B-B14F-4D97-AF65-F5344CB8AC3E}">
        <p14:creationId xmlns:p14="http://schemas.microsoft.com/office/powerpoint/2010/main" val="138977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purposes of this research, an EHR is electronically originated and maintained clinical health information for patients, derived from multiple clinical application sources, about an individual’s episode of healthcare at a care delivery organization.  It contains all clinical orders and documentation related to a patient’s treatment in electronic format. An EHR is also supported by clinical decision support systems and replaces the paper medical record as the primary source of patient information.  </a:t>
            </a:r>
          </a:p>
          <a:p>
            <a:r>
              <a:rPr lang="en-US" dirty="0" smtClean="0"/>
              <a:t>Based </a:t>
            </a:r>
            <a:r>
              <a:rPr lang="en-US" dirty="0"/>
              <a:t>on this definition, respondents were asked to identify the current status of the EHR environment at their organization.  Slightly more than one-third of respondents (34 percent) indicated they have begun to install this technology in at least one facility in their organization.  Another quarter of respondents (26 percent) indicated that they have a fully functional EHR at one facility in their organization.  This is consistent with the data captured in the 2010 study.  Another 27 percent reported that they have a fully operational EHR system across their entire organization.  This represents a continued increase from 22 percent of respondents in 2010 and 17 percent in the 2009 research. </a:t>
            </a:r>
          </a:p>
          <a:p>
            <a:endParaRPr lang="en-US" dirty="0"/>
          </a:p>
        </p:txBody>
      </p:sp>
      <p:sp>
        <p:nvSpPr>
          <p:cNvPr id="4" name="Slide Number Placeholder 3"/>
          <p:cNvSpPr>
            <a:spLocks noGrp="1"/>
          </p:cNvSpPr>
          <p:nvPr>
            <p:ph type="sldNum" sz="quarter" idx="10"/>
          </p:nvPr>
        </p:nvSpPr>
        <p:spPr/>
        <p:txBody>
          <a:bodyPr/>
          <a:lstStyle/>
          <a:p>
            <a:pPr>
              <a:defRPr/>
            </a:pPr>
            <a:fld id="{AF3AA0C0-9DEF-4840-8E25-1C98D1948969}" type="slidenum">
              <a:rPr lang="en-US" smtClean="0"/>
              <a:pPr>
                <a:defRPr/>
              </a:pPr>
              <a:t>11</a:t>
            </a:fld>
            <a:endParaRPr lang="en-US"/>
          </a:p>
        </p:txBody>
      </p:sp>
    </p:spTree>
    <p:extLst>
      <p:ext uri="{BB962C8B-B14F-4D97-AF65-F5344CB8AC3E}">
        <p14:creationId xmlns:p14="http://schemas.microsoft.com/office/powerpoint/2010/main" val="2993154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3AA0C0-9DEF-4840-8E25-1C98D1948969}" type="slidenum">
              <a:rPr lang="en-US" smtClean="0"/>
              <a:pPr>
                <a:defRPr/>
              </a:pPr>
              <a:t>12</a:t>
            </a:fld>
            <a:endParaRPr lang="en-US"/>
          </a:p>
        </p:txBody>
      </p:sp>
    </p:spTree>
    <p:extLst>
      <p:ext uri="{BB962C8B-B14F-4D97-AF65-F5344CB8AC3E}">
        <p14:creationId xmlns:p14="http://schemas.microsoft.com/office/powerpoint/2010/main" val="520204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Because you are not a real physician, we have not connected our </a:t>
            </a:r>
            <a:r>
              <a:rPr lang="en-US" dirty="0" err="1" smtClean="0"/>
              <a:t>SOAPware</a:t>
            </a:r>
            <a:r>
              <a:rPr lang="en-US" dirty="0" smtClean="0"/>
              <a:t> installations to these added resources, you won’t be able to use these aspects. However, their use can be </a:t>
            </a:r>
            <a:r>
              <a:rPr lang="en-US" dirty="0" smtClean="0"/>
              <a:t>simulated by putting in the data before</a:t>
            </a:r>
            <a:r>
              <a:rPr lang="en-US" baseline="0" dirty="0" smtClean="0"/>
              <a:t> sending to students</a:t>
            </a:r>
            <a:r>
              <a:rPr lang="en-US" dirty="0" smtClean="0"/>
              <a:t>. </a:t>
            </a:r>
            <a:endParaRPr lang="en-US" dirty="0"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1D3558-EFB8-4470-ACF2-15249B8851DA}" type="slidenum">
              <a:rPr lang="en-US" smtClean="0"/>
              <a:pPr/>
              <a:t>13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3AA0C0-9DEF-4840-8E25-1C98D1948969}" type="slidenum">
              <a:rPr lang="en-US" smtClean="0"/>
              <a:pPr>
                <a:defRPr/>
              </a:pPr>
              <a:t>14</a:t>
            </a:fld>
            <a:endParaRPr lang="en-US"/>
          </a:p>
        </p:txBody>
      </p:sp>
    </p:spTree>
    <p:extLst>
      <p:ext uri="{BB962C8B-B14F-4D97-AF65-F5344CB8AC3E}">
        <p14:creationId xmlns:p14="http://schemas.microsoft.com/office/powerpoint/2010/main" val="1865707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004275AC-019C-47FC-8E0B-3C882E77F940}" type="datetime1">
              <a:rPr lang="en-US" smtClean="0"/>
              <a:t>7/28/2011</a:t>
            </a:fld>
            <a:endParaRPr lang="en-US"/>
          </a:p>
        </p:txBody>
      </p:sp>
      <p:sp>
        <p:nvSpPr>
          <p:cNvPr id="7" name="Footer Placeholder 19"/>
          <p:cNvSpPr>
            <a:spLocks noGrp="1"/>
          </p:cNvSpPr>
          <p:nvPr>
            <p:ph type="ftr" sz="quarter" idx="11"/>
          </p:nvPr>
        </p:nvSpPr>
        <p:spPr/>
        <p:txBody>
          <a:bodyPr/>
          <a:lstStyle>
            <a:lvl1pPr>
              <a:defRPr/>
            </a:lvl1pPr>
            <a:extLst/>
          </a:lstStyle>
          <a:p>
            <a:pPr>
              <a:defRPr/>
            </a:pPr>
            <a:r>
              <a:rPr lang="en-US" smtClean="0"/>
              <a:t>Summer 2011</a:t>
            </a: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62F822E3-D9B8-491E-AE1C-8D1FA874297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2D86D77D-9458-4B56-A0E5-72C88FA7C75B}" type="datetime1">
              <a:rPr lang="en-US" smtClean="0"/>
              <a:t>7/28/2011</a:t>
            </a:fld>
            <a:endParaRPr lang="en-US"/>
          </a:p>
        </p:txBody>
      </p:sp>
      <p:sp>
        <p:nvSpPr>
          <p:cNvPr id="5" name="Footer Placeholder 9"/>
          <p:cNvSpPr>
            <a:spLocks noGrp="1"/>
          </p:cNvSpPr>
          <p:nvPr>
            <p:ph type="ftr" sz="quarter" idx="11"/>
          </p:nvPr>
        </p:nvSpPr>
        <p:spPr/>
        <p:txBody>
          <a:bodyPr/>
          <a:lstStyle>
            <a:lvl1pPr>
              <a:defRPr/>
            </a:lvl1pPr>
          </a:lstStyle>
          <a:p>
            <a:pPr>
              <a:defRPr/>
            </a:pPr>
            <a:r>
              <a:rPr lang="en-US" smtClean="0"/>
              <a:t>Summer 2011</a:t>
            </a:r>
            <a:endParaRPr lang="en-US"/>
          </a:p>
        </p:txBody>
      </p:sp>
      <p:sp>
        <p:nvSpPr>
          <p:cNvPr id="6" name="Slide Number Placeholder 21"/>
          <p:cNvSpPr>
            <a:spLocks noGrp="1"/>
          </p:cNvSpPr>
          <p:nvPr>
            <p:ph type="sldNum" sz="quarter" idx="12"/>
          </p:nvPr>
        </p:nvSpPr>
        <p:spPr/>
        <p:txBody>
          <a:bodyPr/>
          <a:lstStyle>
            <a:lvl1pPr>
              <a:defRPr/>
            </a:lvl1pPr>
          </a:lstStyle>
          <a:p>
            <a:pPr>
              <a:defRPr/>
            </a:pPr>
            <a:fld id="{E54E22F8-854D-4A68-9650-D1625D2A1A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1B10B0FA-B26E-4C3F-A5EB-BCF92B19677D}" type="datetime1">
              <a:rPr lang="en-US" smtClean="0"/>
              <a:t>7/28/2011</a:t>
            </a:fld>
            <a:endParaRPr lang="en-US"/>
          </a:p>
        </p:txBody>
      </p:sp>
      <p:sp>
        <p:nvSpPr>
          <p:cNvPr id="5" name="Footer Placeholder 9"/>
          <p:cNvSpPr>
            <a:spLocks noGrp="1"/>
          </p:cNvSpPr>
          <p:nvPr>
            <p:ph type="ftr" sz="quarter" idx="11"/>
          </p:nvPr>
        </p:nvSpPr>
        <p:spPr/>
        <p:txBody>
          <a:bodyPr/>
          <a:lstStyle>
            <a:lvl1pPr>
              <a:defRPr/>
            </a:lvl1pPr>
          </a:lstStyle>
          <a:p>
            <a:pPr>
              <a:defRPr/>
            </a:pPr>
            <a:r>
              <a:rPr lang="en-US" smtClean="0"/>
              <a:t>Summer 2011</a:t>
            </a:r>
            <a:endParaRPr lang="en-US"/>
          </a:p>
        </p:txBody>
      </p:sp>
      <p:sp>
        <p:nvSpPr>
          <p:cNvPr id="6" name="Slide Number Placeholder 21"/>
          <p:cNvSpPr>
            <a:spLocks noGrp="1"/>
          </p:cNvSpPr>
          <p:nvPr>
            <p:ph type="sldNum" sz="quarter" idx="12"/>
          </p:nvPr>
        </p:nvSpPr>
        <p:spPr/>
        <p:txBody>
          <a:bodyPr/>
          <a:lstStyle>
            <a:lvl1pPr>
              <a:defRPr/>
            </a:lvl1pPr>
          </a:lstStyle>
          <a:p>
            <a:pPr>
              <a:defRPr/>
            </a:pPr>
            <a:fld id="{D522A163-6DEA-42E9-8669-952B184C8D6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830271E1-BDB9-49B3-BA53-4D10FDC52CE9}" type="datetime1">
              <a:rPr lang="en-US" smtClean="0"/>
              <a:t>7/28/2011</a:t>
            </a:fld>
            <a:endParaRPr lang="en-US"/>
          </a:p>
        </p:txBody>
      </p:sp>
      <p:sp>
        <p:nvSpPr>
          <p:cNvPr id="5" name="Footer Placeholder 9"/>
          <p:cNvSpPr>
            <a:spLocks noGrp="1"/>
          </p:cNvSpPr>
          <p:nvPr>
            <p:ph type="ftr" sz="quarter" idx="11"/>
          </p:nvPr>
        </p:nvSpPr>
        <p:spPr/>
        <p:txBody>
          <a:bodyPr/>
          <a:lstStyle>
            <a:lvl1pPr>
              <a:defRPr/>
            </a:lvl1pPr>
          </a:lstStyle>
          <a:p>
            <a:pPr>
              <a:defRPr/>
            </a:pPr>
            <a:r>
              <a:rPr lang="en-US" smtClean="0"/>
              <a:t>Summer 2011</a:t>
            </a:r>
            <a:endParaRPr lang="en-US"/>
          </a:p>
        </p:txBody>
      </p:sp>
      <p:sp>
        <p:nvSpPr>
          <p:cNvPr id="6" name="Slide Number Placeholder 21"/>
          <p:cNvSpPr>
            <a:spLocks noGrp="1"/>
          </p:cNvSpPr>
          <p:nvPr>
            <p:ph type="sldNum" sz="quarter" idx="12"/>
          </p:nvPr>
        </p:nvSpPr>
        <p:spPr/>
        <p:txBody>
          <a:bodyPr/>
          <a:lstStyle>
            <a:lvl1pPr>
              <a:defRPr/>
            </a:lvl1pPr>
          </a:lstStyle>
          <a:p>
            <a:pPr>
              <a:defRPr/>
            </a:pPr>
            <a:fld id="{D3812502-1AC6-448B-AC41-DE0DFC70B4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E859970D-E7A3-49FC-BABC-96277128AA4A}" type="datetime1">
              <a:rPr lang="en-US" smtClean="0"/>
              <a:t>7/28/2011</a:t>
            </a:fld>
            <a:endParaRPr lang="en-US"/>
          </a:p>
        </p:txBody>
      </p:sp>
      <p:sp>
        <p:nvSpPr>
          <p:cNvPr id="9" name="Footer Placeholder 4"/>
          <p:cNvSpPr>
            <a:spLocks noGrp="1"/>
          </p:cNvSpPr>
          <p:nvPr>
            <p:ph type="ftr" sz="quarter" idx="11"/>
          </p:nvPr>
        </p:nvSpPr>
        <p:spPr/>
        <p:txBody>
          <a:bodyPr/>
          <a:lstStyle>
            <a:lvl1pPr>
              <a:defRPr/>
            </a:lvl1pPr>
            <a:extLst/>
          </a:lstStyle>
          <a:p>
            <a:pPr>
              <a:defRPr/>
            </a:pPr>
            <a:r>
              <a:rPr lang="en-US" smtClean="0"/>
              <a:t>Summer 2011</a:t>
            </a: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9F7E3C11-6873-4D46-B652-9987D79A46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B5623757-A774-4856-877E-980B88015704}" type="datetime1">
              <a:rPr lang="en-US" smtClean="0"/>
              <a:t>7/28/2011</a:t>
            </a:fld>
            <a:endParaRPr lang="en-US"/>
          </a:p>
        </p:txBody>
      </p:sp>
      <p:sp>
        <p:nvSpPr>
          <p:cNvPr id="6" name="Footer Placeholder 9"/>
          <p:cNvSpPr>
            <a:spLocks noGrp="1"/>
          </p:cNvSpPr>
          <p:nvPr>
            <p:ph type="ftr" sz="quarter" idx="11"/>
          </p:nvPr>
        </p:nvSpPr>
        <p:spPr/>
        <p:txBody>
          <a:bodyPr/>
          <a:lstStyle>
            <a:lvl1pPr>
              <a:defRPr/>
            </a:lvl1pPr>
          </a:lstStyle>
          <a:p>
            <a:pPr>
              <a:defRPr/>
            </a:pPr>
            <a:r>
              <a:rPr lang="en-US" smtClean="0"/>
              <a:t>Summer 2011</a:t>
            </a:r>
            <a:endParaRPr lang="en-US"/>
          </a:p>
        </p:txBody>
      </p:sp>
      <p:sp>
        <p:nvSpPr>
          <p:cNvPr id="7" name="Slide Number Placeholder 21"/>
          <p:cNvSpPr>
            <a:spLocks noGrp="1"/>
          </p:cNvSpPr>
          <p:nvPr>
            <p:ph type="sldNum" sz="quarter" idx="12"/>
          </p:nvPr>
        </p:nvSpPr>
        <p:spPr/>
        <p:txBody>
          <a:bodyPr/>
          <a:lstStyle>
            <a:lvl1pPr>
              <a:defRPr/>
            </a:lvl1pPr>
          </a:lstStyle>
          <a:p>
            <a:pPr>
              <a:defRPr/>
            </a:pPr>
            <a:fld id="{C56E5432-9D1A-47A9-8E8D-75495DC2A1A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D59E80BF-81AC-4EC7-A9C0-D763F3E64321}" type="datetime1">
              <a:rPr lang="en-US" smtClean="0"/>
              <a:t>7/28/2011</a:t>
            </a:fld>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smtClean="0"/>
              <a:t>Summer 2011</a:t>
            </a: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00626D5F-C500-4479-B1F3-2B1515DD15A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6D542B91-C43F-4CE8-8E89-0BA12A6F16AA}" type="datetime1">
              <a:rPr lang="en-US" smtClean="0"/>
              <a:t>7/28/2011</a:t>
            </a:fld>
            <a:endParaRPr lang="en-US"/>
          </a:p>
        </p:txBody>
      </p:sp>
      <p:sp>
        <p:nvSpPr>
          <p:cNvPr id="4" name="Footer Placeholder 9"/>
          <p:cNvSpPr>
            <a:spLocks noGrp="1"/>
          </p:cNvSpPr>
          <p:nvPr>
            <p:ph type="ftr" sz="quarter" idx="11"/>
          </p:nvPr>
        </p:nvSpPr>
        <p:spPr/>
        <p:txBody>
          <a:bodyPr/>
          <a:lstStyle>
            <a:lvl1pPr>
              <a:defRPr/>
            </a:lvl1pPr>
          </a:lstStyle>
          <a:p>
            <a:pPr>
              <a:defRPr/>
            </a:pPr>
            <a:r>
              <a:rPr lang="en-US" smtClean="0"/>
              <a:t>Summer 2011</a:t>
            </a:r>
            <a:endParaRPr lang="en-US"/>
          </a:p>
        </p:txBody>
      </p:sp>
      <p:sp>
        <p:nvSpPr>
          <p:cNvPr id="5" name="Slide Number Placeholder 21"/>
          <p:cNvSpPr>
            <a:spLocks noGrp="1"/>
          </p:cNvSpPr>
          <p:nvPr>
            <p:ph type="sldNum" sz="quarter" idx="12"/>
          </p:nvPr>
        </p:nvSpPr>
        <p:spPr/>
        <p:txBody>
          <a:bodyPr/>
          <a:lstStyle>
            <a:lvl1pPr>
              <a:defRPr/>
            </a:lvl1pPr>
          </a:lstStyle>
          <a:p>
            <a:pPr>
              <a:defRPr/>
            </a:pPr>
            <a:fld id="{351436F3-EAF3-4E10-9023-A0F60527484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B86F4F3B-36F1-4437-82BC-3C58AD5FB9CF}" type="datetime1">
              <a:rPr lang="en-US" smtClean="0"/>
              <a:t>7/28/2011</a:t>
            </a:fld>
            <a:endParaRPr lang="en-US"/>
          </a:p>
        </p:txBody>
      </p:sp>
      <p:sp>
        <p:nvSpPr>
          <p:cNvPr id="5" name="Footer Placeholder 2"/>
          <p:cNvSpPr>
            <a:spLocks noGrp="1"/>
          </p:cNvSpPr>
          <p:nvPr>
            <p:ph type="ftr" sz="quarter" idx="11"/>
          </p:nvPr>
        </p:nvSpPr>
        <p:spPr/>
        <p:txBody>
          <a:bodyPr/>
          <a:lstStyle>
            <a:lvl1pPr>
              <a:defRPr/>
            </a:lvl1pPr>
            <a:extLst/>
          </a:lstStyle>
          <a:p>
            <a:pPr>
              <a:defRPr/>
            </a:pPr>
            <a:r>
              <a:rPr lang="en-US" smtClean="0"/>
              <a:t>Summer 2011</a:t>
            </a: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579B548A-73E7-43A4-96C8-21B58B8ECDF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D8E759AA-9A55-44CD-BE23-704A53313E8F}" type="datetime1">
              <a:rPr lang="en-US" smtClean="0"/>
              <a:t>7/28/2011</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Summer 2011</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DDACF90F-3298-4EB9-A7D4-6EFA0B46A45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3ADD1E70-513E-4035-9B45-1B55E77D9FA3}" type="datetime1">
              <a:rPr lang="en-US" smtClean="0"/>
              <a:t>7/28/2011</a:t>
            </a:fld>
            <a:endParaRPr lang="en-US"/>
          </a:p>
        </p:txBody>
      </p:sp>
      <p:sp>
        <p:nvSpPr>
          <p:cNvPr id="9" name="Footer Placeholder 5"/>
          <p:cNvSpPr>
            <a:spLocks noGrp="1"/>
          </p:cNvSpPr>
          <p:nvPr>
            <p:ph type="ftr" sz="quarter" idx="11"/>
          </p:nvPr>
        </p:nvSpPr>
        <p:spPr/>
        <p:txBody>
          <a:bodyPr/>
          <a:lstStyle>
            <a:lvl1pPr>
              <a:defRPr/>
            </a:lvl1pPr>
            <a:extLst/>
          </a:lstStyle>
          <a:p>
            <a:pPr>
              <a:defRPr/>
            </a:pPr>
            <a:r>
              <a:rPr lang="en-US" smtClean="0"/>
              <a:t>Summer 2011</a:t>
            </a: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0E48BCFA-4578-4A7A-803C-99F3C0464AC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9FD1FCEF-E1F9-4052-91D1-8A7C5E9EA906}" type="datetime1">
              <a:rPr lang="en-US" smtClean="0"/>
              <a:t>7/28/2011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r>
              <a:rPr lang="en-US" smtClean="0"/>
              <a:t>Summer 2011</a:t>
            </a: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A02C8359-2B2A-4A9C-906A-AAE935EB8249}"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4142" r:id="rId1"/>
    <p:sldLayoutId id="2147484137" r:id="rId2"/>
    <p:sldLayoutId id="2147484143" r:id="rId3"/>
    <p:sldLayoutId id="2147484138" r:id="rId4"/>
    <p:sldLayoutId id="2147484144" r:id="rId5"/>
    <p:sldLayoutId id="2147484139" r:id="rId6"/>
    <p:sldLayoutId id="2147484145" r:id="rId7"/>
    <p:sldLayoutId id="2147484146" r:id="rId8"/>
    <p:sldLayoutId id="2147484147" r:id="rId9"/>
    <p:sldLayoutId id="2147484140" r:id="rId10"/>
    <p:sldLayoutId id="2147484141" r:id="rId11"/>
  </p:sldLayoutIdLst>
  <p:hf hd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www.himss.org/2011Survey/healthcareCIO_final.as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11.png"/><Relationship Id="rId4" Type="http://schemas.openxmlformats.org/officeDocument/2006/relationships/hyperlink" Target="http://www.youtube.com/watch?v=ezQb2AT0FZU"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3.png"/><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5.jpeg"/><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533400"/>
            <a:ext cx="7407275" cy="1471613"/>
          </a:xfrm>
        </p:spPr>
        <p:txBody>
          <a:bodyPr>
            <a:normAutofit/>
          </a:bodyPr>
          <a:lstStyle/>
          <a:p>
            <a:pPr eaLnBrk="1" fontAlgn="auto" hangingPunct="1">
              <a:spcAft>
                <a:spcPts val="0"/>
              </a:spcAft>
              <a:defRPr/>
            </a:pPr>
            <a:r>
              <a:rPr lang="en-US" dirty="0" smtClean="0">
                <a:solidFill>
                  <a:schemeClr val="tx2">
                    <a:satMod val="130000"/>
                  </a:schemeClr>
                </a:solidFill>
              </a:rPr>
              <a:t>Using an EMR as a Teaching Tool </a:t>
            </a:r>
            <a:endParaRPr lang="en-US" dirty="0">
              <a:solidFill>
                <a:schemeClr val="tx2">
                  <a:satMod val="130000"/>
                </a:schemeClr>
              </a:solidFill>
            </a:endParaRPr>
          </a:p>
        </p:txBody>
      </p:sp>
      <p:sp>
        <p:nvSpPr>
          <p:cNvPr id="3" name="Subtitle 2"/>
          <p:cNvSpPr>
            <a:spLocks noGrp="1"/>
          </p:cNvSpPr>
          <p:nvPr>
            <p:ph type="subTitle" idx="1"/>
          </p:nvPr>
        </p:nvSpPr>
        <p:spPr>
          <a:xfrm>
            <a:off x="1066800" y="1981200"/>
            <a:ext cx="7407275" cy="817563"/>
          </a:xfrm>
        </p:spPr>
        <p:txBody>
          <a:bodyPr>
            <a:normAutofit lnSpcReduction="10000"/>
          </a:bodyPr>
          <a:lstStyle/>
          <a:p>
            <a:pPr eaLnBrk="1" fontAlgn="auto" hangingPunct="1">
              <a:spcAft>
                <a:spcPts val="0"/>
              </a:spcAft>
              <a:buFont typeface="Wingdings 2"/>
              <a:buNone/>
              <a:defRPr/>
            </a:pPr>
            <a:r>
              <a:rPr lang="en-US" dirty="0" smtClean="0"/>
              <a:t>For Case-based Discussions and Clinical Scenarios as well as Documentation</a:t>
            </a:r>
          </a:p>
        </p:txBody>
      </p:sp>
      <p:pic>
        <p:nvPicPr>
          <p:cNvPr id="8196" name="Picture 8"/>
          <p:cNvPicPr>
            <a:picLocks noChangeAspect="1" noChangeArrowheads="1"/>
          </p:cNvPicPr>
          <p:nvPr/>
        </p:nvPicPr>
        <p:blipFill>
          <a:blip r:embed="rId3" cstate="print"/>
          <a:srcRect/>
          <a:stretch>
            <a:fillRect/>
          </a:stretch>
        </p:blipFill>
        <p:spPr bwMode="auto">
          <a:xfrm>
            <a:off x="6096000" y="2743200"/>
            <a:ext cx="2543175" cy="38481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7918F248-B21E-4F57-9357-A140A39D19FF}" type="slidenum">
              <a:rPr lang="en-US" smtClean="0"/>
              <a:pPr>
                <a:defRPr/>
              </a:pPr>
              <a:t>1</a:t>
            </a:fld>
            <a:endParaRPr lang="en-US" dirty="0"/>
          </a:p>
        </p:txBody>
      </p:sp>
      <p:sp>
        <p:nvSpPr>
          <p:cNvPr id="4" name="Footer Placeholder 3"/>
          <p:cNvSpPr>
            <a:spLocks noGrp="1"/>
          </p:cNvSpPr>
          <p:nvPr>
            <p:ph type="ftr" sz="quarter" idx="11"/>
          </p:nvPr>
        </p:nvSpPr>
        <p:spPr/>
        <p:txBody>
          <a:bodyPr/>
          <a:lstStyle/>
          <a:p>
            <a:pPr>
              <a:defRPr/>
            </a:pPr>
            <a:r>
              <a:rPr lang="en-US" smtClean="0"/>
              <a:t>Summer 2011</a:t>
            </a:r>
            <a:endParaRPr lang="en-US"/>
          </a:p>
        </p:txBody>
      </p:sp>
      <p:sp>
        <p:nvSpPr>
          <p:cNvPr id="6" name="TextBox 5"/>
          <p:cNvSpPr txBox="1"/>
          <p:nvPr/>
        </p:nvSpPr>
        <p:spPr>
          <a:xfrm>
            <a:off x="1295400" y="4667250"/>
            <a:ext cx="4108369" cy="1231106"/>
          </a:xfrm>
          <a:prstGeom prst="rect">
            <a:avLst/>
          </a:prstGeom>
          <a:noFill/>
        </p:spPr>
        <p:txBody>
          <a:bodyPr wrap="none" rtlCol="0">
            <a:spAutoFit/>
          </a:bodyPr>
          <a:lstStyle/>
          <a:p>
            <a:r>
              <a:rPr lang="en-US" sz="2000" b="1" dirty="0" smtClean="0">
                <a:latin typeface="+mj-lt"/>
              </a:rPr>
              <a:t>Nancy Clark, M.Ed.</a:t>
            </a:r>
          </a:p>
          <a:p>
            <a:r>
              <a:rPr lang="en-US" dirty="0" smtClean="0">
                <a:latin typeface="+mj-lt"/>
              </a:rPr>
              <a:t>Director of Medical Informatics Education</a:t>
            </a:r>
          </a:p>
          <a:p>
            <a:r>
              <a:rPr lang="en-US" dirty="0" smtClean="0">
                <a:latin typeface="+mj-lt"/>
              </a:rPr>
              <a:t>FSU College of Medicine</a:t>
            </a:r>
          </a:p>
          <a:p>
            <a:r>
              <a:rPr lang="en-US" dirty="0" smtClean="0">
                <a:latin typeface="+mj-lt"/>
              </a:rPr>
              <a:t>Summer 2011</a:t>
            </a:r>
            <a:endParaRPr lang="en-US" dirty="0">
              <a:latin typeface="+mj-lt"/>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HIMSS 2011 Annual Survey</a:t>
            </a:r>
            <a:endParaRPr lang="en-US" dirty="0"/>
          </a:p>
        </p:txBody>
      </p:sp>
      <p:sp>
        <p:nvSpPr>
          <p:cNvPr id="3" name="Content Placeholder 2"/>
          <p:cNvSpPr>
            <a:spLocks noGrp="1"/>
          </p:cNvSpPr>
          <p:nvPr>
            <p:ph idx="1"/>
          </p:nvPr>
        </p:nvSpPr>
        <p:spPr/>
        <p:txBody>
          <a:bodyPr/>
          <a:lstStyle/>
          <a:p>
            <a:r>
              <a:rPr lang="en-US" dirty="0" smtClean="0"/>
              <a:t>Healthcare CIOs</a:t>
            </a:r>
          </a:p>
          <a:p>
            <a:r>
              <a:rPr lang="en-US" dirty="0" smtClean="0"/>
              <a:t>#1 IT priority next 2 </a:t>
            </a:r>
            <a:r>
              <a:rPr lang="en-US" dirty="0" err="1" smtClean="0"/>
              <a:t>yrs</a:t>
            </a:r>
            <a:r>
              <a:rPr lang="en-US" dirty="0" smtClean="0"/>
              <a:t>: achieve Meaningful Use</a:t>
            </a:r>
          </a:p>
          <a:p>
            <a:r>
              <a:rPr lang="en-US" dirty="0" smtClean="0"/>
              <a:t>#1 business issue with impact on healthcare: healthcare reform</a:t>
            </a:r>
          </a:p>
          <a:p>
            <a:r>
              <a:rPr lang="en-US" dirty="0"/>
              <a:t>#1 </a:t>
            </a:r>
            <a:r>
              <a:rPr lang="en-US" dirty="0" smtClean="0"/>
              <a:t>area that IT can most impact patient care: improve quality outcomes</a:t>
            </a:r>
          </a:p>
          <a:p>
            <a:r>
              <a:rPr lang="en-US" dirty="0" smtClean="0"/>
              <a:t>Status of adoption of EMRs…</a:t>
            </a:r>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Summer 2011</a:t>
            </a:r>
            <a:endParaRPr lang="en-US"/>
          </a:p>
        </p:txBody>
      </p:sp>
      <p:sp>
        <p:nvSpPr>
          <p:cNvPr id="5" name="Slide Number Placeholder 4"/>
          <p:cNvSpPr>
            <a:spLocks noGrp="1"/>
          </p:cNvSpPr>
          <p:nvPr>
            <p:ph type="sldNum" sz="quarter" idx="12"/>
          </p:nvPr>
        </p:nvSpPr>
        <p:spPr/>
        <p:txBody>
          <a:bodyPr/>
          <a:lstStyle/>
          <a:p>
            <a:pPr>
              <a:defRPr/>
            </a:pPr>
            <a:fld id="{D3812502-1AC6-448B-AC41-DE0DFC70B456}" type="slidenum">
              <a:rPr lang="en-US" smtClean="0"/>
              <a:pPr>
                <a:defRPr/>
              </a:pPr>
              <a:t>10</a:t>
            </a:fld>
            <a:endParaRPr lang="en-US"/>
          </a:p>
        </p:txBody>
      </p:sp>
      <p:sp>
        <p:nvSpPr>
          <p:cNvPr id="6" name="TextBox 5"/>
          <p:cNvSpPr txBox="1"/>
          <p:nvPr/>
        </p:nvSpPr>
        <p:spPr>
          <a:xfrm>
            <a:off x="1524000" y="1066800"/>
            <a:ext cx="6194901" cy="369332"/>
          </a:xfrm>
          <a:prstGeom prst="rect">
            <a:avLst/>
          </a:prstGeom>
          <a:noFill/>
        </p:spPr>
        <p:txBody>
          <a:bodyPr wrap="none" rtlCol="0">
            <a:spAutoFit/>
          </a:bodyPr>
          <a:lstStyle/>
          <a:p>
            <a:r>
              <a:rPr lang="en-US" dirty="0">
                <a:hlinkClick r:id="rId3"/>
              </a:rPr>
              <a:t>http://</a:t>
            </a:r>
            <a:r>
              <a:rPr lang="en-US" dirty="0" smtClean="0">
                <a:hlinkClick r:id="rId3"/>
              </a:rPr>
              <a:t>www.himss.org/2011Survey/healthcareCIO_final.asp</a:t>
            </a:r>
            <a:r>
              <a:rPr lang="en-US" dirty="0" smtClean="0"/>
              <a:t> </a:t>
            </a:r>
            <a:endParaRPr lang="en-US" dirty="0"/>
          </a:p>
        </p:txBody>
      </p:sp>
    </p:spTree>
    <p:extLst>
      <p:ext uri="{BB962C8B-B14F-4D97-AF65-F5344CB8AC3E}">
        <p14:creationId xmlns:p14="http://schemas.microsoft.com/office/powerpoint/2010/main" val="609936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Summer 2011</a:t>
            </a:r>
            <a:endParaRPr lang="en-US"/>
          </a:p>
        </p:txBody>
      </p:sp>
      <p:sp>
        <p:nvSpPr>
          <p:cNvPr id="5" name="Slide Number Placeholder 4"/>
          <p:cNvSpPr>
            <a:spLocks noGrp="1"/>
          </p:cNvSpPr>
          <p:nvPr>
            <p:ph type="sldNum" sz="quarter" idx="12"/>
          </p:nvPr>
        </p:nvSpPr>
        <p:spPr/>
        <p:txBody>
          <a:bodyPr/>
          <a:lstStyle/>
          <a:p>
            <a:pPr>
              <a:defRPr/>
            </a:pPr>
            <a:fld id="{D3812502-1AC6-448B-AC41-DE0DFC70B456}" type="slidenum">
              <a:rPr lang="en-US" smtClean="0"/>
              <a:pPr>
                <a:defRPr/>
              </a:pPr>
              <a:t>11</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15" y="228600"/>
            <a:ext cx="8647785"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999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EMRs</a:t>
            </a:r>
            <a:endParaRPr lang="en-US" dirty="0"/>
          </a:p>
        </p:txBody>
      </p:sp>
      <p:sp>
        <p:nvSpPr>
          <p:cNvPr id="3" name="Content Placeholder 2"/>
          <p:cNvSpPr>
            <a:spLocks noGrp="1"/>
          </p:cNvSpPr>
          <p:nvPr>
            <p:ph idx="1"/>
          </p:nvPr>
        </p:nvSpPr>
        <p:spPr/>
        <p:txBody>
          <a:bodyPr/>
          <a:lstStyle/>
          <a:p>
            <a:r>
              <a:rPr lang="en-US" dirty="0" smtClean="0"/>
              <a:t>Consistent, readable, accessible</a:t>
            </a:r>
          </a:p>
          <a:p>
            <a:r>
              <a:rPr lang="en-US" dirty="0" smtClean="0"/>
              <a:t>Single Entry of data populates multiple locations</a:t>
            </a:r>
          </a:p>
          <a:p>
            <a:r>
              <a:rPr lang="en-US" dirty="0" smtClean="0"/>
              <a:t>Structured data across charts enables consistent reporting</a:t>
            </a:r>
          </a:p>
          <a:p>
            <a:r>
              <a:rPr lang="en-US" dirty="0" smtClean="0"/>
              <a:t>Data can be easily graphed</a:t>
            </a:r>
          </a:p>
          <a:p>
            <a:r>
              <a:rPr lang="en-US" dirty="0" smtClean="0"/>
              <a:t>Best for chronic care</a:t>
            </a:r>
            <a:endParaRPr lang="en-US" dirty="0"/>
          </a:p>
        </p:txBody>
      </p:sp>
      <p:sp>
        <p:nvSpPr>
          <p:cNvPr id="4" name="Slide Number Placeholder 3"/>
          <p:cNvSpPr>
            <a:spLocks noGrp="1"/>
          </p:cNvSpPr>
          <p:nvPr>
            <p:ph type="sldNum" sz="quarter" idx="12"/>
          </p:nvPr>
        </p:nvSpPr>
        <p:spPr/>
        <p:txBody>
          <a:bodyPr/>
          <a:lstStyle/>
          <a:p>
            <a:pPr>
              <a:defRPr/>
            </a:pPr>
            <a:fld id="{D3812502-1AC6-448B-AC41-DE0DFC70B456}"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smtClean="0"/>
              <a:t>Summer 2011</a:t>
            </a:r>
            <a:endParaRPr lang="en-US"/>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096250" cy="1143000"/>
          </a:xfrm>
        </p:spPr>
        <p:txBody>
          <a:bodyPr/>
          <a:lstStyle/>
          <a:p>
            <a:pPr>
              <a:defRPr/>
            </a:pPr>
            <a:r>
              <a:rPr lang="en-US" dirty="0" smtClean="0"/>
              <a:t>Advantages of Connectivity</a:t>
            </a:r>
            <a:endParaRPr lang="en-US" dirty="0"/>
          </a:p>
        </p:txBody>
      </p:sp>
      <p:sp>
        <p:nvSpPr>
          <p:cNvPr id="28675" name="Content Placeholder 2"/>
          <p:cNvSpPr>
            <a:spLocks noGrp="1"/>
          </p:cNvSpPr>
          <p:nvPr>
            <p:ph idx="1"/>
          </p:nvPr>
        </p:nvSpPr>
        <p:spPr/>
        <p:txBody>
          <a:bodyPr/>
          <a:lstStyle/>
          <a:p>
            <a:r>
              <a:rPr lang="en-US" dirty="0" smtClean="0"/>
              <a:t>Shared data across sites of care</a:t>
            </a:r>
          </a:p>
          <a:p>
            <a:r>
              <a:rPr lang="en-US" i="1" dirty="0" err="1" smtClean="0"/>
              <a:t>SureScripts</a:t>
            </a:r>
            <a:r>
              <a:rPr lang="en-US" i="1" dirty="0" smtClean="0"/>
              <a:t> </a:t>
            </a:r>
            <a:r>
              <a:rPr lang="en-US" i="1" dirty="0" err="1" smtClean="0"/>
              <a:t>ePrescription</a:t>
            </a:r>
            <a:r>
              <a:rPr lang="en-US" i="1" dirty="0" smtClean="0"/>
              <a:t> Network </a:t>
            </a:r>
            <a:r>
              <a:rPr lang="en-US" dirty="0" smtClean="0"/>
              <a:t>connection (send Rx and get refill requests)</a:t>
            </a:r>
          </a:p>
          <a:p>
            <a:r>
              <a:rPr lang="en-US" dirty="0" smtClean="0"/>
              <a:t>Electronic transfer of lab data</a:t>
            </a:r>
          </a:p>
          <a:p>
            <a:r>
              <a:rPr lang="en-US" dirty="0" smtClean="0"/>
              <a:t>Instant Medical History integration</a:t>
            </a:r>
          </a:p>
          <a:p>
            <a:r>
              <a:rPr lang="en-US" dirty="0" smtClean="0"/>
              <a:t>Device Integration: EKG, </a:t>
            </a:r>
            <a:r>
              <a:rPr lang="en-US" dirty="0" err="1" smtClean="0"/>
              <a:t>Holter</a:t>
            </a:r>
            <a:r>
              <a:rPr lang="en-US" dirty="0" smtClean="0"/>
              <a:t>, </a:t>
            </a:r>
            <a:r>
              <a:rPr lang="en-US" dirty="0" err="1" smtClean="0"/>
              <a:t>Spirometry</a:t>
            </a:r>
            <a:endParaRPr lang="en-US" dirty="0" smtClean="0"/>
          </a:p>
          <a:p>
            <a:endParaRPr lang="en-US" sz="2800" dirty="0" smtClean="0"/>
          </a:p>
        </p:txBody>
      </p:sp>
      <p:sp>
        <p:nvSpPr>
          <p:cNvPr id="4" name="Slide Number Placeholder 3"/>
          <p:cNvSpPr>
            <a:spLocks noGrp="1"/>
          </p:cNvSpPr>
          <p:nvPr>
            <p:ph type="sldNum" sz="quarter" idx="12"/>
          </p:nvPr>
        </p:nvSpPr>
        <p:spPr/>
        <p:txBody>
          <a:bodyPr/>
          <a:lstStyle/>
          <a:p>
            <a:pPr>
              <a:defRPr/>
            </a:pPr>
            <a:fld id="{C6218B7D-95B0-4875-A4DF-D165E0D87917}" type="slidenum">
              <a:rPr lang="en-US" smtClean="0"/>
              <a:pPr>
                <a:defRPr/>
              </a:pPr>
              <a:t>13</a:t>
            </a:fld>
            <a:endParaRPr lang="en-US"/>
          </a:p>
        </p:txBody>
      </p:sp>
      <p:sp>
        <p:nvSpPr>
          <p:cNvPr id="3" name="Footer Placeholder 2"/>
          <p:cNvSpPr>
            <a:spLocks noGrp="1"/>
          </p:cNvSpPr>
          <p:nvPr>
            <p:ph type="ftr" sz="quarter" idx="11"/>
          </p:nvPr>
        </p:nvSpPr>
        <p:spPr/>
        <p:txBody>
          <a:bodyPr/>
          <a:lstStyle/>
          <a:p>
            <a:pPr>
              <a:defRPr/>
            </a:pPr>
            <a:r>
              <a:rPr lang="en-US" smtClean="0"/>
              <a:t>Summer 2011</a:t>
            </a:r>
            <a:endParaRPr lang="en-US"/>
          </a:p>
        </p:txBody>
      </p:sp>
    </p:spTree>
    <p:custDataLst>
      <p:tags r:id="rId1"/>
    </p:custData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Use Of Clinic/Hosp EMR</a:t>
            </a:r>
            <a:endParaRPr lang="en-US" dirty="0"/>
          </a:p>
        </p:txBody>
      </p:sp>
      <p:sp>
        <p:nvSpPr>
          <p:cNvPr id="3" name="Content Placeholder 2"/>
          <p:cNvSpPr>
            <a:spLocks noGrp="1"/>
          </p:cNvSpPr>
          <p:nvPr>
            <p:ph idx="1"/>
          </p:nvPr>
        </p:nvSpPr>
        <p:spPr/>
        <p:txBody>
          <a:bodyPr/>
          <a:lstStyle/>
          <a:p>
            <a:r>
              <a:rPr lang="en-US" dirty="0" smtClean="0"/>
              <a:t>Variable policies adopted by clinics and hospitals that have EMRs</a:t>
            </a:r>
          </a:p>
          <a:p>
            <a:r>
              <a:rPr lang="en-US" dirty="0" smtClean="0"/>
              <a:t>Training to use from none to little</a:t>
            </a:r>
          </a:p>
          <a:p>
            <a:r>
              <a:rPr lang="en-US" dirty="0" smtClean="0"/>
              <a:t>Adoption estimates?</a:t>
            </a:r>
          </a:p>
          <a:p>
            <a:r>
              <a:rPr lang="en-US" dirty="0" smtClean="0"/>
              <a:t>Access to data:  </a:t>
            </a:r>
            <a:br>
              <a:rPr lang="en-US" dirty="0" smtClean="0"/>
            </a:br>
            <a:endParaRPr lang="en-US" dirty="0" smtClean="0"/>
          </a:p>
        </p:txBody>
      </p:sp>
      <p:sp>
        <p:nvSpPr>
          <p:cNvPr id="4" name="Slide Number Placeholder 3"/>
          <p:cNvSpPr>
            <a:spLocks noGrp="1"/>
          </p:cNvSpPr>
          <p:nvPr>
            <p:ph type="sldNum" sz="quarter" idx="12"/>
          </p:nvPr>
        </p:nvSpPr>
        <p:spPr/>
        <p:txBody>
          <a:bodyPr/>
          <a:lstStyle/>
          <a:p>
            <a:pPr>
              <a:defRPr/>
            </a:pPr>
            <a:fld id="{D3812502-1AC6-448B-AC41-DE0DFC70B456}"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t>Summer 2011</a:t>
            </a:r>
            <a:endParaRPr lang="en-US"/>
          </a:p>
        </p:txBody>
      </p:sp>
      <p:sp>
        <p:nvSpPr>
          <p:cNvPr id="12" name="Rounded Rectangle 11"/>
          <p:cNvSpPr/>
          <p:nvPr/>
        </p:nvSpPr>
        <p:spPr>
          <a:xfrm>
            <a:off x="4000500" y="4648200"/>
            <a:ext cx="1828800" cy="1143000"/>
          </a:xfrm>
          <a:prstGeom prst="roundRect">
            <a:avLst>
              <a:gd name="adj" fmla="val 348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Limited access to sections </a:t>
            </a:r>
          </a:p>
        </p:txBody>
      </p:sp>
      <p:sp>
        <p:nvSpPr>
          <p:cNvPr id="13" name="Rounded Rectangle 12"/>
          <p:cNvSpPr/>
          <p:nvPr/>
        </p:nvSpPr>
        <p:spPr>
          <a:xfrm>
            <a:off x="1219200" y="4648200"/>
            <a:ext cx="1828800" cy="1143000"/>
          </a:xfrm>
          <a:prstGeom prst="roundRect">
            <a:avLst>
              <a:gd name="adj" fmla="val 31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Charts wide open to students </a:t>
            </a:r>
            <a:endParaRPr lang="en-US" sz="2000" dirty="0"/>
          </a:p>
        </p:txBody>
      </p:sp>
      <p:sp>
        <p:nvSpPr>
          <p:cNvPr id="14" name="Rounded Rectangle 13"/>
          <p:cNvSpPr/>
          <p:nvPr/>
        </p:nvSpPr>
        <p:spPr>
          <a:xfrm>
            <a:off x="6781800" y="4648200"/>
            <a:ext cx="1828800" cy="1143000"/>
          </a:xfrm>
          <a:prstGeom prst="roundRect">
            <a:avLst>
              <a:gd name="adj" fmla="val 348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Hands </a:t>
            </a:r>
            <a:r>
              <a:rPr lang="en-US" sz="2000" b="1" dirty="0" smtClean="0"/>
              <a:t>off</a:t>
            </a:r>
            <a:endParaRPr lang="en-US" sz="2000" b="1" dirty="0"/>
          </a:p>
        </p:txBody>
      </p:sp>
      <p:sp>
        <p:nvSpPr>
          <p:cNvPr id="15" name="Left-Right Arrow 14"/>
          <p:cNvSpPr/>
          <p:nvPr/>
        </p:nvSpPr>
        <p:spPr>
          <a:xfrm>
            <a:off x="3276600" y="5103317"/>
            <a:ext cx="457200" cy="304800"/>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 Arrow 15"/>
          <p:cNvSpPr/>
          <p:nvPr/>
        </p:nvSpPr>
        <p:spPr>
          <a:xfrm>
            <a:off x="6055425" y="5067300"/>
            <a:ext cx="457200" cy="304800"/>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Student </a:t>
            </a:r>
            <a:r>
              <a:rPr lang="en-US" dirty="0"/>
              <a:t>c</a:t>
            </a:r>
            <a:r>
              <a:rPr lang="en-US" dirty="0" smtClean="0"/>
              <a:t>ontribution </a:t>
            </a:r>
            <a:r>
              <a:rPr lang="en-US" dirty="0" smtClean="0"/>
              <a:t>to </a:t>
            </a:r>
            <a:r>
              <a:rPr lang="en-US" dirty="0" smtClean="0"/>
              <a:t>charts: </a:t>
            </a:r>
            <a:endParaRPr lang="en-US" dirty="0"/>
          </a:p>
        </p:txBody>
      </p:sp>
      <p:sp>
        <p:nvSpPr>
          <p:cNvPr id="3" name="Content Placeholder 2"/>
          <p:cNvSpPr>
            <a:spLocks noGrp="1"/>
          </p:cNvSpPr>
          <p:nvPr>
            <p:ph idx="1"/>
          </p:nvPr>
        </p:nvSpPr>
        <p:spPr/>
        <p:txBody>
          <a:bodyPr/>
          <a:lstStyle/>
          <a:p>
            <a:r>
              <a:rPr lang="en-US" dirty="0" smtClean="0"/>
              <a:t>Legally limited to the ROS and Past/Family/Social </a:t>
            </a:r>
            <a:r>
              <a:rPr lang="en-US" dirty="0" err="1" smtClean="0"/>
              <a:t>Hx</a:t>
            </a:r>
            <a:endParaRPr lang="en-US" dirty="0" smtClean="0"/>
          </a:p>
          <a:p>
            <a:r>
              <a:rPr lang="en-US" dirty="0" smtClean="0"/>
              <a:t>Attending must document agreement with the student’s findings</a:t>
            </a:r>
          </a:p>
          <a:p>
            <a:r>
              <a:rPr lang="en-US" dirty="0" smtClean="0"/>
              <a:t>HPI, PE, and Medical Decision Making may be documented by a student</a:t>
            </a:r>
          </a:p>
          <a:p>
            <a:r>
              <a:rPr lang="en-US" dirty="0" smtClean="0"/>
              <a:t>but must </a:t>
            </a:r>
            <a:r>
              <a:rPr lang="en-US" dirty="0" smtClean="0"/>
              <a:t>be </a:t>
            </a:r>
            <a:r>
              <a:rPr lang="en-US" b="1" dirty="0" smtClean="0"/>
              <a:t>performed</a:t>
            </a:r>
            <a:r>
              <a:rPr lang="en-US" dirty="0" smtClean="0"/>
              <a:t> and </a:t>
            </a:r>
            <a:r>
              <a:rPr lang="en-US" b="1" dirty="0" smtClean="0"/>
              <a:t>REDOCUMENTED by attending</a:t>
            </a:r>
            <a:endParaRPr lang="en-US" dirty="0"/>
          </a:p>
        </p:txBody>
      </p:sp>
      <p:sp>
        <p:nvSpPr>
          <p:cNvPr id="4" name="Slide Number Placeholder 3"/>
          <p:cNvSpPr>
            <a:spLocks noGrp="1"/>
          </p:cNvSpPr>
          <p:nvPr>
            <p:ph type="sldNum" sz="quarter" idx="12"/>
          </p:nvPr>
        </p:nvSpPr>
        <p:spPr/>
        <p:txBody>
          <a:bodyPr/>
          <a:lstStyle/>
          <a:p>
            <a:pPr>
              <a:defRPr/>
            </a:pPr>
            <a:fld id="{D3812502-1AC6-448B-AC41-DE0DFC70B456}"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t>Summer 2011</a:t>
            </a:r>
            <a:endParaRPr lang="en-US"/>
          </a:p>
        </p:txBody>
      </p:sp>
      <p:sp>
        <p:nvSpPr>
          <p:cNvPr id="6" name="TextBox 5"/>
          <p:cNvSpPr txBox="1"/>
          <p:nvPr/>
        </p:nvSpPr>
        <p:spPr>
          <a:xfrm>
            <a:off x="1143000" y="6113552"/>
            <a:ext cx="7735323" cy="338554"/>
          </a:xfrm>
          <a:prstGeom prst="rect">
            <a:avLst/>
          </a:prstGeom>
          <a:noFill/>
        </p:spPr>
        <p:txBody>
          <a:bodyPr wrap="none" rtlCol="0">
            <a:spAutoFit/>
          </a:bodyPr>
          <a:lstStyle/>
          <a:p>
            <a:r>
              <a:rPr lang="en-US" sz="1600" dirty="0"/>
              <a:t>Medicare Transmittal </a:t>
            </a:r>
            <a:r>
              <a:rPr lang="en-US" sz="1600" dirty="0" smtClean="0"/>
              <a:t>811;  </a:t>
            </a:r>
            <a:r>
              <a:rPr lang="en-US" sz="1600" dirty="0"/>
              <a:t>Released January 13, </a:t>
            </a:r>
            <a:r>
              <a:rPr lang="en-US" sz="1600" dirty="0" smtClean="0"/>
              <a:t>2006; • </a:t>
            </a:r>
            <a:r>
              <a:rPr lang="en-US" sz="1600" dirty="0"/>
              <a:t>Updates Transmittal 1720</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Patient Info on Student Laptops</a:t>
            </a:r>
            <a:endParaRPr lang="en-US" dirty="0">
              <a:solidFill>
                <a:schemeClr val="tx2">
                  <a:satMod val="130000"/>
                </a:schemeClr>
              </a:solidFill>
            </a:endParaRPr>
          </a:p>
        </p:txBody>
      </p:sp>
      <p:sp>
        <p:nvSpPr>
          <p:cNvPr id="30723" name="Content Placeholder 2"/>
          <p:cNvSpPr>
            <a:spLocks noGrp="1"/>
          </p:cNvSpPr>
          <p:nvPr>
            <p:ph idx="1"/>
          </p:nvPr>
        </p:nvSpPr>
        <p:spPr/>
        <p:txBody>
          <a:bodyPr/>
          <a:lstStyle/>
          <a:p>
            <a:pPr eaLnBrk="1" hangingPunct="1"/>
            <a:r>
              <a:rPr lang="en-US" dirty="0" smtClean="0"/>
              <a:t>HIPAA </a:t>
            </a:r>
            <a:r>
              <a:rPr lang="en-US" dirty="0" smtClean="0"/>
              <a:t>requirements for real patients</a:t>
            </a:r>
            <a:endParaRPr lang="en-US" dirty="0" smtClean="0"/>
          </a:p>
          <a:p>
            <a:pPr lvl="1" eaLnBrk="1" hangingPunct="1"/>
            <a:r>
              <a:rPr lang="en-US" b="1" dirty="0" smtClean="0"/>
              <a:t>No Patient Identifiable Information</a:t>
            </a:r>
          </a:p>
          <a:p>
            <a:pPr lvl="1" eaLnBrk="1" hangingPunct="1"/>
            <a:r>
              <a:rPr lang="en-US" dirty="0" smtClean="0"/>
              <a:t>Make up names and birthdates</a:t>
            </a:r>
            <a:endParaRPr lang="en-US" dirty="0" smtClean="0"/>
          </a:p>
          <a:p>
            <a:pPr lvl="1" eaLnBrk="1" hangingPunct="1"/>
            <a:r>
              <a:rPr lang="en-US" dirty="0" smtClean="0"/>
              <a:t>Gender OK, marital status OK</a:t>
            </a:r>
          </a:p>
          <a:p>
            <a:pPr lvl="1" eaLnBrk="1" hangingPunct="1"/>
            <a:r>
              <a:rPr lang="en-US" dirty="0" smtClean="0"/>
              <a:t>No SSN, address, phone </a:t>
            </a:r>
          </a:p>
          <a:p>
            <a:pPr eaLnBrk="1" hangingPunct="1"/>
            <a:r>
              <a:rPr lang="en-US" dirty="0" smtClean="0"/>
              <a:t>Applies to any assignments/ documentation stored outside </a:t>
            </a:r>
            <a:r>
              <a:rPr lang="en-US" dirty="0" smtClean="0"/>
              <a:t>facility</a:t>
            </a:r>
          </a:p>
          <a:p>
            <a:pPr eaLnBrk="1" hangingPunct="1"/>
            <a:r>
              <a:rPr lang="en-US" dirty="0" smtClean="0"/>
              <a:t>Best used for simulated patients—no HIPAA concerns</a:t>
            </a:r>
            <a:endParaRPr lang="en-US" dirty="0" smtClean="0"/>
          </a:p>
        </p:txBody>
      </p:sp>
      <p:sp>
        <p:nvSpPr>
          <p:cNvPr id="4" name="Slide Number Placeholder 3"/>
          <p:cNvSpPr>
            <a:spLocks noGrp="1"/>
          </p:cNvSpPr>
          <p:nvPr>
            <p:ph type="sldNum" sz="quarter" idx="12"/>
          </p:nvPr>
        </p:nvSpPr>
        <p:spPr/>
        <p:txBody>
          <a:bodyPr/>
          <a:lstStyle/>
          <a:p>
            <a:pPr>
              <a:defRPr/>
            </a:pPr>
            <a:fld id="{8BC4C615-A5B9-461F-98F5-78DD55E35853}" type="slidenum">
              <a:rPr lang="en-US" smtClean="0"/>
              <a:pPr>
                <a:defRPr/>
              </a:pPr>
              <a:t>16</a:t>
            </a:fld>
            <a:endParaRPr lang="en-US"/>
          </a:p>
        </p:txBody>
      </p:sp>
      <p:sp>
        <p:nvSpPr>
          <p:cNvPr id="3" name="Footer Placeholder 2"/>
          <p:cNvSpPr>
            <a:spLocks noGrp="1"/>
          </p:cNvSpPr>
          <p:nvPr>
            <p:ph type="ftr" sz="quarter" idx="11"/>
          </p:nvPr>
        </p:nvSpPr>
        <p:spPr/>
        <p:txBody>
          <a:bodyPr/>
          <a:lstStyle/>
          <a:p>
            <a:pPr>
              <a:defRPr/>
            </a:pPr>
            <a:r>
              <a:rPr lang="en-US" smtClean="0"/>
              <a:t>Summer 2011</a:t>
            </a:r>
            <a:endParaRPr lang="en-US"/>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Meet Patients</a:t>
            </a:r>
            <a:endParaRPr lang="en-US" dirty="0"/>
          </a:p>
        </p:txBody>
      </p:sp>
      <p:sp>
        <p:nvSpPr>
          <p:cNvPr id="6" name="Subtitle 5"/>
          <p:cNvSpPr>
            <a:spLocks noGrp="1"/>
          </p:cNvSpPr>
          <p:nvPr>
            <p:ph type="subTitle" idx="1"/>
          </p:nvPr>
        </p:nvSpPr>
        <p:spPr/>
        <p:txBody>
          <a:bodyPr/>
          <a:lstStyle/>
          <a:p>
            <a:r>
              <a:rPr lang="en-US" dirty="0" smtClean="0"/>
              <a:t>Beatrix Rodriguez</a:t>
            </a:r>
          </a:p>
          <a:p>
            <a:r>
              <a:rPr lang="en-US" dirty="0" smtClean="0"/>
              <a:t>Baby Girl</a:t>
            </a:r>
            <a:endParaRPr lang="en-US" dirty="0"/>
          </a:p>
        </p:txBody>
      </p:sp>
      <p:sp>
        <p:nvSpPr>
          <p:cNvPr id="4" name="Slide Number Placeholder 3"/>
          <p:cNvSpPr>
            <a:spLocks noGrp="1"/>
          </p:cNvSpPr>
          <p:nvPr>
            <p:ph type="sldNum" sz="quarter" idx="12"/>
          </p:nvPr>
        </p:nvSpPr>
        <p:spPr/>
        <p:txBody>
          <a:bodyPr/>
          <a:lstStyle/>
          <a:p>
            <a:pPr>
              <a:defRPr/>
            </a:pPr>
            <a:fld id="{D3812502-1AC6-448B-AC41-DE0DFC70B456}" type="slidenum">
              <a:rPr lang="en-US" smtClean="0"/>
              <a:pPr>
                <a:defRPr/>
              </a:pPr>
              <a:t>17</a:t>
            </a:fld>
            <a:endParaRPr lang="en-US"/>
          </a:p>
        </p:txBody>
      </p:sp>
      <p:sp>
        <p:nvSpPr>
          <p:cNvPr id="2" name="Footer Placeholder 1"/>
          <p:cNvSpPr>
            <a:spLocks noGrp="1"/>
          </p:cNvSpPr>
          <p:nvPr>
            <p:ph type="ftr" sz="quarter" idx="11"/>
          </p:nvPr>
        </p:nvSpPr>
        <p:spPr/>
        <p:txBody>
          <a:bodyPr/>
          <a:lstStyle/>
          <a:p>
            <a:pPr>
              <a:defRPr/>
            </a:pPr>
            <a:r>
              <a:rPr lang="en-US" smtClean="0"/>
              <a:t>Summer 2011</a:t>
            </a:r>
            <a:endParaRPr lang="en-US"/>
          </a:p>
        </p:txBody>
      </p:sp>
    </p:spTree>
    <p:extLst>
      <p:ext uri="{BB962C8B-B14F-4D97-AF65-F5344CB8AC3E}">
        <p14:creationId xmlns:p14="http://schemas.microsoft.com/office/powerpoint/2010/main" val="1434892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t>
            </a:r>
            <a:r>
              <a:rPr lang="en-US" dirty="0" err="1" smtClean="0"/>
              <a:t>SOAPware</a:t>
            </a:r>
            <a:r>
              <a:rPr lang="en-US" dirty="0" smtClean="0"/>
              <a:t> 2010</a:t>
            </a:r>
            <a:endParaRPr lang="en-US" dirty="0"/>
          </a:p>
        </p:txBody>
      </p:sp>
      <p:sp>
        <p:nvSpPr>
          <p:cNvPr id="3" name="Content Placeholder 2"/>
          <p:cNvSpPr>
            <a:spLocks noGrp="1"/>
          </p:cNvSpPr>
          <p:nvPr>
            <p:ph idx="1"/>
          </p:nvPr>
        </p:nvSpPr>
        <p:spPr/>
        <p:txBody>
          <a:bodyPr/>
          <a:lstStyle/>
          <a:p>
            <a:r>
              <a:rPr lang="en-US" sz="3600" dirty="0" smtClean="0"/>
              <a:t>Double-click Icon</a:t>
            </a:r>
          </a:p>
          <a:p>
            <a:r>
              <a:rPr lang="en-US" sz="3600" dirty="0" smtClean="0"/>
              <a:t>Username: train</a:t>
            </a:r>
          </a:p>
          <a:p>
            <a:r>
              <a:rPr lang="en-US" sz="3600" dirty="0" smtClean="0"/>
              <a:t>Password:  train</a:t>
            </a:r>
          </a:p>
          <a:p>
            <a:r>
              <a:rPr lang="en-US" sz="3600" dirty="0" smtClean="0"/>
              <a:t>Server (if it asks) is </a:t>
            </a:r>
            <a:r>
              <a:rPr lang="en-US" sz="3600" dirty="0" err="1" smtClean="0"/>
              <a:t>localhost</a:t>
            </a:r>
            <a:endParaRPr lang="en-US" sz="3600" dirty="0" smtClean="0"/>
          </a:p>
          <a:p>
            <a:endParaRPr lang="en-US" sz="3600" dirty="0"/>
          </a:p>
        </p:txBody>
      </p:sp>
      <p:sp>
        <p:nvSpPr>
          <p:cNvPr id="4" name="Slide Number Placeholder 3"/>
          <p:cNvSpPr>
            <a:spLocks noGrp="1"/>
          </p:cNvSpPr>
          <p:nvPr>
            <p:ph type="sldNum" sz="quarter" idx="12"/>
          </p:nvPr>
        </p:nvSpPr>
        <p:spPr/>
        <p:txBody>
          <a:bodyPr/>
          <a:lstStyle/>
          <a:p>
            <a:pPr>
              <a:defRPr/>
            </a:pPr>
            <a:fld id="{D3812502-1AC6-448B-AC41-DE0DFC70B456}" type="slidenum">
              <a:rPr lang="en-US" smtClean="0"/>
              <a:pPr>
                <a:defRPr/>
              </a:pPr>
              <a:t>18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81000"/>
            <a:ext cx="1266825" cy="156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Summer 2011</a:t>
            </a:r>
            <a:endParaRPr lang="en-US"/>
          </a:p>
        </p:txBody>
      </p:sp>
    </p:spTree>
    <p:extLst>
      <p:ext uri="{BB962C8B-B14F-4D97-AF65-F5344CB8AC3E}">
        <p14:creationId xmlns:p14="http://schemas.microsoft.com/office/powerpoint/2010/main" val="1728414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Open a Chart in Chart Rack</a:t>
            </a:r>
            <a:endParaRPr lang="en-US" dirty="0"/>
          </a:p>
        </p:txBody>
      </p:sp>
      <p:sp>
        <p:nvSpPr>
          <p:cNvPr id="4" name="Slide Number Placeholder 3"/>
          <p:cNvSpPr>
            <a:spLocks noGrp="1"/>
          </p:cNvSpPr>
          <p:nvPr>
            <p:ph type="sldNum" sz="quarter" idx="12"/>
          </p:nvPr>
        </p:nvSpPr>
        <p:spPr/>
        <p:txBody>
          <a:bodyPr/>
          <a:lstStyle/>
          <a:p>
            <a:pPr>
              <a:defRPr/>
            </a:pPr>
            <a:fld id="{D3812502-1AC6-448B-AC41-DE0DFC70B456}" type="slidenum">
              <a:rPr lang="en-US" smtClean="0"/>
              <a:pPr>
                <a:defRPr/>
              </a:pPr>
              <a:t>19</a:t>
            </a:fld>
            <a:endParaRPr 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47" y="1237593"/>
            <a:ext cx="8077200" cy="537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19200"/>
            <a:ext cx="8077200" cy="537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Summer 2011</a:t>
            </a:r>
            <a:endParaRPr lang="en-US"/>
          </a:p>
        </p:txBody>
      </p:sp>
    </p:spTree>
    <p:extLst>
      <p:ext uri="{BB962C8B-B14F-4D97-AF65-F5344CB8AC3E}">
        <p14:creationId xmlns:p14="http://schemas.microsoft.com/office/powerpoint/2010/main" val="76482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Objectives</a:t>
            </a:r>
            <a:endParaRPr lang="en-US" dirty="0">
              <a:solidFill>
                <a:schemeClr val="tx2">
                  <a:satMod val="130000"/>
                </a:schemeClr>
              </a:solidFill>
            </a:endParaRPr>
          </a:p>
        </p:txBody>
      </p:sp>
      <p:sp>
        <p:nvSpPr>
          <p:cNvPr id="9219" name="Content Placeholder 2"/>
          <p:cNvSpPr>
            <a:spLocks noGrp="1"/>
          </p:cNvSpPr>
          <p:nvPr>
            <p:ph idx="1"/>
          </p:nvPr>
        </p:nvSpPr>
        <p:spPr/>
        <p:txBody>
          <a:bodyPr/>
          <a:lstStyle/>
          <a:p>
            <a:pPr marL="365125" lvl="1" indent="-282575" eaLnBrk="1" hangingPunct="1">
              <a:spcBef>
                <a:spcPts val="600"/>
              </a:spcBef>
              <a:buSzPct val="80000"/>
              <a:buFont typeface="Wingdings 2" pitchFamily="18" charset="2"/>
              <a:buChar char=""/>
              <a:defRPr/>
            </a:pPr>
            <a:r>
              <a:rPr lang="en-US" sz="3200" dirty="0"/>
              <a:t>Define current terms in EMR </a:t>
            </a:r>
            <a:endParaRPr lang="en-US" sz="3200" dirty="0" smtClean="0"/>
          </a:p>
          <a:p>
            <a:pPr marL="365125" lvl="1" indent="-282575" eaLnBrk="1" hangingPunct="1">
              <a:spcBef>
                <a:spcPts val="600"/>
              </a:spcBef>
              <a:buSzPct val="80000"/>
              <a:buFont typeface="Wingdings 2" pitchFamily="18" charset="2"/>
              <a:buChar char=""/>
              <a:defRPr/>
            </a:pPr>
            <a:r>
              <a:rPr lang="en-US" sz="3200" dirty="0" smtClean="0"/>
              <a:t>Describe what students can do </a:t>
            </a:r>
            <a:r>
              <a:rPr lang="en-US" sz="3200" dirty="0"/>
              <a:t>legally in preceptor </a:t>
            </a:r>
            <a:r>
              <a:rPr lang="en-US" sz="3200" dirty="0" smtClean="0"/>
              <a:t>EMRs</a:t>
            </a:r>
            <a:endParaRPr lang="en-US" sz="3200" dirty="0"/>
          </a:p>
          <a:p>
            <a:pPr marL="365125" lvl="1" indent="-282575" eaLnBrk="1" hangingPunct="1">
              <a:spcBef>
                <a:spcPts val="600"/>
              </a:spcBef>
              <a:buSzPct val="80000"/>
              <a:buFont typeface="Wingdings 2" pitchFamily="18" charset="2"/>
              <a:buChar char=""/>
              <a:defRPr/>
            </a:pPr>
            <a:r>
              <a:rPr lang="en-US" sz="3200" dirty="0"/>
              <a:t>Develop cases suitable for </a:t>
            </a:r>
            <a:r>
              <a:rPr lang="en-US" sz="3200" dirty="0" smtClean="0"/>
              <a:t>EMR</a:t>
            </a:r>
          </a:p>
          <a:p>
            <a:pPr marL="365125" lvl="1" indent="-282575" eaLnBrk="1" hangingPunct="1">
              <a:spcBef>
                <a:spcPts val="600"/>
              </a:spcBef>
              <a:buSzPct val="80000"/>
              <a:buFont typeface="Wingdings 2" pitchFamily="18" charset="2"/>
              <a:buChar char=""/>
              <a:defRPr/>
            </a:pPr>
            <a:r>
              <a:rPr lang="en-US" sz="3200" dirty="0" smtClean="0"/>
              <a:t>Have hands on experience with cases</a:t>
            </a:r>
            <a:endParaRPr lang="en-US" sz="3200" dirty="0"/>
          </a:p>
          <a:p>
            <a:pPr marL="365125" lvl="1" indent="-282575" eaLnBrk="1" hangingPunct="1">
              <a:spcBef>
                <a:spcPts val="600"/>
              </a:spcBef>
              <a:buSzPct val="80000"/>
              <a:buFont typeface="Wingdings 2" pitchFamily="18" charset="2"/>
              <a:buChar char=""/>
              <a:defRPr/>
            </a:pPr>
            <a:r>
              <a:rPr lang="en-US" sz="3200" dirty="0"/>
              <a:t>Describe logistical issues in using EMR</a:t>
            </a:r>
          </a:p>
          <a:p>
            <a:pPr marL="365125" lvl="1" indent="-282575" eaLnBrk="1" hangingPunct="1">
              <a:spcBef>
                <a:spcPts val="600"/>
              </a:spcBef>
              <a:buSzPct val="80000"/>
              <a:buFont typeface="Wingdings 2" pitchFamily="18" charset="2"/>
              <a:buChar char=""/>
              <a:defRPr/>
            </a:pPr>
            <a:r>
              <a:rPr lang="en-US" sz="3200" dirty="0" smtClean="0"/>
              <a:t>Teach students to use technology with patients effectively</a:t>
            </a:r>
          </a:p>
          <a:p>
            <a:pPr marL="365125" lvl="1" indent="-282575" eaLnBrk="1" hangingPunct="1">
              <a:spcBef>
                <a:spcPts val="600"/>
              </a:spcBef>
              <a:buSzPct val="80000"/>
              <a:buFont typeface="Wingdings 2" pitchFamily="18" charset="2"/>
              <a:buChar char=""/>
              <a:defRPr/>
            </a:pPr>
            <a:endParaRPr lang="en-US" sz="3200" dirty="0" smtClean="0"/>
          </a:p>
        </p:txBody>
      </p:sp>
      <p:sp>
        <p:nvSpPr>
          <p:cNvPr id="4" name="Slide Number Placeholder 3"/>
          <p:cNvSpPr>
            <a:spLocks noGrp="1"/>
          </p:cNvSpPr>
          <p:nvPr>
            <p:ph type="sldNum" sz="quarter" idx="12"/>
          </p:nvPr>
        </p:nvSpPr>
        <p:spPr/>
        <p:txBody>
          <a:bodyPr/>
          <a:lstStyle/>
          <a:p>
            <a:pPr>
              <a:defRPr/>
            </a:pPr>
            <a:fld id="{4EC9B58E-471B-4A61-A97E-85236A3CE4D5}" type="slidenum">
              <a:rPr lang="en-US" smtClean="0"/>
              <a:pPr>
                <a:defRPr/>
              </a:pPr>
              <a:t>2</a:t>
            </a:fld>
            <a:endParaRPr lang="en-US" dirty="0"/>
          </a:p>
        </p:txBody>
      </p:sp>
      <p:sp>
        <p:nvSpPr>
          <p:cNvPr id="3" name="Footer Placeholder 2"/>
          <p:cNvSpPr>
            <a:spLocks noGrp="1"/>
          </p:cNvSpPr>
          <p:nvPr>
            <p:ph type="ftr" sz="quarter" idx="11"/>
          </p:nvPr>
        </p:nvSpPr>
        <p:spPr/>
        <p:txBody>
          <a:bodyPr/>
          <a:lstStyle/>
          <a:p>
            <a:pPr>
              <a:defRPr/>
            </a:pPr>
            <a:r>
              <a:rPr lang="en-US" smtClean="0"/>
              <a:t>Summer 2011</a:t>
            </a:r>
            <a:endParaRPr lang="en-US"/>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the Chart</a:t>
            </a:r>
            <a:endParaRPr lang="en-US" dirty="0"/>
          </a:p>
        </p:txBody>
      </p:sp>
      <p:sp>
        <p:nvSpPr>
          <p:cNvPr id="4" name="Content Placeholder 3"/>
          <p:cNvSpPr>
            <a:spLocks noGrp="1"/>
          </p:cNvSpPr>
          <p:nvPr>
            <p:ph idx="1"/>
          </p:nvPr>
        </p:nvSpPr>
        <p:spPr/>
        <p:txBody>
          <a:bodyPr/>
          <a:lstStyle/>
          <a:p>
            <a:r>
              <a:rPr lang="en-US" dirty="0" smtClean="0"/>
              <a:t>Summary Sheet</a:t>
            </a:r>
          </a:p>
          <a:p>
            <a:r>
              <a:rPr lang="en-US" dirty="0" smtClean="0"/>
              <a:t>Vital Signs – Growth Charts</a:t>
            </a:r>
          </a:p>
          <a:p>
            <a:r>
              <a:rPr lang="en-US" dirty="0" smtClean="0"/>
              <a:t>Encounter </a:t>
            </a:r>
            <a:r>
              <a:rPr lang="en-US" dirty="0" err="1" smtClean="0"/>
              <a:t>SOAPnotes</a:t>
            </a:r>
            <a:endParaRPr lang="en-US" dirty="0" smtClean="0"/>
          </a:p>
          <a:p>
            <a:r>
              <a:rPr lang="en-US" dirty="0" smtClean="0"/>
              <a:t>Labs</a:t>
            </a:r>
          </a:p>
          <a:p>
            <a:r>
              <a:rPr lang="en-US" dirty="0" smtClean="0"/>
              <a:t>Flow Sheets</a:t>
            </a:r>
          </a:p>
          <a:p>
            <a:r>
              <a:rPr lang="en-US" dirty="0" smtClean="0"/>
              <a:t>Moving tabs from side to side</a:t>
            </a:r>
          </a:p>
          <a:p>
            <a:r>
              <a:rPr lang="en-US" dirty="0" smtClean="0"/>
              <a:t>Chart Navigation for other sections </a:t>
            </a:r>
          </a:p>
          <a:p>
            <a:r>
              <a:rPr lang="en-US" dirty="0" smtClean="0"/>
              <a:t>Rx Writing, interaction checker</a:t>
            </a:r>
          </a:p>
          <a:p>
            <a:r>
              <a:rPr lang="en-US" dirty="0" smtClean="0"/>
              <a:t>Order Entry</a:t>
            </a:r>
          </a:p>
        </p:txBody>
      </p:sp>
      <p:sp>
        <p:nvSpPr>
          <p:cNvPr id="3" name="Slide Number Placeholder 2"/>
          <p:cNvSpPr>
            <a:spLocks noGrp="1"/>
          </p:cNvSpPr>
          <p:nvPr>
            <p:ph type="sldNum" sz="quarter" idx="12"/>
          </p:nvPr>
        </p:nvSpPr>
        <p:spPr/>
        <p:txBody>
          <a:bodyPr/>
          <a:lstStyle/>
          <a:p>
            <a:pPr>
              <a:defRPr/>
            </a:pPr>
            <a:fld id="{351436F3-EAF3-4E10-9023-A0F60527484D}"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t>Summer 2011</a:t>
            </a:r>
            <a:endParaRPr lang="en-US"/>
          </a:p>
        </p:txBody>
      </p:sp>
    </p:spTree>
    <p:extLst>
      <p:ext uri="{BB962C8B-B14F-4D97-AF65-F5344CB8AC3E}">
        <p14:creationId xmlns:p14="http://schemas.microsoft.com/office/powerpoint/2010/main" val="3503778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New Encounter</a:t>
            </a:r>
            <a:endParaRPr lang="en-US" dirty="0"/>
          </a:p>
        </p:txBody>
      </p:sp>
      <p:sp>
        <p:nvSpPr>
          <p:cNvPr id="3" name="Content Placeholder 2"/>
          <p:cNvSpPr>
            <a:spLocks noGrp="1"/>
          </p:cNvSpPr>
          <p:nvPr>
            <p:ph idx="1"/>
          </p:nvPr>
        </p:nvSpPr>
        <p:spPr/>
        <p:txBody>
          <a:bodyPr/>
          <a:lstStyle/>
          <a:p>
            <a:pPr lvl="0"/>
            <a:r>
              <a:rPr lang="en-US" dirty="0" smtClean="0"/>
              <a:t>Click </a:t>
            </a:r>
            <a:r>
              <a:rPr lang="en-US" dirty="0"/>
              <a:t>the</a:t>
            </a:r>
            <a:r>
              <a:rPr lang="en-US" b="1" dirty="0"/>
              <a:t> SOAP Note </a:t>
            </a:r>
            <a:r>
              <a:rPr lang="en-US" dirty="0"/>
              <a:t>tab</a:t>
            </a:r>
          </a:p>
          <a:p>
            <a:pPr lvl="0"/>
            <a:r>
              <a:rPr lang="en-US" dirty="0"/>
              <a:t>Click the </a:t>
            </a:r>
            <a:r>
              <a:rPr lang="en-US" b="1" dirty="0"/>
              <a:t>New </a:t>
            </a:r>
            <a:r>
              <a:rPr lang="en-US" b="1" dirty="0" smtClean="0"/>
              <a:t>Document </a:t>
            </a:r>
            <a:r>
              <a:rPr lang="en-US" dirty="0" smtClean="0"/>
              <a:t>button</a:t>
            </a:r>
          </a:p>
          <a:p>
            <a:pPr lvl="0"/>
            <a:r>
              <a:rPr lang="en-US" dirty="0" smtClean="0"/>
              <a:t>Complete description form and click OK</a:t>
            </a:r>
            <a:endParaRPr lang="en-US" dirty="0"/>
          </a:p>
          <a:p>
            <a:pPr lvl="0"/>
            <a:r>
              <a:rPr lang="en-US" dirty="0"/>
              <a:t>When the new note opens you will see a blank encounter note</a:t>
            </a:r>
          </a:p>
          <a:p>
            <a:pPr lvl="0"/>
            <a:r>
              <a:rPr lang="en-US" dirty="0"/>
              <a:t>Complete the note.  </a:t>
            </a:r>
          </a:p>
          <a:p>
            <a:endParaRPr lang="en-US" dirty="0"/>
          </a:p>
        </p:txBody>
      </p:sp>
      <p:sp>
        <p:nvSpPr>
          <p:cNvPr id="4" name="Slide Number Placeholder 3"/>
          <p:cNvSpPr>
            <a:spLocks noGrp="1"/>
          </p:cNvSpPr>
          <p:nvPr>
            <p:ph type="sldNum" sz="quarter" idx="12"/>
          </p:nvPr>
        </p:nvSpPr>
        <p:spPr/>
        <p:txBody>
          <a:bodyPr/>
          <a:lstStyle/>
          <a:p>
            <a:pPr>
              <a:defRPr/>
            </a:pPr>
            <a:fld id="{D3812502-1AC6-448B-AC41-DE0DFC70B456}" type="slidenum">
              <a:rPr lang="en-US" smtClean="0"/>
              <a:pPr>
                <a:defRPr/>
              </a:pPr>
              <a:t>21</a:t>
            </a:fld>
            <a:endParaRPr lang="en-US"/>
          </a:p>
        </p:txBody>
      </p:sp>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0999" y="1752600"/>
            <a:ext cx="752549"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US" smtClean="0"/>
              <a:t>Summer 2011</a:t>
            </a:r>
            <a:endParaRPr lang="en-US"/>
          </a:p>
        </p:txBody>
      </p:sp>
    </p:spTree>
    <p:extLst>
      <p:ext uri="{BB962C8B-B14F-4D97-AF65-F5344CB8AC3E}">
        <p14:creationId xmlns:p14="http://schemas.microsoft.com/office/powerpoint/2010/main" val="3823674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a:t>
            </a:r>
            <a:endParaRPr lang="en-US" dirty="0"/>
          </a:p>
        </p:txBody>
      </p:sp>
      <p:sp>
        <p:nvSpPr>
          <p:cNvPr id="3" name="Content Placeholder 2"/>
          <p:cNvSpPr>
            <a:spLocks noGrp="1"/>
          </p:cNvSpPr>
          <p:nvPr>
            <p:ph idx="1"/>
          </p:nvPr>
        </p:nvSpPr>
        <p:spPr/>
        <p:txBody>
          <a:bodyPr/>
          <a:lstStyle/>
          <a:p>
            <a:r>
              <a:rPr lang="en-US" dirty="0" smtClean="0"/>
              <a:t>Create a chart from scratch</a:t>
            </a:r>
          </a:p>
          <a:p>
            <a:r>
              <a:rPr lang="en-US" dirty="0" smtClean="0"/>
              <a:t>See Instruction Sheet handout for creating charts</a:t>
            </a:r>
            <a:endParaRPr lang="en-US" dirty="0"/>
          </a:p>
        </p:txBody>
      </p:sp>
      <p:sp>
        <p:nvSpPr>
          <p:cNvPr id="4" name="Slide Number Placeholder 3"/>
          <p:cNvSpPr>
            <a:spLocks noGrp="1"/>
          </p:cNvSpPr>
          <p:nvPr>
            <p:ph type="sldNum" sz="quarter" idx="12"/>
          </p:nvPr>
        </p:nvSpPr>
        <p:spPr/>
        <p:txBody>
          <a:bodyPr/>
          <a:lstStyle/>
          <a:p>
            <a:pPr>
              <a:defRPr/>
            </a:pPr>
            <a:fld id="{D3812502-1AC6-448B-AC41-DE0DFC70B456}"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t>Summer 2011</a:t>
            </a:r>
            <a:endParaRPr lang="en-US"/>
          </a:p>
        </p:txBody>
      </p:sp>
    </p:spTree>
    <p:extLst>
      <p:ext uri="{BB962C8B-B14F-4D97-AF65-F5344CB8AC3E}">
        <p14:creationId xmlns:p14="http://schemas.microsoft.com/office/powerpoint/2010/main" val="937117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topics could be taught using Beatrix?</a:t>
            </a:r>
            <a:endParaRPr lang="en-US" sz="3200" dirty="0"/>
          </a:p>
        </p:txBody>
      </p:sp>
      <p:sp>
        <p:nvSpPr>
          <p:cNvPr id="3" name="Content Placeholder 2"/>
          <p:cNvSpPr>
            <a:spLocks noGrp="1"/>
          </p:cNvSpPr>
          <p:nvPr>
            <p:ph idx="1"/>
          </p:nvPr>
        </p:nvSpPr>
        <p:spPr/>
        <p:txBody>
          <a:bodyPr/>
          <a:lstStyle/>
          <a:p>
            <a:r>
              <a:rPr lang="en-US" dirty="0" smtClean="0"/>
              <a:t>Chronic </a:t>
            </a:r>
            <a:r>
              <a:rPr lang="en-US" dirty="0" err="1" smtClean="0"/>
              <a:t>Dx</a:t>
            </a:r>
            <a:r>
              <a:rPr lang="en-US" dirty="0" smtClean="0"/>
              <a:t> management</a:t>
            </a:r>
          </a:p>
          <a:p>
            <a:r>
              <a:rPr lang="en-US" dirty="0" smtClean="0"/>
              <a:t>Pharmacology?</a:t>
            </a:r>
          </a:p>
          <a:p>
            <a:r>
              <a:rPr lang="en-US" dirty="0" smtClean="0"/>
              <a:t>Renal physiology?</a:t>
            </a:r>
          </a:p>
          <a:p>
            <a:r>
              <a:rPr lang="en-US" dirty="0" smtClean="0"/>
              <a:t>Patient Education on diet and exercise?</a:t>
            </a:r>
          </a:p>
          <a:p>
            <a:r>
              <a:rPr lang="en-US" dirty="0" smtClean="0"/>
              <a:t>More…</a:t>
            </a:r>
            <a:endParaRPr lang="en-US" dirty="0"/>
          </a:p>
        </p:txBody>
      </p:sp>
      <p:sp>
        <p:nvSpPr>
          <p:cNvPr id="4" name="Slide Number Placeholder 3"/>
          <p:cNvSpPr>
            <a:spLocks noGrp="1"/>
          </p:cNvSpPr>
          <p:nvPr>
            <p:ph type="sldNum" sz="quarter" idx="12"/>
          </p:nvPr>
        </p:nvSpPr>
        <p:spPr/>
        <p:txBody>
          <a:bodyPr/>
          <a:lstStyle/>
          <a:p>
            <a:pPr>
              <a:defRPr/>
            </a:pPr>
            <a:fld id="{D3812502-1AC6-448B-AC41-DE0DFC70B456}"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t>Summer 2011</a:t>
            </a:r>
            <a:endParaRPr lang="en-US"/>
          </a:p>
        </p:txBody>
      </p:sp>
    </p:spTree>
    <p:extLst>
      <p:ext uri="{BB962C8B-B14F-4D97-AF65-F5344CB8AC3E}">
        <p14:creationId xmlns:p14="http://schemas.microsoft.com/office/powerpoint/2010/main" val="540631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Clinic Concept</a:t>
            </a:r>
            <a:endParaRPr lang="en-US" dirty="0"/>
          </a:p>
        </p:txBody>
      </p:sp>
      <p:sp>
        <p:nvSpPr>
          <p:cNvPr id="3" name="Content Placeholder 2"/>
          <p:cNvSpPr>
            <a:spLocks noGrp="1"/>
          </p:cNvSpPr>
          <p:nvPr>
            <p:ph idx="1"/>
          </p:nvPr>
        </p:nvSpPr>
        <p:spPr>
          <a:xfrm>
            <a:off x="1143000" y="1447800"/>
            <a:ext cx="7791450" cy="4800600"/>
          </a:xfrm>
        </p:spPr>
        <p:txBody>
          <a:bodyPr/>
          <a:lstStyle/>
          <a:p>
            <a:r>
              <a:rPr lang="en-US" dirty="0" smtClean="0"/>
              <a:t>Develop multiple families and individuals to be clinic panel of patients</a:t>
            </a:r>
          </a:p>
          <a:p>
            <a:pPr lvl="1"/>
            <a:r>
              <a:rPr lang="en-US" dirty="0" smtClean="0"/>
              <a:t>Various ethnicities, socioeconomic status, age ranges across the development, health insurance coverage/none, education levels</a:t>
            </a:r>
          </a:p>
          <a:p>
            <a:r>
              <a:rPr lang="en-US" dirty="0" smtClean="0"/>
              <a:t>Create complete charts in EMR for all patients/family members</a:t>
            </a:r>
          </a:p>
          <a:p>
            <a:r>
              <a:rPr lang="en-US" dirty="0" smtClean="0"/>
              <a:t>Select a patient from clinic patients/panel to use for any clinical scenario in curriculum across basic science and doctoring</a:t>
            </a:r>
            <a:endParaRPr lang="en-US" dirty="0"/>
          </a:p>
        </p:txBody>
      </p:sp>
      <p:sp>
        <p:nvSpPr>
          <p:cNvPr id="4" name="Slide Number Placeholder 3"/>
          <p:cNvSpPr>
            <a:spLocks noGrp="1"/>
          </p:cNvSpPr>
          <p:nvPr>
            <p:ph type="sldNum" sz="quarter" idx="12"/>
          </p:nvPr>
        </p:nvSpPr>
        <p:spPr/>
        <p:txBody>
          <a:bodyPr/>
          <a:lstStyle/>
          <a:p>
            <a:pPr>
              <a:defRPr/>
            </a:pPr>
            <a:fld id="{D3812502-1AC6-448B-AC41-DE0DFC70B456}"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t>Summer 2011</a:t>
            </a:r>
            <a:endParaRPr lang="en-US"/>
          </a:p>
        </p:txBody>
      </p:sp>
    </p:spTree>
    <p:extLst>
      <p:ext uri="{BB962C8B-B14F-4D97-AF65-F5344CB8AC3E}">
        <p14:creationId xmlns:p14="http://schemas.microsoft.com/office/powerpoint/2010/main" val="3345054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Possibilities</a:t>
            </a:r>
            <a:endParaRPr lang="en-US" dirty="0"/>
          </a:p>
        </p:txBody>
      </p:sp>
      <p:sp>
        <p:nvSpPr>
          <p:cNvPr id="3" name="Content Placeholder 2"/>
          <p:cNvSpPr>
            <a:spLocks noGrp="1"/>
          </p:cNvSpPr>
          <p:nvPr>
            <p:ph idx="1"/>
          </p:nvPr>
        </p:nvSpPr>
        <p:spPr/>
        <p:txBody>
          <a:bodyPr/>
          <a:lstStyle/>
          <a:p>
            <a:r>
              <a:rPr lang="en-US" sz="2800" dirty="0" smtClean="0"/>
              <a:t>Make some families genetically interesting</a:t>
            </a:r>
          </a:p>
          <a:p>
            <a:r>
              <a:rPr lang="en-US" sz="2800" dirty="0" smtClean="0"/>
              <a:t>Make some families behaviorally interesting</a:t>
            </a:r>
          </a:p>
          <a:p>
            <a:pPr lvl="1"/>
            <a:r>
              <a:rPr lang="en-US" sz="2400" dirty="0" smtClean="0"/>
              <a:t>Examples: family violence, substance abuse, LGBT, job loss, bereavement/depression</a:t>
            </a:r>
          </a:p>
          <a:p>
            <a:r>
              <a:rPr lang="en-US" sz="2800" dirty="0" smtClean="0"/>
              <a:t>Insert chronic diseases where appropriate</a:t>
            </a:r>
          </a:p>
          <a:p>
            <a:pPr lvl="1"/>
            <a:r>
              <a:rPr lang="en-US" sz="2400" dirty="0" smtClean="0"/>
              <a:t>Hypertension, obesity, diabetes…</a:t>
            </a:r>
          </a:p>
          <a:p>
            <a:r>
              <a:rPr lang="en-US" sz="2800" dirty="0" smtClean="0"/>
              <a:t>Emphasize prevention and health maintenance</a:t>
            </a:r>
          </a:p>
          <a:p>
            <a:r>
              <a:rPr lang="en-US" sz="2800" dirty="0" smtClean="0"/>
              <a:t>Potentially: Build an entire Clinical Foundations curriculum around this panel of patients</a:t>
            </a:r>
          </a:p>
          <a:p>
            <a:endParaRPr lang="en-US" sz="2800" dirty="0"/>
          </a:p>
        </p:txBody>
      </p:sp>
      <p:sp>
        <p:nvSpPr>
          <p:cNvPr id="4" name="Slide Number Placeholder 3"/>
          <p:cNvSpPr>
            <a:spLocks noGrp="1"/>
          </p:cNvSpPr>
          <p:nvPr>
            <p:ph type="sldNum" sz="quarter" idx="12"/>
          </p:nvPr>
        </p:nvSpPr>
        <p:spPr/>
        <p:txBody>
          <a:bodyPr/>
          <a:lstStyle/>
          <a:p>
            <a:pPr>
              <a:defRPr/>
            </a:pPr>
            <a:fld id="{D3812502-1AC6-448B-AC41-DE0DFC70B456}"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t>Summer 2011</a:t>
            </a:r>
            <a:endParaRPr lang="en-US"/>
          </a:p>
        </p:txBody>
      </p:sp>
    </p:spTree>
    <p:extLst>
      <p:ext uri="{BB962C8B-B14F-4D97-AF65-F5344CB8AC3E}">
        <p14:creationId xmlns:p14="http://schemas.microsoft.com/office/powerpoint/2010/main" val="2409186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Logistics</a:t>
            </a:r>
            <a:endParaRPr lang="en-US" dirty="0"/>
          </a:p>
        </p:txBody>
      </p:sp>
      <p:sp>
        <p:nvSpPr>
          <p:cNvPr id="6" name="Subtitle 5"/>
          <p:cNvSpPr>
            <a:spLocks noGrp="1"/>
          </p:cNvSpPr>
          <p:nvPr>
            <p:ph type="subTitle" idx="1"/>
          </p:nvPr>
        </p:nvSpPr>
        <p:spPr/>
        <p:txBody>
          <a:bodyPr/>
          <a:lstStyle/>
          <a:p>
            <a:r>
              <a:rPr lang="en-US" dirty="0" smtClean="0"/>
              <a:t>Getting student access to charts</a:t>
            </a:r>
            <a:endParaRPr lang="en-US" dirty="0"/>
          </a:p>
        </p:txBody>
      </p:sp>
      <p:sp>
        <p:nvSpPr>
          <p:cNvPr id="4" name="Slide Number Placeholder 3"/>
          <p:cNvSpPr>
            <a:spLocks noGrp="1"/>
          </p:cNvSpPr>
          <p:nvPr>
            <p:ph type="sldNum" sz="quarter" idx="12"/>
          </p:nvPr>
        </p:nvSpPr>
        <p:spPr/>
        <p:txBody>
          <a:bodyPr/>
          <a:lstStyle/>
          <a:p>
            <a:pPr>
              <a:defRPr/>
            </a:pPr>
            <a:fld id="{D3812502-1AC6-448B-AC41-DE0DFC70B456}" type="slidenum">
              <a:rPr lang="en-US" smtClean="0"/>
              <a:pPr>
                <a:defRPr/>
              </a:pPr>
              <a:t>26</a:t>
            </a:fld>
            <a:endParaRPr lang="en-US"/>
          </a:p>
        </p:txBody>
      </p:sp>
      <p:sp>
        <p:nvSpPr>
          <p:cNvPr id="2" name="Footer Placeholder 1"/>
          <p:cNvSpPr>
            <a:spLocks noGrp="1"/>
          </p:cNvSpPr>
          <p:nvPr>
            <p:ph type="ftr" sz="quarter" idx="11"/>
          </p:nvPr>
        </p:nvSpPr>
        <p:spPr/>
        <p:txBody>
          <a:bodyPr/>
          <a:lstStyle/>
          <a:p>
            <a:pPr>
              <a:defRPr/>
            </a:pPr>
            <a:r>
              <a:rPr lang="en-US" smtClean="0"/>
              <a:t>Summer 2011</a:t>
            </a:r>
            <a:endParaRPr lang="en-US"/>
          </a:p>
        </p:txBody>
      </p:sp>
    </p:spTree>
    <p:extLst>
      <p:ext uri="{BB962C8B-B14F-4D97-AF65-F5344CB8AC3E}">
        <p14:creationId xmlns:p14="http://schemas.microsoft.com/office/powerpoint/2010/main" val="1886023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Patient Chart</a:t>
            </a:r>
            <a:endParaRPr lang="en-US" dirty="0"/>
          </a:p>
        </p:txBody>
      </p:sp>
      <p:sp>
        <p:nvSpPr>
          <p:cNvPr id="3" name="Content Placeholder 2"/>
          <p:cNvSpPr>
            <a:spLocks noGrp="1"/>
          </p:cNvSpPr>
          <p:nvPr>
            <p:ph idx="1"/>
          </p:nvPr>
        </p:nvSpPr>
        <p:spPr/>
        <p:txBody>
          <a:bodyPr/>
          <a:lstStyle/>
          <a:p>
            <a:r>
              <a:rPr lang="en-US" dirty="0" smtClean="0"/>
              <a:t>Faculty member completes Chart Development Template</a:t>
            </a:r>
          </a:p>
          <a:p>
            <a:pPr lvl="1"/>
            <a:r>
              <a:rPr lang="en-US" dirty="0" smtClean="0"/>
              <a:t>Adult</a:t>
            </a:r>
          </a:p>
          <a:p>
            <a:pPr lvl="1"/>
            <a:r>
              <a:rPr lang="en-US" dirty="0" smtClean="0"/>
              <a:t>Geriatric</a:t>
            </a:r>
          </a:p>
          <a:p>
            <a:pPr lvl="1"/>
            <a:r>
              <a:rPr lang="en-US" dirty="0" smtClean="0"/>
              <a:t>Child</a:t>
            </a:r>
          </a:p>
          <a:p>
            <a:r>
              <a:rPr lang="en-US" dirty="0" smtClean="0"/>
              <a:t>Give to DL or Nancy</a:t>
            </a:r>
          </a:p>
          <a:p>
            <a:r>
              <a:rPr lang="en-US" dirty="0" smtClean="0"/>
              <a:t>We will put into the EMR and make arrangements to get to students</a:t>
            </a:r>
          </a:p>
          <a:p>
            <a:endParaRPr lang="en-US" dirty="0"/>
          </a:p>
        </p:txBody>
      </p:sp>
      <p:sp>
        <p:nvSpPr>
          <p:cNvPr id="4" name="Slide Number Placeholder 3"/>
          <p:cNvSpPr>
            <a:spLocks noGrp="1"/>
          </p:cNvSpPr>
          <p:nvPr>
            <p:ph type="sldNum" sz="quarter" idx="12"/>
          </p:nvPr>
        </p:nvSpPr>
        <p:spPr/>
        <p:txBody>
          <a:bodyPr/>
          <a:lstStyle/>
          <a:p>
            <a:pPr>
              <a:defRPr/>
            </a:pPr>
            <a:fld id="{D3812502-1AC6-448B-AC41-DE0DFC70B456}"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t>Summer 2011</a:t>
            </a:r>
            <a:endParaRPr lang="en-US"/>
          </a:p>
        </p:txBody>
      </p:sp>
    </p:spTree>
    <p:extLst>
      <p:ext uri="{BB962C8B-B14F-4D97-AF65-F5344CB8AC3E}">
        <p14:creationId xmlns:p14="http://schemas.microsoft.com/office/powerpoint/2010/main" val="1056281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dirty="0" smtClean="0"/>
              <a:t>Client/Server Configuration</a:t>
            </a:r>
          </a:p>
          <a:p>
            <a:pPr lvl="1"/>
            <a:r>
              <a:rPr lang="en-US" dirty="0" smtClean="0"/>
              <a:t>Database of patients on server</a:t>
            </a:r>
          </a:p>
          <a:p>
            <a:pPr lvl="1"/>
            <a:r>
              <a:rPr lang="en-US" dirty="0" smtClean="0"/>
              <a:t>Client installed on laptop, accesses server</a:t>
            </a:r>
          </a:p>
          <a:p>
            <a:r>
              <a:rPr lang="en-US" dirty="0" smtClean="0"/>
              <a:t>Server Installation</a:t>
            </a:r>
          </a:p>
          <a:p>
            <a:pPr lvl="1"/>
            <a:r>
              <a:rPr lang="en-US" dirty="0" smtClean="0"/>
              <a:t>Database and client on same computer</a:t>
            </a:r>
          </a:p>
          <a:p>
            <a:r>
              <a:rPr lang="en-US" dirty="0" smtClean="0"/>
              <a:t>Remote Desktop</a:t>
            </a:r>
          </a:p>
          <a:p>
            <a:pPr lvl="1"/>
            <a:r>
              <a:rPr lang="en-US" dirty="0" smtClean="0"/>
              <a:t>Database of patients on server</a:t>
            </a:r>
          </a:p>
          <a:p>
            <a:pPr lvl="1"/>
            <a:r>
              <a:rPr lang="en-US" dirty="0" smtClean="0"/>
              <a:t>Client installed on Terminal Server accessed thru Remote Desktop</a:t>
            </a:r>
            <a:endParaRPr lang="en-US" dirty="0"/>
          </a:p>
        </p:txBody>
      </p:sp>
      <p:sp>
        <p:nvSpPr>
          <p:cNvPr id="4" name="Slide Number Placeholder 3"/>
          <p:cNvSpPr>
            <a:spLocks noGrp="1"/>
          </p:cNvSpPr>
          <p:nvPr>
            <p:ph type="sldNum" sz="quarter" idx="12"/>
          </p:nvPr>
        </p:nvSpPr>
        <p:spPr/>
        <p:txBody>
          <a:bodyPr/>
          <a:lstStyle/>
          <a:p>
            <a:pPr>
              <a:defRPr/>
            </a:pPr>
            <a:fld id="{D3812502-1AC6-448B-AC41-DE0DFC70B456}"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smtClean="0"/>
              <a:t>Summer 2011</a:t>
            </a:r>
            <a:endParaRPr lang="en-US"/>
          </a:p>
        </p:txBody>
      </p:sp>
    </p:spTree>
    <p:extLst>
      <p:ext uri="{BB962C8B-B14F-4D97-AF65-F5344CB8AC3E}">
        <p14:creationId xmlns:p14="http://schemas.microsoft.com/office/powerpoint/2010/main" val="1816193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Installation on Laptop</a:t>
            </a:r>
            <a:endParaRPr lang="en-US" dirty="0"/>
          </a:p>
        </p:txBody>
      </p:sp>
      <p:sp>
        <p:nvSpPr>
          <p:cNvPr id="3" name="Content Placeholder 2"/>
          <p:cNvSpPr>
            <a:spLocks noGrp="1"/>
          </p:cNvSpPr>
          <p:nvPr>
            <p:ph idx="1"/>
          </p:nvPr>
        </p:nvSpPr>
        <p:spPr/>
        <p:txBody>
          <a:bodyPr/>
          <a:lstStyle/>
          <a:p>
            <a:r>
              <a:rPr lang="en-US" dirty="0" smtClean="0"/>
              <a:t>Student has database and client on their laptop</a:t>
            </a:r>
          </a:p>
          <a:p>
            <a:r>
              <a:rPr lang="en-US" dirty="0" smtClean="0"/>
              <a:t>Patients can be exported from development computer</a:t>
            </a:r>
          </a:p>
          <a:p>
            <a:r>
              <a:rPr lang="en-US" dirty="0" smtClean="0"/>
              <a:t>Chart file posted on central location</a:t>
            </a:r>
          </a:p>
          <a:p>
            <a:r>
              <a:rPr lang="en-US" dirty="0" smtClean="0"/>
              <a:t>Student import charts to their computer</a:t>
            </a:r>
            <a:endParaRPr lang="en-US" dirty="0"/>
          </a:p>
        </p:txBody>
      </p:sp>
      <p:sp>
        <p:nvSpPr>
          <p:cNvPr id="4" name="Slide Number Placeholder 3"/>
          <p:cNvSpPr>
            <a:spLocks noGrp="1"/>
          </p:cNvSpPr>
          <p:nvPr>
            <p:ph type="sldNum" sz="quarter" idx="12"/>
          </p:nvPr>
        </p:nvSpPr>
        <p:spPr/>
        <p:txBody>
          <a:bodyPr/>
          <a:lstStyle/>
          <a:p>
            <a:pPr>
              <a:defRPr/>
            </a:pPr>
            <a:fld id="{D3812502-1AC6-448B-AC41-DE0DFC70B456}"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smtClean="0"/>
              <a:t>Summer 2011</a:t>
            </a:r>
            <a:endParaRPr lang="en-US"/>
          </a:p>
        </p:txBody>
      </p:sp>
    </p:spTree>
    <p:extLst>
      <p:ext uri="{BB962C8B-B14F-4D97-AF65-F5344CB8AC3E}">
        <p14:creationId xmlns:p14="http://schemas.microsoft.com/office/powerpoint/2010/main" val="3245529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Workshop</a:t>
            </a:r>
            <a:endParaRPr lang="en-US" dirty="0"/>
          </a:p>
        </p:txBody>
      </p:sp>
      <p:sp>
        <p:nvSpPr>
          <p:cNvPr id="3" name="Content Placeholder 2"/>
          <p:cNvSpPr>
            <a:spLocks noGrp="1"/>
          </p:cNvSpPr>
          <p:nvPr>
            <p:ph idx="1"/>
          </p:nvPr>
        </p:nvSpPr>
        <p:spPr/>
        <p:txBody>
          <a:bodyPr/>
          <a:lstStyle/>
          <a:p>
            <a:pPr marL="82550" indent="0" algn="ctr">
              <a:buNone/>
            </a:pPr>
            <a:r>
              <a:rPr lang="en-US" dirty="0" smtClean="0"/>
              <a:t>http://med.fsu.edu/informatics</a:t>
            </a:r>
            <a:endParaRPr lang="en-US" dirty="0"/>
          </a:p>
        </p:txBody>
      </p:sp>
      <p:sp>
        <p:nvSpPr>
          <p:cNvPr id="4" name="Footer Placeholder 3"/>
          <p:cNvSpPr>
            <a:spLocks noGrp="1"/>
          </p:cNvSpPr>
          <p:nvPr>
            <p:ph type="ftr" sz="quarter" idx="11"/>
          </p:nvPr>
        </p:nvSpPr>
        <p:spPr/>
        <p:txBody>
          <a:bodyPr/>
          <a:lstStyle/>
          <a:p>
            <a:pPr>
              <a:defRPr/>
            </a:pPr>
            <a:r>
              <a:rPr lang="en-US" smtClean="0"/>
              <a:t>Summer 2011</a:t>
            </a:r>
            <a:endParaRPr lang="en-US"/>
          </a:p>
        </p:txBody>
      </p:sp>
      <p:sp>
        <p:nvSpPr>
          <p:cNvPr id="5" name="Slide Number Placeholder 4"/>
          <p:cNvSpPr>
            <a:spLocks noGrp="1"/>
          </p:cNvSpPr>
          <p:nvPr>
            <p:ph type="sldNum" sz="quarter" idx="12"/>
          </p:nvPr>
        </p:nvSpPr>
        <p:spPr/>
        <p:txBody>
          <a:bodyPr/>
          <a:lstStyle/>
          <a:p>
            <a:pPr>
              <a:defRPr/>
            </a:pPr>
            <a:fld id="{D3812502-1AC6-448B-AC41-DE0DFC70B456}" type="slidenum">
              <a:rPr lang="en-US" smtClean="0"/>
              <a:pPr>
                <a:defRPr/>
              </a:pPr>
              <a:t>3</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69" t="65410" r="58136" b="5474"/>
          <a:stretch/>
        </p:blipFill>
        <p:spPr bwMode="auto">
          <a:xfrm>
            <a:off x="304800" y="1981200"/>
            <a:ext cx="2462048" cy="33594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971800"/>
            <a:ext cx="6099109" cy="3267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737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Access Charts</a:t>
            </a:r>
            <a:endParaRPr lang="en-US" dirty="0"/>
          </a:p>
        </p:txBody>
      </p:sp>
      <p:sp>
        <p:nvSpPr>
          <p:cNvPr id="3" name="Content Placeholder 2"/>
          <p:cNvSpPr>
            <a:spLocks noGrp="1"/>
          </p:cNvSpPr>
          <p:nvPr>
            <p:ph idx="1"/>
          </p:nvPr>
        </p:nvSpPr>
        <p:spPr/>
        <p:txBody>
          <a:bodyPr/>
          <a:lstStyle/>
          <a:p>
            <a:r>
              <a:rPr lang="en-US" dirty="0" smtClean="0"/>
              <a:t>From their laptop</a:t>
            </a:r>
          </a:p>
          <a:p>
            <a:r>
              <a:rPr lang="en-US" dirty="0" smtClean="0"/>
              <a:t>Options:</a:t>
            </a:r>
          </a:p>
          <a:p>
            <a:pPr lvl="1"/>
            <a:r>
              <a:rPr lang="en-US" dirty="0" smtClean="0"/>
              <a:t>Email or post exported patient on Blackboard</a:t>
            </a:r>
          </a:p>
          <a:p>
            <a:pPr lvl="1"/>
            <a:r>
              <a:rPr lang="en-US" dirty="0" smtClean="0"/>
              <a:t>Preload all charts on student laptops</a:t>
            </a:r>
          </a:p>
          <a:p>
            <a:pPr lvl="1"/>
            <a:r>
              <a:rPr lang="en-US" dirty="0" smtClean="0"/>
              <a:t>Put chart on server and students access server</a:t>
            </a:r>
          </a:p>
          <a:p>
            <a:endParaRPr lang="en-US" dirty="0"/>
          </a:p>
        </p:txBody>
      </p:sp>
      <p:sp>
        <p:nvSpPr>
          <p:cNvPr id="4" name="Slide Number Placeholder 3"/>
          <p:cNvSpPr>
            <a:spLocks noGrp="1"/>
          </p:cNvSpPr>
          <p:nvPr>
            <p:ph type="sldNum" sz="quarter" idx="12"/>
          </p:nvPr>
        </p:nvSpPr>
        <p:spPr/>
        <p:txBody>
          <a:bodyPr/>
          <a:lstStyle/>
          <a:p>
            <a:pPr>
              <a:defRPr/>
            </a:pPr>
            <a:fld id="{D3812502-1AC6-448B-AC41-DE0DFC70B456}"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t>Summer 2011</a:t>
            </a:r>
            <a:endParaRPr lang="en-US"/>
          </a:p>
        </p:txBody>
      </p:sp>
    </p:spTree>
    <p:extLst>
      <p:ext uri="{BB962C8B-B14F-4D97-AF65-F5344CB8AC3E}">
        <p14:creationId xmlns:p14="http://schemas.microsoft.com/office/powerpoint/2010/main" val="2039580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31925" y="360363"/>
            <a:ext cx="7407275" cy="1471612"/>
          </a:xfrm>
        </p:spPr>
        <p:txBody>
          <a:bodyPr/>
          <a:lstStyle/>
          <a:p>
            <a:pPr>
              <a:defRPr/>
            </a:pPr>
            <a:r>
              <a:rPr lang="en-US" dirty="0" smtClean="0"/>
              <a:t>Using Technology with Patients</a:t>
            </a:r>
            <a:endParaRPr lang="en-US" dirty="0"/>
          </a:p>
        </p:txBody>
      </p:sp>
      <p:sp>
        <p:nvSpPr>
          <p:cNvPr id="5" name="Subtitle 4"/>
          <p:cNvSpPr>
            <a:spLocks noGrp="1"/>
          </p:cNvSpPr>
          <p:nvPr>
            <p:ph type="subTitle" idx="1"/>
          </p:nvPr>
        </p:nvSpPr>
        <p:spPr>
          <a:xfrm>
            <a:off x="1371600" y="2133600"/>
            <a:ext cx="7407275" cy="1752600"/>
          </a:xfrm>
        </p:spPr>
        <p:txBody>
          <a:bodyPr/>
          <a:lstStyle/>
          <a:p>
            <a:pPr>
              <a:defRPr/>
            </a:pPr>
            <a:r>
              <a:rPr lang="en-US" dirty="0" smtClean="0"/>
              <a:t>What is wrong with this encounter?</a:t>
            </a:r>
          </a:p>
          <a:p>
            <a:pPr lvl="1">
              <a:defRPr/>
            </a:pPr>
            <a:endParaRPr lang="en-US" dirty="0"/>
          </a:p>
        </p:txBody>
      </p:sp>
      <p:pic>
        <p:nvPicPr>
          <p:cNvPr id="10244" name="Picture 2">
            <a:hlinkClick r:id="rId4"/>
          </p:cNvPr>
          <p:cNvPicPr>
            <a:picLocks noChangeAspect="1" noChangeArrowheads="1"/>
          </p:cNvPicPr>
          <p:nvPr/>
        </p:nvPicPr>
        <p:blipFill>
          <a:blip r:embed="rId5" cstate="print"/>
          <a:srcRect l="15714" t="25143" r="46191" b="38286"/>
          <a:stretch>
            <a:fillRect/>
          </a:stretch>
        </p:blipFill>
        <p:spPr bwMode="auto">
          <a:xfrm>
            <a:off x="2286000" y="3429000"/>
            <a:ext cx="4572000" cy="2743200"/>
          </a:xfrm>
          <a:prstGeom prst="rect">
            <a:avLst/>
          </a:prstGeom>
          <a:noFill/>
          <a:ln w="9525">
            <a:noFill/>
            <a:miter lim="800000"/>
            <a:headEnd/>
            <a:tailEnd/>
          </a:ln>
        </p:spPr>
      </p:pic>
      <p:sp>
        <p:nvSpPr>
          <p:cNvPr id="10245" name="TextBox 6"/>
          <p:cNvSpPr txBox="1">
            <a:spLocks noChangeArrowheads="1"/>
          </p:cNvSpPr>
          <p:nvPr/>
        </p:nvSpPr>
        <p:spPr bwMode="auto">
          <a:xfrm>
            <a:off x="2092325" y="6248400"/>
            <a:ext cx="4959350" cy="369888"/>
          </a:xfrm>
          <a:prstGeom prst="rect">
            <a:avLst/>
          </a:prstGeom>
          <a:noFill/>
          <a:ln w="9525">
            <a:noFill/>
            <a:miter lim="800000"/>
            <a:headEnd/>
            <a:tailEnd/>
          </a:ln>
        </p:spPr>
        <p:txBody>
          <a:bodyPr wrap="none">
            <a:spAutoFit/>
          </a:bodyPr>
          <a:lstStyle/>
          <a:p>
            <a:r>
              <a:rPr lang="en-US" dirty="0">
                <a:hlinkClick r:id="rId4"/>
              </a:rPr>
              <a:t>Click on image to bring up video from YouTube</a:t>
            </a:r>
            <a:endParaRPr lang="en-US" dirty="0"/>
          </a:p>
        </p:txBody>
      </p:sp>
      <p:sp>
        <p:nvSpPr>
          <p:cNvPr id="8" name="Slide Number Placeholder 7"/>
          <p:cNvSpPr>
            <a:spLocks noGrp="1"/>
          </p:cNvSpPr>
          <p:nvPr>
            <p:ph type="sldNum" sz="quarter" idx="12"/>
          </p:nvPr>
        </p:nvSpPr>
        <p:spPr/>
        <p:txBody>
          <a:bodyPr/>
          <a:lstStyle/>
          <a:p>
            <a:pPr>
              <a:defRPr/>
            </a:pPr>
            <a:fld id="{3FAE344E-C2F4-4C85-B127-3F769D1EFC38}" type="slidenum">
              <a:rPr lang="en-US" smtClean="0"/>
              <a:pPr>
                <a:defRPr/>
              </a:pPr>
              <a:t>31</a:t>
            </a:fld>
            <a:endParaRPr lang="en-US" dirty="0"/>
          </a:p>
        </p:txBody>
      </p:sp>
      <p:sp>
        <p:nvSpPr>
          <p:cNvPr id="2" name="Footer Placeholder 1"/>
          <p:cNvSpPr>
            <a:spLocks noGrp="1"/>
          </p:cNvSpPr>
          <p:nvPr>
            <p:ph type="ftr" sz="quarter" idx="11"/>
          </p:nvPr>
        </p:nvSpPr>
        <p:spPr/>
        <p:txBody>
          <a:bodyPr/>
          <a:lstStyle/>
          <a:p>
            <a:pPr>
              <a:defRPr/>
            </a:pPr>
            <a:r>
              <a:rPr lang="en-US" smtClean="0"/>
              <a:t>Summer 2011</a:t>
            </a:r>
            <a:endParaRPr lang="en-US"/>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763000" cy="1143000"/>
          </a:xfrm>
        </p:spPr>
        <p:txBody>
          <a:bodyPr>
            <a:noAutofit/>
          </a:bodyPr>
          <a:lstStyle/>
          <a:p>
            <a:pPr>
              <a:defRPr/>
            </a:pPr>
            <a:r>
              <a:rPr lang="en-US" sz="3200" dirty="0" smtClean="0"/>
              <a:t>CSSC </a:t>
            </a:r>
            <a:r>
              <a:rPr lang="en-US" sz="3200" dirty="0" smtClean="0"/>
              <a:t>Checklist for Good Patient Communication</a:t>
            </a:r>
            <a:endParaRPr lang="en-US" sz="3200" dirty="0"/>
          </a:p>
        </p:txBody>
      </p:sp>
      <p:sp>
        <p:nvSpPr>
          <p:cNvPr id="11267" name="Content Placeholder 2"/>
          <p:cNvSpPr>
            <a:spLocks noGrp="1"/>
          </p:cNvSpPr>
          <p:nvPr>
            <p:ph sz="half" idx="1"/>
          </p:nvPr>
        </p:nvSpPr>
        <p:spPr>
          <a:xfrm>
            <a:off x="1371600" y="1524000"/>
            <a:ext cx="3657600" cy="4664075"/>
          </a:xfrm>
        </p:spPr>
        <p:txBody>
          <a:bodyPr/>
          <a:lstStyle/>
          <a:p>
            <a:r>
              <a:rPr lang="en-GB" sz="2200" smtClean="0"/>
              <a:t>Introduce self</a:t>
            </a:r>
            <a:endParaRPr lang="en-US" sz="2200" smtClean="0"/>
          </a:p>
          <a:p>
            <a:r>
              <a:rPr lang="en-GB" sz="2200" smtClean="0"/>
              <a:t>Establish rapport</a:t>
            </a:r>
            <a:endParaRPr lang="en-US" sz="2200" smtClean="0"/>
          </a:p>
          <a:p>
            <a:r>
              <a:rPr lang="en-GB" sz="2200" smtClean="0"/>
              <a:t>Open ended questions at beginning</a:t>
            </a:r>
            <a:endParaRPr lang="en-US" sz="2200" smtClean="0"/>
          </a:p>
          <a:p>
            <a:r>
              <a:rPr lang="en-GB" sz="2200" smtClean="0"/>
              <a:t>Maintain good eye contact</a:t>
            </a:r>
            <a:endParaRPr lang="en-US" sz="2200" smtClean="0"/>
          </a:p>
          <a:p>
            <a:r>
              <a:rPr lang="en-GB" sz="2200" smtClean="0"/>
              <a:t>Be supportive and concerned</a:t>
            </a:r>
            <a:endParaRPr lang="en-US" sz="2200" smtClean="0"/>
          </a:p>
          <a:p>
            <a:r>
              <a:rPr lang="en-GB" sz="2200" smtClean="0"/>
              <a:t>Used transitional statements</a:t>
            </a:r>
            <a:endParaRPr lang="en-US" sz="2200" smtClean="0"/>
          </a:p>
          <a:p>
            <a:endParaRPr lang="en-US" sz="2400" smtClean="0"/>
          </a:p>
        </p:txBody>
      </p:sp>
      <p:sp>
        <p:nvSpPr>
          <p:cNvPr id="11268" name="Content Placeholder 3"/>
          <p:cNvSpPr>
            <a:spLocks noGrp="1"/>
          </p:cNvSpPr>
          <p:nvPr>
            <p:ph sz="half" idx="2"/>
          </p:nvPr>
        </p:nvSpPr>
        <p:spPr>
          <a:xfrm>
            <a:off x="5276850" y="1524000"/>
            <a:ext cx="3657600" cy="4664075"/>
          </a:xfrm>
        </p:spPr>
        <p:txBody>
          <a:bodyPr/>
          <a:lstStyle/>
          <a:p>
            <a:r>
              <a:rPr lang="en-GB" sz="2200" smtClean="0"/>
              <a:t>Avoid using medical jargon</a:t>
            </a:r>
            <a:endParaRPr lang="en-US" sz="2200" smtClean="0"/>
          </a:p>
          <a:p>
            <a:r>
              <a:rPr lang="en-GB" sz="2200" smtClean="0"/>
              <a:t>Allow patient to speak without interruption</a:t>
            </a:r>
            <a:endParaRPr lang="en-US" sz="2200" smtClean="0"/>
          </a:p>
          <a:p>
            <a:r>
              <a:rPr lang="en-GB" sz="2200" smtClean="0"/>
              <a:t>Summarize history</a:t>
            </a:r>
            <a:endParaRPr lang="en-US" sz="2200" smtClean="0"/>
          </a:p>
          <a:p>
            <a:r>
              <a:rPr lang="en-GB" sz="2200" smtClean="0"/>
              <a:t>Gave patient a chance to ask questions</a:t>
            </a:r>
            <a:endParaRPr lang="en-US" sz="2200" smtClean="0"/>
          </a:p>
          <a:p>
            <a:r>
              <a:rPr lang="en-GB" sz="2200" smtClean="0"/>
              <a:t>Appear poised, professional, confident</a:t>
            </a:r>
            <a:endParaRPr lang="en-US" sz="2200" smtClean="0"/>
          </a:p>
          <a:p>
            <a:endParaRPr lang="en-US" sz="2400" smtClean="0"/>
          </a:p>
        </p:txBody>
      </p:sp>
      <p:sp>
        <p:nvSpPr>
          <p:cNvPr id="11269" name="TextBox 4"/>
          <p:cNvSpPr txBox="1">
            <a:spLocks noChangeArrowheads="1"/>
          </p:cNvSpPr>
          <p:nvPr/>
        </p:nvSpPr>
        <p:spPr bwMode="auto">
          <a:xfrm>
            <a:off x="1066800" y="5181600"/>
            <a:ext cx="7924800" cy="1384300"/>
          </a:xfrm>
          <a:prstGeom prst="rect">
            <a:avLst/>
          </a:prstGeom>
          <a:noFill/>
          <a:ln w="9525">
            <a:noFill/>
            <a:miter lim="800000"/>
            <a:headEnd/>
            <a:tailEnd/>
          </a:ln>
        </p:spPr>
        <p:txBody>
          <a:bodyPr>
            <a:spAutoFit/>
          </a:bodyPr>
          <a:lstStyle/>
          <a:p>
            <a:pPr algn="ctr"/>
            <a:r>
              <a:rPr lang="en-US" sz="2800" b="1"/>
              <a:t>How can an </a:t>
            </a:r>
          </a:p>
          <a:p>
            <a:pPr algn="ctr"/>
            <a:r>
              <a:rPr lang="en-US" sz="2800" b="1"/>
              <a:t>Electronic Medical Record (EMR) </a:t>
            </a:r>
          </a:p>
          <a:p>
            <a:pPr algn="ctr"/>
            <a:r>
              <a:rPr lang="en-US" sz="2800" b="1"/>
              <a:t>adversely effect patient communication?</a:t>
            </a:r>
          </a:p>
        </p:txBody>
      </p:sp>
      <p:sp>
        <p:nvSpPr>
          <p:cNvPr id="6" name="Slide Number Placeholder 5"/>
          <p:cNvSpPr>
            <a:spLocks noGrp="1"/>
          </p:cNvSpPr>
          <p:nvPr>
            <p:ph type="sldNum" sz="quarter" idx="12"/>
          </p:nvPr>
        </p:nvSpPr>
        <p:spPr/>
        <p:txBody>
          <a:bodyPr/>
          <a:lstStyle/>
          <a:p>
            <a:pPr>
              <a:defRPr/>
            </a:pPr>
            <a:fld id="{DEA4DE22-A74A-4076-A49A-420A44A4EC8D}" type="slidenum">
              <a:rPr lang="en-US" smtClean="0"/>
              <a:pPr>
                <a:defRPr/>
              </a:pPr>
              <a:t>32</a:t>
            </a:fld>
            <a:endParaRPr lang="en-US" dirty="0"/>
          </a:p>
        </p:txBody>
      </p:sp>
      <p:sp>
        <p:nvSpPr>
          <p:cNvPr id="3" name="Footer Placeholder 2"/>
          <p:cNvSpPr>
            <a:spLocks noGrp="1"/>
          </p:cNvSpPr>
          <p:nvPr>
            <p:ph type="ftr" sz="quarter" idx="11"/>
          </p:nvPr>
        </p:nvSpPr>
        <p:spPr/>
        <p:txBody>
          <a:bodyPr/>
          <a:lstStyle/>
          <a:p>
            <a:pPr>
              <a:defRPr/>
            </a:pPr>
            <a:r>
              <a:rPr lang="en-US" smtClean="0"/>
              <a:t>Summer 2011</a:t>
            </a:r>
            <a:endParaRPr lang="en-US"/>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Possible Adverse Effects	 </a:t>
            </a:r>
            <a:endParaRPr lang="en-US" dirty="0"/>
          </a:p>
        </p:txBody>
      </p:sp>
      <p:sp>
        <p:nvSpPr>
          <p:cNvPr id="12291" name="Content Placeholder 6"/>
          <p:cNvSpPr>
            <a:spLocks noGrp="1"/>
          </p:cNvSpPr>
          <p:nvPr>
            <p:ph idx="1"/>
          </p:nvPr>
        </p:nvSpPr>
        <p:spPr/>
        <p:txBody>
          <a:bodyPr/>
          <a:lstStyle/>
          <a:p>
            <a:r>
              <a:rPr lang="en-US" sz="2800" dirty="0" smtClean="0"/>
              <a:t>Computer creates barrier between doctor or student and patient</a:t>
            </a:r>
          </a:p>
          <a:p>
            <a:r>
              <a:rPr lang="en-US" sz="2800" dirty="0" smtClean="0"/>
              <a:t>Poor eye contact</a:t>
            </a:r>
          </a:p>
          <a:p>
            <a:r>
              <a:rPr lang="en-US" sz="2800" dirty="0" smtClean="0"/>
              <a:t>Closed ended questions driven by templates</a:t>
            </a:r>
          </a:p>
          <a:p>
            <a:r>
              <a:rPr lang="en-US" sz="2800" dirty="0" smtClean="0"/>
              <a:t>Missing teaching moments</a:t>
            </a:r>
          </a:p>
          <a:p>
            <a:r>
              <a:rPr lang="en-US" sz="2800" dirty="0" smtClean="0"/>
              <a:t>Pauses while typing/looking for patient education not engaged with patient</a:t>
            </a:r>
          </a:p>
          <a:p>
            <a:endParaRPr lang="en-US" dirty="0" smtClean="0"/>
          </a:p>
        </p:txBody>
      </p:sp>
      <p:sp>
        <p:nvSpPr>
          <p:cNvPr id="5" name="Slide Number Placeholder 4"/>
          <p:cNvSpPr>
            <a:spLocks noGrp="1"/>
          </p:cNvSpPr>
          <p:nvPr>
            <p:ph type="sldNum" sz="quarter" idx="12"/>
          </p:nvPr>
        </p:nvSpPr>
        <p:spPr/>
        <p:txBody>
          <a:bodyPr/>
          <a:lstStyle/>
          <a:p>
            <a:pPr>
              <a:defRPr/>
            </a:pPr>
            <a:fld id="{E7C18921-73E9-4DDC-B3D1-3D8D886AFF40}" type="slidenum">
              <a:rPr lang="en-US" smtClean="0"/>
              <a:pPr>
                <a:defRPr/>
              </a:pPr>
              <a:t>33</a:t>
            </a:fld>
            <a:endParaRPr lang="en-US" dirty="0"/>
          </a:p>
        </p:txBody>
      </p:sp>
      <p:sp>
        <p:nvSpPr>
          <p:cNvPr id="12293" name="TextBox 4"/>
          <p:cNvSpPr txBox="1">
            <a:spLocks noChangeArrowheads="1"/>
          </p:cNvSpPr>
          <p:nvPr/>
        </p:nvSpPr>
        <p:spPr bwMode="auto">
          <a:xfrm>
            <a:off x="1371600" y="5029200"/>
            <a:ext cx="7559675" cy="954088"/>
          </a:xfrm>
          <a:prstGeom prst="rect">
            <a:avLst/>
          </a:prstGeom>
          <a:noFill/>
          <a:ln w="9525">
            <a:noFill/>
            <a:miter lim="800000"/>
            <a:headEnd/>
            <a:tailEnd/>
          </a:ln>
        </p:spPr>
        <p:txBody>
          <a:bodyPr>
            <a:spAutoFit/>
          </a:bodyPr>
          <a:lstStyle/>
          <a:p>
            <a:r>
              <a:rPr lang="en-US" sz="2800" b="1"/>
              <a:t>What specific actions can we take </a:t>
            </a:r>
          </a:p>
          <a:p>
            <a:r>
              <a:rPr lang="en-US" sz="2800" b="1"/>
              <a:t>to avoid these situations?</a:t>
            </a:r>
          </a:p>
        </p:txBody>
      </p:sp>
      <p:sp>
        <p:nvSpPr>
          <p:cNvPr id="2" name="Footer Placeholder 1"/>
          <p:cNvSpPr>
            <a:spLocks noGrp="1"/>
          </p:cNvSpPr>
          <p:nvPr>
            <p:ph type="ftr" sz="quarter" idx="11"/>
          </p:nvPr>
        </p:nvSpPr>
        <p:spPr/>
        <p:txBody>
          <a:bodyPr/>
          <a:lstStyle/>
          <a:p>
            <a:pPr>
              <a:defRPr/>
            </a:pPr>
            <a:r>
              <a:rPr lang="en-US" smtClean="0"/>
              <a:t>Summer 2011</a:t>
            </a:r>
            <a:endParaRPr lang="en-US"/>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Arranging the Exam Room</a:t>
            </a:r>
            <a:endParaRPr lang="en-US" dirty="0"/>
          </a:p>
        </p:txBody>
      </p:sp>
      <p:sp>
        <p:nvSpPr>
          <p:cNvPr id="13315" name="Content Placeholder 2"/>
          <p:cNvSpPr>
            <a:spLocks noGrp="1"/>
          </p:cNvSpPr>
          <p:nvPr>
            <p:ph idx="1"/>
          </p:nvPr>
        </p:nvSpPr>
        <p:spPr/>
        <p:txBody>
          <a:bodyPr/>
          <a:lstStyle/>
          <a:p>
            <a:r>
              <a:rPr lang="en-US" smtClean="0"/>
              <a:t>Which of these is best?  Why?</a:t>
            </a:r>
          </a:p>
        </p:txBody>
      </p:sp>
      <p:pic>
        <p:nvPicPr>
          <p:cNvPr id="13316" name="Picture 6"/>
          <p:cNvPicPr>
            <a:picLocks noChangeAspect="1" noChangeArrowheads="1"/>
          </p:cNvPicPr>
          <p:nvPr/>
        </p:nvPicPr>
        <p:blipFill>
          <a:blip r:embed="rId4" cstate="print"/>
          <a:srcRect/>
          <a:stretch>
            <a:fillRect/>
          </a:stretch>
        </p:blipFill>
        <p:spPr bwMode="auto">
          <a:xfrm>
            <a:off x="533400" y="2286000"/>
            <a:ext cx="4038600" cy="3028950"/>
          </a:xfrm>
          <a:prstGeom prst="rect">
            <a:avLst/>
          </a:prstGeom>
          <a:noFill/>
          <a:ln w="9525">
            <a:noFill/>
            <a:miter lim="800000"/>
            <a:headEnd/>
            <a:tailEnd/>
          </a:ln>
        </p:spPr>
      </p:pic>
      <p:pic>
        <p:nvPicPr>
          <p:cNvPr id="13317" name="Picture 7"/>
          <p:cNvPicPr>
            <a:picLocks noChangeAspect="1" noChangeArrowheads="1"/>
          </p:cNvPicPr>
          <p:nvPr/>
        </p:nvPicPr>
        <p:blipFill>
          <a:blip r:embed="rId5" cstate="print"/>
          <a:srcRect/>
          <a:stretch>
            <a:fillRect/>
          </a:stretch>
        </p:blipFill>
        <p:spPr bwMode="auto">
          <a:xfrm>
            <a:off x="4800600" y="2286000"/>
            <a:ext cx="4038600" cy="30353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3A2D3AD-09D6-4113-9D2F-337BEEDB5162}" type="slidenum">
              <a:rPr lang="en-US" smtClean="0"/>
              <a:pPr>
                <a:defRPr/>
              </a:pPr>
              <a:t>34</a:t>
            </a:fld>
            <a:endParaRPr lang="en-US" dirty="0"/>
          </a:p>
        </p:txBody>
      </p:sp>
      <p:sp>
        <p:nvSpPr>
          <p:cNvPr id="3" name="Footer Placeholder 2"/>
          <p:cNvSpPr>
            <a:spLocks noGrp="1"/>
          </p:cNvSpPr>
          <p:nvPr>
            <p:ph type="ftr" sz="quarter" idx="11"/>
          </p:nvPr>
        </p:nvSpPr>
        <p:spPr/>
        <p:txBody>
          <a:bodyPr/>
          <a:lstStyle/>
          <a:p>
            <a:pPr>
              <a:defRPr/>
            </a:pPr>
            <a:r>
              <a:rPr lang="en-US" smtClean="0"/>
              <a:t>Summer 2011</a:t>
            </a:r>
            <a:endParaRPr lang="en-US"/>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5 Tips for Using EMR</a:t>
            </a:r>
            <a:endParaRPr lang="en-US" dirty="0"/>
          </a:p>
        </p:txBody>
      </p:sp>
      <p:sp>
        <p:nvSpPr>
          <p:cNvPr id="14339" name="Content Placeholder 2"/>
          <p:cNvSpPr>
            <a:spLocks noGrp="1"/>
          </p:cNvSpPr>
          <p:nvPr>
            <p:ph idx="1"/>
          </p:nvPr>
        </p:nvSpPr>
        <p:spPr/>
        <p:txBody>
          <a:bodyPr/>
          <a:lstStyle/>
          <a:p>
            <a:pPr marL="596900" indent="-514350">
              <a:buFont typeface="Gill Sans MT" pitchFamily="34" charset="0"/>
              <a:buAutoNum type="arabicPeriod"/>
            </a:pPr>
            <a:r>
              <a:rPr lang="en-US" dirty="0" smtClean="0"/>
              <a:t>Construct a triad with doctor (student), patient and computer</a:t>
            </a:r>
          </a:p>
          <a:p>
            <a:pPr marL="596900" indent="-514350">
              <a:buFont typeface="Gill Sans MT" pitchFamily="34" charset="0"/>
              <a:buAutoNum type="arabicPeriod"/>
            </a:pPr>
            <a:r>
              <a:rPr lang="en-US" dirty="0" smtClean="0"/>
              <a:t>Introduce the computer into the encounter</a:t>
            </a:r>
          </a:p>
          <a:p>
            <a:pPr marL="596900" indent="-514350">
              <a:buFont typeface="Gill Sans MT" pitchFamily="34" charset="0"/>
              <a:buAutoNum type="arabicPeriod"/>
            </a:pPr>
            <a:r>
              <a:rPr lang="en-US" dirty="0" smtClean="0"/>
              <a:t>Adjust screen so patient can see it</a:t>
            </a:r>
          </a:p>
          <a:p>
            <a:pPr marL="596900" indent="-514350">
              <a:buFont typeface="Gill Sans MT" pitchFamily="34" charset="0"/>
              <a:buAutoNum type="arabicPeriod"/>
            </a:pPr>
            <a:r>
              <a:rPr lang="en-US" dirty="0" smtClean="0"/>
              <a:t>Share EMR information on screen with patient</a:t>
            </a:r>
          </a:p>
          <a:p>
            <a:pPr marL="596900" indent="-514350">
              <a:buFont typeface="Gill Sans MT" pitchFamily="34" charset="0"/>
              <a:buAutoNum type="arabicPeriod"/>
            </a:pPr>
            <a:r>
              <a:rPr lang="en-US" dirty="0" smtClean="0"/>
              <a:t>Alert patient verbally “sign posting” when turning to EMR</a:t>
            </a:r>
          </a:p>
        </p:txBody>
      </p:sp>
      <p:sp>
        <p:nvSpPr>
          <p:cNvPr id="4" name="Slide Number Placeholder 3"/>
          <p:cNvSpPr>
            <a:spLocks noGrp="1"/>
          </p:cNvSpPr>
          <p:nvPr>
            <p:ph type="sldNum" sz="quarter" idx="12"/>
          </p:nvPr>
        </p:nvSpPr>
        <p:spPr/>
        <p:txBody>
          <a:bodyPr/>
          <a:lstStyle/>
          <a:p>
            <a:pPr>
              <a:defRPr/>
            </a:pPr>
            <a:fld id="{2E03D9F4-D1EE-4772-B413-9FDA47446D2D}" type="slidenum">
              <a:rPr lang="en-US" smtClean="0"/>
              <a:pPr>
                <a:defRPr/>
              </a:pPr>
              <a:t>35</a:t>
            </a:fld>
            <a:endParaRPr lang="en-US" dirty="0"/>
          </a:p>
        </p:txBody>
      </p:sp>
      <p:sp>
        <p:nvSpPr>
          <p:cNvPr id="3" name="Footer Placeholder 2"/>
          <p:cNvSpPr>
            <a:spLocks noGrp="1"/>
          </p:cNvSpPr>
          <p:nvPr>
            <p:ph type="ftr" sz="quarter" idx="11"/>
          </p:nvPr>
        </p:nvSpPr>
        <p:spPr/>
        <p:txBody>
          <a:bodyPr/>
          <a:lstStyle/>
          <a:p>
            <a:pPr>
              <a:defRPr/>
            </a:pPr>
            <a:r>
              <a:rPr lang="en-US" smtClean="0"/>
              <a:t>Summer 2011</a:t>
            </a:r>
            <a:endParaRPr lang="en-US"/>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Tablet Mode</a:t>
            </a:r>
            <a:endParaRPr lang="en-US" dirty="0"/>
          </a:p>
        </p:txBody>
      </p:sp>
      <p:sp>
        <p:nvSpPr>
          <p:cNvPr id="15363" name="Content Placeholder 2"/>
          <p:cNvSpPr>
            <a:spLocks noGrp="1"/>
          </p:cNvSpPr>
          <p:nvPr>
            <p:ph idx="1"/>
          </p:nvPr>
        </p:nvSpPr>
        <p:spPr/>
        <p:txBody>
          <a:bodyPr/>
          <a:lstStyle/>
          <a:p>
            <a:r>
              <a:rPr lang="en-US" smtClean="0"/>
              <a:t>Advantages?  Disadvantages?</a:t>
            </a:r>
          </a:p>
        </p:txBody>
      </p:sp>
      <p:pic>
        <p:nvPicPr>
          <p:cNvPr id="15364" name="Picture 2" descr="Healthcare provider using an electronic health record (EHR) system on a tablet PC during a medical exam"/>
          <p:cNvPicPr>
            <a:picLocks noChangeAspect="1" noChangeArrowheads="1"/>
          </p:cNvPicPr>
          <p:nvPr/>
        </p:nvPicPr>
        <p:blipFill>
          <a:blip r:embed="rId4" cstate="print"/>
          <a:srcRect/>
          <a:stretch>
            <a:fillRect/>
          </a:stretch>
        </p:blipFill>
        <p:spPr bwMode="auto">
          <a:xfrm>
            <a:off x="2514600" y="2286000"/>
            <a:ext cx="5062538" cy="3276600"/>
          </a:xfrm>
          <a:prstGeom prst="rect">
            <a:avLst/>
          </a:prstGeom>
          <a:noFill/>
          <a:ln w="9525">
            <a:noFill/>
            <a:miter lim="800000"/>
            <a:headEnd/>
            <a:tailEnd/>
          </a:ln>
        </p:spPr>
      </p:pic>
      <p:pic>
        <p:nvPicPr>
          <p:cNvPr id="15365" name="Picture 4" descr="Marshfield Clinic doctor using a tablet pc during a patient visit"/>
          <p:cNvPicPr>
            <a:picLocks noChangeAspect="1" noChangeArrowheads="1"/>
          </p:cNvPicPr>
          <p:nvPr/>
        </p:nvPicPr>
        <p:blipFill>
          <a:blip r:embed="rId5" cstate="print"/>
          <a:srcRect/>
          <a:stretch>
            <a:fillRect/>
          </a:stretch>
        </p:blipFill>
        <p:spPr bwMode="auto">
          <a:xfrm>
            <a:off x="1676400" y="4495800"/>
            <a:ext cx="1600200" cy="15525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4AE95442-F2D7-4B10-9FD6-BF02CDA45704}" type="slidenum">
              <a:rPr lang="en-US" smtClean="0"/>
              <a:pPr>
                <a:defRPr/>
              </a:pPr>
              <a:t>36</a:t>
            </a:fld>
            <a:endParaRPr lang="en-US" dirty="0"/>
          </a:p>
        </p:txBody>
      </p:sp>
      <p:sp>
        <p:nvSpPr>
          <p:cNvPr id="3" name="Footer Placeholder 2"/>
          <p:cNvSpPr>
            <a:spLocks noGrp="1"/>
          </p:cNvSpPr>
          <p:nvPr>
            <p:ph type="ftr" sz="quarter" idx="11"/>
          </p:nvPr>
        </p:nvSpPr>
        <p:spPr/>
        <p:txBody>
          <a:bodyPr/>
          <a:lstStyle/>
          <a:p>
            <a:pPr>
              <a:defRPr/>
            </a:pPr>
            <a:r>
              <a:rPr lang="en-US" smtClean="0"/>
              <a:t>Summer 2011</a:t>
            </a:r>
            <a:endParaRPr lang="en-US"/>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Ideas for Sharing EMR with Patient</a:t>
            </a:r>
            <a:endParaRPr lang="en-US" dirty="0"/>
          </a:p>
        </p:txBody>
      </p:sp>
      <p:sp>
        <p:nvSpPr>
          <p:cNvPr id="3" name="Content Placeholder 2"/>
          <p:cNvSpPr>
            <a:spLocks noGrp="1"/>
          </p:cNvSpPr>
          <p:nvPr>
            <p:ph idx="1"/>
          </p:nvPr>
        </p:nvSpPr>
        <p:spPr>
          <a:xfrm>
            <a:off x="1143000" y="1447800"/>
            <a:ext cx="7499350" cy="4800600"/>
          </a:xfrm>
        </p:spPr>
        <p:txBody>
          <a:bodyPr/>
          <a:lstStyle/>
          <a:p>
            <a:pPr marL="596900" indent="-514350">
              <a:defRPr/>
            </a:pPr>
            <a:r>
              <a:rPr lang="en-GB" sz="2800" dirty="0" smtClean="0"/>
              <a:t>Verify </a:t>
            </a:r>
            <a:r>
              <a:rPr lang="en-GB" sz="2800" i="1" dirty="0" smtClean="0"/>
              <a:t>Medication List </a:t>
            </a:r>
            <a:r>
              <a:rPr lang="en-GB" sz="2800" dirty="0" smtClean="0"/>
              <a:t>and </a:t>
            </a:r>
            <a:r>
              <a:rPr lang="en-GB" sz="2800" i="1" dirty="0" smtClean="0"/>
              <a:t>Problem List </a:t>
            </a:r>
            <a:r>
              <a:rPr lang="en-GB" sz="2800" dirty="0" smtClean="0"/>
              <a:t>with patient</a:t>
            </a:r>
            <a:endParaRPr lang="en-US" sz="2800" dirty="0" smtClean="0"/>
          </a:p>
          <a:p>
            <a:pPr marL="596900" indent="-514350">
              <a:defRPr/>
            </a:pPr>
            <a:r>
              <a:rPr lang="en-GB" sz="2800" dirty="0" smtClean="0"/>
              <a:t>Show patient his/her vital signs, including weight (gain or loss) and chart</a:t>
            </a:r>
            <a:endParaRPr lang="en-US" sz="2800" dirty="0" smtClean="0"/>
          </a:p>
          <a:p>
            <a:pPr marL="596900" indent="-514350">
              <a:defRPr/>
            </a:pPr>
            <a:r>
              <a:rPr lang="en-GB" sz="2800" dirty="0" smtClean="0"/>
              <a:t>Graph patient’s weight or show flow sheets or show trends about chronic diagnosis</a:t>
            </a:r>
          </a:p>
          <a:p>
            <a:pPr marL="596900" indent="-514350">
              <a:defRPr/>
            </a:pPr>
            <a:r>
              <a:rPr lang="en-GB" sz="2800" dirty="0" smtClean="0"/>
              <a:t>If printer available,  ask if patient would like a copy of his/her data</a:t>
            </a:r>
            <a:endParaRPr lang="en-US" sz="2800" dirty="0" smtClean="0"/>
          </a:p>
          <a:p>
            <a:pPr marL="596900" indent="-514350">
              <a:defRPr/>
            </a:pPr>
            <a:r>
              <a:rPr lang="en-GB" sz="2800" dirty="0" smtClean="0"/>
              <a:t>If time allows, access other online patient education materials for patient</a:t>
            </a:r>
            <a:endParaRPr lang="en-US" sz="2800" dirty="0" smtClean="0"/>
          </a:p>
          <a:p>
            <a:pPr marL="596900" indent="-514350">
              <a:defRPr/>
            </a:pPr>
            <a:endParaRPr lang="en-US" sz="2800" dirty="0" smtClean="0"/>
          </a:p>
          <a:p>
            <a:pPr>
              <a:defRPr/>
            </a:pPr>
            <a:endParaRPr lang="en-US" sz="2800" dirty="0" smtClean="0"/>
          </a:p>
          <a:p>
            <a:pPr>
              <a:defRPr/>
            </a:pPr>
            <a:endParaRPr lang="en-US" sz="2800" dirty="0" smtClean="0"/>
          </a:p>
          <a:p>
            <a:pPr>
              <a:defRPr/>
            </a:pPr>
            <a:endParaRPr lang="en-US" sz="2800" dirty="0"/>
          </a:p>
        </p:txBody>
      </p:sp>
      <p:sp>
        <p:nvSpPr>
          <p:cNvPr id="4" name="Slide Number Placeholder 3"/>
          <p:cNvSpPr>
            <a:spLocks noGrp="1"/>
          </p:cNvSpPr>
          <p:nvPr>
            <p:ph type="sldNum" sz="quarter" idx="12"/>
          </p:nvPr>
        </p:nvSpPr>
        <p:spPr/>
        <p:txBody>
          <a:bodyPr/>
          <a:lstStyle/>
          <a:p>
            <a:pPr>
              <a:defRPr/>
            </a:pPr>
            <a:fld id="{1604E7AA-EDF7-4A5D-9176-5525C22F3C73}" type="slidenum">
              <a:rPr lang="en-US" smtClean="0"/>
              <a:pPr>
                <a:defRPr/>
              </a:pPr>
              <a:t>37</a:t>
            </a:fld>
            <a:endParaRPr lang="en-US" dirty="0"/>
          </a:p>
        </p:txBody>
      </p:sp>
      <p:sp>
        <p:nvSpPr>
          <p:cNvPr id="5" name="Footer Placeholder 4"/>
          <p:cNvSpPr>
            <a:spLocks noGrp="1"/>
          </p:cNvSpPr>
          <p:nvPr>
            <p:ph type="ftr" sz="quarter" idx="11"/>
          </p:nvPr>
        </p:nvSpPr>
        <p:spPr/>
        <p:txBody>
          <a:bodyPr/>
          <a:lstStyle/>
          <a:p>
            <a:pPr>
              <a:defRPr/>
            </a:pPr>
            <a:r>
              <a:rPr lang="en-US" smtClean="0"/>
              <a:t>Summer 2011</a:t>
            </a:r>
            <a:endParaRPr lang="en-US"/>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153400" cy="1143000"/>
          </a:xfrm>
        </p:spPr>
        <p:txBody>
          <a:bodyPr>
            <a:normAutofit fontScale="90000"/>
          </a:bodyPr>
          <a:lstStyle/>
          <a:p>
            <a:pPr>
              <a:defRPr/>
            </a:pPr>
            <a:r>
              <a:rPr lang="en-US" dirty="0" smtClean="0"/>
              <a:t>Major Points for EMR Communication</a:t>
            </a:r>
            <a:endParaRPr lang="en-US" dirty="0"/>
          </a:p>
        </p:txBody>
      </p:sp>
      <p:sp>
        <p:nvSpPr>
          <p:cNvPr id="17411" name="Content Placeholder 2"/>
          <p:cNvSpPr>
            <a:spLocks noGrp="1"/>
          </p:cNvSpPr>
          <p:nvPr>
            <p:ph idx="1"/>
          </p:nvPr>
        </p:nvSpPr>
        <p:spPr>
          <a:xfrm>
            <a:off x="1066800" y="1447800"/>
            <a:ext cx="7867650" cy="4800600"/>
          </a:xfrm>
        </p:spPr>
        <p:txBody>
          <a:bodyPr/>
          <a:lstStyle/>
          <a:p>
            <a:pPr marL="596900" indent="-514350">
              <a:buFont typeface="Gill Sans MT" pitchFamily="34" charset="0"/>
              <a:buAutoNum type="arabicPeriod"/>
            </a:pPr>
            <a:r>
              <a:rPr lang="en-GB" sz="2800" smtClean="0"/>
              <a:t>Introduced self BEFORE turning to computer</a:t>
            </a:r>
            <a:endParaRPr lang="en-US" sz="2800" smtClean="0"/>
          </a:p>
          <a:p>
            <a:pPr marL="596900" indent="-514350">
              <a:buFont typeface="Gill Sans MT" pitchFamily="34" charset="0"/>
              <a:buAutoNum type="arabicPeriod"/>
            </a:pPr>
            <a:r>
              <a:rPr lang="en-GB" sz="2800" smtClean="0"/>
              <a:t>Introduced the computer into the doctor/patient/computer triad</a:t>
            </a:r>
            <a:endParaRPr lang="en-US" sz="2800" smtClean="0"/>
          </a:p>
          <a:p>
            <a:pPr marL="596900" indent="-514350">
              <a:buFont typeface="Gill Sans MT" pitchFamily="34" charset="0"/>
              <a:buAutoNum type="arabicPeriod"/>
            </a:pPr>
            <a:r>
              <a:rPr lang="en-GB" sz="2800" smtClean="0"/>
              <a:t>If sitting, adjust the chair to be at eye level with patient and so the patient can see screen</a:t>
            </a:r>
            <a:endParaRPr lang="en-US" sz="2800" smtClean="0"/>
          </a:p>
          <a:p>
            <a:pPr marL="596900" indent="-514350">
              <a:buFont typeface="Gill Sans MT" pitchFamily="34" charset="0"/>
              <a:buAutoNum type="arabicPeriod"/>
            </a:pPr>
            <a:r>
              <a:rPr lang="en-GB" sz="2800" smtClean="0"/>
              <a:t>Patient should be alerted verbally when turning attention from patient to the computer for longer periods of typing</a:t>
            </a:r>
            <a:endParaRPr lang="en-US" sz="2800" smtClean="0"/>
          </a:p>
        </p:txBody>
      </p:sp>
      <p:sp>
        <p:nvSpPr>
          <p:cNvPr id="5" name="Slide Number Placeholder 4"/>
          <p:cNvSpPr>
            <a:spLocks noGrp="1"/>
          </p:cNvSpPr>
          <p:nvPr>
            <p:ph type="sldNum" sz="quarter" idx="12"/>
          </p:nvPr>
        </p:nvSpPr>
        <p:spPr/>
        <p:txBody>
          <a:bodyPr/>
          <a:lstStyle/>
          <a:p>
            <a:pPr>
              <a:defRPr/>
            </a:pPr>
            <a:fld id="{DC4DD40F-8E38-4E03-9925-D97FD8EE400B}" type="slidenum">
              <a:rPr lang="en-US" smtClean="0"/>
              <a:pPr>
                <a:defRPr/>
              </a:pPr>
              <a:t>38</a:t>
            </a:fld>
            <a:endParaRPr lang="en-US" dirty="0"/>
          </a:p>
        </p:txBody>
      </p:sp>
      <p:sp>
        <p:nvSpPr>
          <p:cNvPr id="3" name="Footer Placeholder 2"/>
          <p:cNvSpPr>
            <a:spLocks noGrp="1"/>
          </p:cNvSpPr>
          <p:nvPr>
            <p:ph type="ftr" sz="quarter" idx="11"/>
          </p:nvPr>
        </p:nvSpPr>
        <p:spPr/>
        <p:txBody>
          <a:bodyPr/>
          <a:lstStyle/>
          <a:p>
            <a:pPr>
              <a:defRPr/>
            </a:pPr>
            <a:r>
              <a:rPr lang="en-US" smtClean="0"/>
              <a:t>Summer 2011</a:t>
            </a:r>
            <a:endParaRPr lang="en-US"/>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Content Placeholder 2"/>
          <p:cNvSpPr>
            <a:spLocks noGrp="1"/>
          </p:cNvSpPr>
          <p:nvPr>
            <p:ph idx="1"/>
          </p:nvPr>
        </p:nvSpPr>
        <p:spPr/>
        <p:txBody>
          <a:bodyPr/>
          <a:lstStyle/>
          <a:p>
            <a:r>
              <a:rPr lang="en-US" dirty="0" smtClean="0"/>
              <a:t>These are exciting times in EMR adoption</a:t>
            </a:r>
          </a:p>
          <a:p>
            <a:r>
              <a:rPr lang="en-US" dirty="0"/>
              <a:t>Student seeing EMRs in preceptor clinics, but getting varied experience</a:t>
            </a:r>
          </a:p>
          <a:p>
            <a:r>
              <a:rPr lang="en-US" dirty="0" smtClean="0"/>
              <a:t>FSU </a:t>
            </a:r>
            <a:r>
              <a:rPr lang="en-US" dirty="0" err="1" smtClean="0"/>
              <a:t>CoM</a:t>
            </a:r>
            <a:r>
              <a:rPr lang="en-US" dirty="0" smtClean="0"/>
              <a:t> one of few schools to have teaching EMR  available instead of clinical EMR only</a:t>
            </a:r>
          </a:p>
          <a:p>
            <a:r>
              <a:rPr lang="en-US" dirty="0" smtClean="0"/>
              <a:t>Student curriculum in EMR use vital to their </a:t>
            </a:r>
            <a:r>
              <a:rPr lang="en-US" dirty="0" smtClean="0"/>
              <a:t>future and quality of care they deliver</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D3812502-1AC6-448B-AC41-DE0DFC70B456}" type="slidenum">
              <a:rPr lang="en-US" smtClean="0"/>
              <a:pPr>
                <a:defRPr/>
              </a:pPr>
              <a:t>39</a:t>
            </a:fld>
            <a:endParaRPr lang="en-US"/>
          </a:p>
        </p:txBody>
      </p:sp>
      <p:sp>
        <p:nvSpPr>
          <p:cNvPr id="5" name="Footer Placeholder 4"/>
          <p:cNvSpPr>
            <a:spLocks noGrp="1"/>
          </p:cNvSpPr>
          <p:nvPr>
            <p:ph type="ftr" sz="quarter" idx="11"/>
          </p:nvPr>
        </p:nvSpPr>
        <p:spPr/>
        <p:txBody>
          <a:bodyPr/>
          <a:lstStyle/>
          <a:p>
            <a:pPr>
              <a:defRPr/>
            </a:pPr>
            <a:r>
              <a:rPr lang="en-US" smtClean="0"/>
              <a:t>Summer 2011</a:t>
            </a:r>
            <a:endParaRPr lang="en-US"/>
          </a:p>
        </p:txBody>
      </p:sp>
    </p:spTree>
    <p:extLst>
      <p:ext uri="{BB962C8B-B14F-4D97-AF65-F5344CB8AC3E}">
        <p14:creationId xmlns:p14="http://schemas.microsoft.com/office/powerpoint/2010/main" val="1184821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Perspective</a:t>
            </a:r>
            <a:endParaRPr lang="en-US" dirty="0"/>
          </a:p>
        </p:txBody>
      </p:sp>
      <p:sp>
        <p:nvSpPr>
          <p:cNvPr id="3" name="Content Placeholder 2"/>
          <p:cNvSpPr>
            <a:spLocks noGrp="1"/>
          </p:cNvSpPr>
          <p:nvPr>
            <p:ph idx="1"/>
          </p:nvPr>
        </p:nvSpPr>
        <p:spPr/>
        <p:txBody>
          <a:bodyPr/>
          <a:lstStyle/>
          <a:p>
            <a:pPr marL="463550" indent="-381000">
              <a:buNone/>
            </a:pPr>
            <a:r>
              <a:rPr lang="en-US" dirty="0" smtClean="0"/>
              <a:t>Weed, LI.  (1968) Medical records that guide and teach. </a:t>
            </a:r>
            <a:r>
              <a:rPr lang="en-US" i="1" dirty="0" smtClean="0"/>
              <a:t>New </a:t>
            </a:r>
            <a:r>
              <a:rPr lang="en-US" i="1" dirty="0" err="1" smtClean="0"/>
              <a:t>Eng</a:t>
            </a:r>
            <a:r>
              <a:rPr lang="en-US" i="1" dirty="0" smtClean="0"/>
              <a:t> J of Med.</a:t>
            </a:r>
            <a:r>
              <a:rPr lang="en-US" dirty="0" smtClean="0"/>
              <a:t> 278(11); 593-657. </a:t>
            </a:r>
          </a:p>
          <a:p>
            <a:r>
              <a:rPr lang="en-US" dirty="0"/>
              <a:t>Introduced the POMR</a:t>
            </a:r>
          </a:p>
          <a:p>
            <a:r>
              <a:rPr lang="en-US" dirty="0" smtClean="0"/>
              <a:t>Proposed using computers to store medical records</a:t>
            </a:r>
          </a:p>
          <a:p>
            <a:r>
              <a:rPr lang="en-US" dirty="0" smtClean="0"/>
              <a:t>Using a series of screens that prompted good clinical decision making</a:t>
            </a:r>
          </a:p>
          <a:p>
            <a:endParaRPr lang="en-US" sz="2400" dirty="0" smtClean="0"/>
          </a:p>
          <a:p>
            <a:pPr marL="463550" indent="-381000">
              <a:buNone/>
            </a:pPr>
            <a:endParaRPr lang="en-US" sz="2400" dirty="0"/>
          </a:p>
        </p:txBody>
      </p:sp>
      <p:sp>
        <p:nvSpPr>
          <p:cNvPr id="4" name="Slide Number Placeholder 3"/>
          <p:cNvSpPr>
            <a:spLocks noGrp="1"/>
          </p:cNvSpPr>
          <p:nvPr>
            <p:ph type="sldNum" sz="quarter" idx="12"/>
          </p:nvPr>
        </p:nvSpPr>
        <p:spPr/>
        <p:txBody>
          <a:bodyPr/>
          <a:lstStyle/>
          <a:p>
            <a:pPr>
              <a:defRPr/>
            </a:pPr>
            <a:fld id="{D3812502-1AC6-448B-AC41-DE0DFC70B456}"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US" smtClean="0"/>
              <a:t>Summer 2011</a:t>
            </a:r>
            <a:endParaRPr lang="en-US"/>
          </a:p>
        </p:txBody>
      </p:sp>
    </p:spTree>
    <p:extLst>
      <p:ext uri="{BB962C8B-B14F-4D97-AF65-F5344CB8AC3E}">
        <p14:creationId xmlns:p14="http://schemas.microsoft.com/office/powerpoint/2010/main" val="4680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Technology in medical Practice</a:t>
            </a:r>
            <a:br>
              <a:rPr lang="en-US" dirty="0" smtClean="0"/>
            </a:br>
            <a:r>
              <a:rPr lang="en-US" dirty="0" smtClean="0"/>
              <a:t>2011</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3812502-1AC6-448B-AC41-DE0DFC70B456}" type="slidenum">
              <a:rPr lang="en-US" smtClean="0"/>
              <a:pPr>
                <a:defRPr/>
              </a:pPr>
              <a:t>5</a:t>
            </a:fld>
            <a:endParaRPr lang="en-US"/>
          </a:p>
        </p:txBody>
      </p:sp>
      <p:sp>
        <p:nvSpPr>
          <p:cNvPr id="2" name="Footer Placeholder 1"/>
          <p:cNvSpPr>
            <a:spLocks noGrp="1"/>
          </p:cNvSpPr>
          <p:nvPr>
            <p:ph type="ftr" sz="quarter" idx="11"/>
          </p:nvPr>
        </p:nvSpPr>
        <p:spPr/>
        <p:txBody>
          <a:bodyPr/>
          <a:lstStyle/>
          <a:p>
            <a:pPr>
              <a:defRPr/>
            </a:pPr>
            <a:r>
              <a:rPr lang="en-US" smtClean="0"/>
              <a:t>Summer 2011</a:t>
            </a:r>
            <a:endParaRPr lang="en-US"/>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Times</a:t>
            </a:r>
            <a:endParaRPr lang="en-US" dirty="0"/>
          </a:p>
        </p:txBody>
      </p:sp>
      <p:sp>
        <p:nvSpPr>
          <p:cNvPr id="3" name="Slide Number Placeholder 2"/>
          <p:cNvSpPr>
            <a:spLocks noGrp="1"/>
          </p:cNvSpPr>
          <p:nvPr>
            <p:ph type="sldNum" sz="quarter" idx="12"/>
          </p:nvPr>
        </p:nvSpPr>
        <p:spPr/>
        <p:txBody>
          <a:bodyPr/>
          <a:lstStyle/>
          <a:p>
            <a:pPr>
              <a:defRPr/>
            </a:pPr>
            <a:fld id="{351436F3-EAF3-4E10-9023-A0F60527484D}" type="slidenum">
              <a:rPr lang="en-US" smtClean="0"/>
              <a:pPr>
                <a:defRPr/>
              </a:pPr>
              <a:t>6</a:t>
            </a:fld>
            <a:endParaRPr lang="en-US"/>
          </a:p>
        </p:txBody>
      </p:sp>
      <p:pic>
        <p:nvPicPr>
          <p:cNvPr id="4" name="Picture 5"/>
          <p:cNvPicPr>
            <a:picLocks noChangeAspect="1" noChangeArrowheads="1"/>
          </p:cNvPicPr>
          <p:nvPr/>
        </p:nvPicPr>
        <p:blipFill>
          <a:blip r:embed="rId4" cstate="print"/>
          <a:srcRect/>
          <a:stretch>
            <a:fillRect/>
          </a:stretch>
        </p:blipFill>
        <p:spPr bwMode="auto">
          <a:xfrm>
            <a:off x="381000" y="1447800"/>
            <a:ext cx="8305800" cy="4964113"/>
          </a:xfrm>
          <a:prstGeom prst="roundRect">
            <a:avLst/>
          </a:prstGeom>
          <a:noFill/>
          <a:ln w="9525">
            <a:noFill/>
            <a:miter lim="800000"/>
            <a:headEnd/>
            <a:tailEnd/>
          </a:ln>
          <a:effectLst/>
        </p:spPr>
      </p:pic>
      <p:sp>
        <p:nvSpPr>
          <p:cNvPr id="5" name="Footer Placeholder 4"/>
          <p:cNvSpPr>
            <a:spLocks noGrp="1"/>
          </p:cNvSpPr>
          <p:nvPr>
            <p:ph type="ftr" sz="quarter" idx="11"/>
          </p:nvPr>
        </p:nvSpPr>
        <p:spPr/>
        <p:txBody>
          <a:bodyPr/>
          <a:lstStyle/>
          <a:p>
            <a:pPr>
              <a:defRPr/>
            </a:pPr>
            <a:r>
              <a:rPr lang="en-US" smtClean="0"/>
              <a:t>Summer 2011</a:t>
            </a:r>
            <a:endParaRPr lang="en-US"/>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Incentives Program</a:t>
            </a:r>
            <a:endParaRPr lang="en-US" dirty="0"/>
          </a:p>
        </p:txBody>
      </p:sp>
      <p:sp>
        <p:nvSpPr>
          <p:cNvPr id="24579" name="Content Placeholder 2"/>
          <p:cNvSpPr>
            <a:spLocks noGrp="1"/>
          </p:cNvSpPr>
          <p:nvPr>
            <p:ph idx="1"/>
          </p:nvPr>
        </p:nvSpPr>
        <p:spPr/>
        <p:txBody>
          <a:bodyPr/>
          <a:lstStyle/>
          <a:p>
            <a:r>
              <a:rPr lang="en-US" dirty="0" smtClean="0"/>
              <a:t>American Recovery and Reinvestment Act (ARRA) $44-64K  per physician</a:t>
            </a:r>
          </a:p>
          <a:p>
            <a:r>
              <a:rPr lang="en-US" dirty="0" smtClean="0"/>
              <a:t>CMS EHR Incentive Programs </a:t>
            </a:r>
          </a:p>
          <a:p>
            <a:r>
              <a:rPr lang="en-US" dirty="0"/>
              <a:t>Meeting meaningful use criteria for </a:t>
            </a:r>
            <a:r>
              <a:rPr lang="en-US" dirty="0" smtClean="0"/>
              <a:t>CMS </a:t>
            </a:r>
            <a:r>
              <a:rPr lang="en-US" dirty="0"/>
              <a:t>EHR Incentives Program</a:t>
            </a:r>
          </a:p>
          <a:p>
            <a:r>
              <a:rPr lang="en-US" dirty="0" smtClean="0"/>
              <a:t>CCHIT (Certification Commission for Health Information Technology) Certifies EMRs</a:t>
            </a:r>
          </a:p>
          <a:p>
            <a:endParaRPr lang="en-US" dirty="0" smtClean="0"/>
          </a:p>
        </p:txBody>
      </p:sp>
      <p:sp>
        <p:nvSpPr>
          <p:cNvPr id="4" name="Slide Number Placeholder 3"/>
          <p:cNvSpPr>
            <a:spLocks noGrp="1"/>
          </p:cNvSpPr>
          <p:nvPr>
            <p:ph type="sldNum" sz="quarter" idx="12"/>
          </p:nvPr>
        </p:nvSpPr>
        <p:spPr/>
        <p:txBody>
          <a:bodyPr/>
          <a:lstStyle/>
          <a:p>
            <a:pPr>
              <a:defRPr/>
            </a:pPr>
            <a:fld id="{6F7AA72D-2C61-472C-BB66-D7D5D5447EC5}" type="slidenum">
              <a:rPr lang="en-US" smtClean="0"/>
              <a:pPr>
                <a:defRPr/>
              </a:pPr>
              <a:t>7</a:t>
            </a:fld>
            <a:endParaRPr lang="en-US"/>
          </a:p>
        </p:txBody>
      </p:sp>
      <p:sp>
        <p:nvSpPr>
          <p:cNvPr id="3" name="Footer Placeholder 2"/>
          <p:cNvSpPr>
            <a:spLocks noGrp="1"/>
          </p:cNvSpPr>
          <p:nvPr>
            <p:ph type="ftr" sz="quarter" idx="11"/>
          </p:nvPr>
        </p:nvSpPr>
        <p:spPr/>
        <p:txBody>
          <a:bodyPr/>
          <a:lstStyle/>
          <a:p>
            <a:pPr>
              <a:defRPr/>
            </a:pPr>
            <a:r>
              <a:rPr lang="en-US" smtClean="0"/>
              <a:t>Summer 2011</a:t>
            </a:r>
            <a:endParaRPr lang="en-US"/>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dirty="0" smtClean="0"/>
              <a:t>Meaningful Use Criteria (briefly)</a:t>
            </a:r>
            <a:endParaRPr lang="en-US" dirty="0"/>
          </a:p>
        </p:txBody>
      </p:sp>
      <p:sp>
        <p:nvSpPr>
          <p:cNvPr id="6" name="Content Placeholder 5"/>
          <p:cNvSpPr>
            <a:spLocks noGrp="1"/>
          </p:cNvSpPr>
          <p:nvPr>
            <p:ph idx="1"/>
          </p:nvPr>
        </p:nvSpPr>
        <p:spPr>
          <a:xfrm>
            <a:off x="914400" y="1219200"/>
            <a:ext cx="8020050" cy="4800600"/>
          </a:xfrm>
        </p:spPr>
        <p:txBody>
          <a:bodyPr/>
          <a:lstStyle/>
          <a:p>
            <a:pPr marL="539750" indent="-457200">
              <a:spcBef>
                <a:spcPts val="0"/>
              </a:spcBef>
              <a:buFont typeface="+mj-lt"/>
              <a:buAutoNum type="arabicPeriod"/>
              <a:defRPr/>
            </a:pPr>
            <a:r>
              <a:rPr lang="en-US" sz="2400" dirty="0">
                <a:latin typeface="Arial" pitchFamily="34" charset="0"/>
                <a:cs typeface="Arial" pitchFamily="34" charset="0"/>
              </a:rPr>
              <a:t>Use computerized provider </a:t>
            </a:r>
            <a:r>
              <a:rPr lang="en-US" sz="2400" b="1" dirty="0">
                <a:latin typeface="Arial" pitchFamily="34" charset="0"/>
                <a:cs typeface="Arial" pitchFamily="34" charset="0"/>
              </a:rPr>
              <a:t>order entry </a:t>
            </a:r>
            <a:r>
              <a:rPr lang="en-US" sz="2400" dirty="0">
                <a:latin typeface="Arial" pitchFamily="34" charset="0"/>
                <a:cs typeface="Arial" pitchFamily="34" charset="0"/>
              </a:rPr>
              <a:t>(CPOE) </a:t>
            </a:r>
          </a:p>
          <a:p>
            <a:pPr marL="539750" indent="-457200">
              <a:spcBef>
                <a:spcPts val="0"/>
              </a:spcBef>
              <a:buFont typeface="+mj-lt"/>
              <a:buAutoNum type="arabicPeriod"/>
              <a:defRPr/>
            </a:pPr>
            <a:r>
              <a:rPr lang="en-US" sz="2400" dirty="0">
                <a:latin typeface="Arial" pitchFamily="34" charset="0"/>
                <a:cs typeface="Arial" pitchFamily="34" charset="0"/>
              </a:rPr>
              <a:t>Implement </a:t>
            </a:r>
            <a:r>
              <a:rPr lang="en-US" sz="2400" b="1" dirty="0">
                <a:latin typeface="Arial" pitchFamily="34" charset="0"/>
                <a:cs typeface="Arial" pitchFamily="34" charset="0"/>
              </a:rPr>
              <a:t>drug-drug and drug-allergy interaction </a:t>
            </a:r>
            <a:r>
              <a:rPr lang="en-US" sz="2400" dirty="0">
                <a:latin typeface="Arial" pitchFamily="34" charset="0"/>
                <a:cs typeface="Arial" pitchFamily="34" charset="0"/>
              </a:rPr>
              <a:t>checks. </a:t>
            </a:r>
          </a:p>
          <a:p>
            <a:pPr marL="539750" indent="-457200">
              <a:spcBef>
                <a:spcPts val="0"/>
              </a:spcBef>
              <a:buFont typeface="+mj-lt"/>
              <a:buAutoNum type="arabicPeriod"/>
              <a:defRPr/>
            </a:pPr>
            <a:r>
              <a:rPr lang="en-US" sz="2400" dirty="0">
                <a:latin typeface="Arial" pitchFamily="34" charset="0"/>
                <a:cs typeface="Arial" pitchFamily="34" charset="0"/>
              </a:rPr>
              <a:t>Maintain an up-to-date </a:t>
            </a:r>
            <a:r>
              <a:rPr lang="en-US" sz="2400" b="1" dirty="0">
                <a:latin typeface="Arial" pitchFamily="34" charset="0"/>
                <a:cs typeface="Arial" pitchFamily="34" charset="0"/>
              </a:rPr>
              <a:t>problem list </a:t>
            </a:r>
            <a:r>
              <a:rPr lang="en-US" sz="2400" dirty="0">
                <a:latin typeface="Arial" pitchFamily="34" charset="0"/>
                <a:cs typeface="Arial" pitchFamily="34" charset="0"/>
              </a:rPr>
              <a:t>of current and active diagnoses. </a:t>
            </a:r>
          </a:p>
          <a:p>
            <a:pPr marL="539750" indent="-457200">
              <a:spcBef>
                <a:spcPts val="0"/>
              </a:spcBef>
              <a:buFont typeface="+mj-lt"/>
              <a:buAutoNum type="arabicPeriod"/>
              <a:defRPr/>
            </a:pPr>
            <a:r>
              <a:rPr lang="en-US" sz="2400" dirty="0">
                <a:latin typeface="Arial" pitchFamily="34" charset="0"/>
                <a:cs typeface="Arial" pitchFamily="34" charset="0"/>
              </a:rPr>
              <a:t>Generate and </a:t>
            </a:r>
            <a:r>
              <a:rPr lang="en-US" sz="2400" b="1" dirty="0">
                <a:latin typeface="Arial" pitchFamily="34" charset="0"/>
                <a:cs typeface="Arial" pitchFamily="34" charset="0"/>
              </a:rPr>
              <a:t>transmit permissible prescriptions </a:t>
            </a:r>
            <a:r>
              <a:rPr lang="en-US" sz="2400" dirty="0">
                <a:latin typeface="Arial" pitchFamily="34" charset="0"/>
                <a:cs typeface="Arial" pitchFamily="34" charset="0"/>
              </a:rPr>
              <a:t>electronically (</a:t>
            </a:r>
            <a:r>
              <a:rPr lang="en-US" sz="2400" dirty="0" err="1">
                <a:latin typeface="Arial" pitchFamily="34" charset="0"/>
                <a:cs typeface="Arial" pitchFamily="34" charset="0"/>
              </a:rPr>
              <a:t>eRx</a:t>
            </a:r>
            <a:r>
              <a:rPr lang="en-US" sz="2400" dirty="0">
                <a:latin typeface="Arial" pitchFamily="34" charset="0"/>
                <a:cs typeface="Arial" pitchFamily="34" charset="0"/>
              </a:rPr>
              <a:t>). </a:t>
            </a:r>
          </a:p>
          <a:p>
            <a:pPr marL="539750" indent="-457200">
              <a:spcBef>
                <a:spcPts val="0"/>
              </a:spcBef>
              <a:buFont typeface="+mj-lt"/>
              <a:buAutoNum type="arabicPeriod"/>
              <a:defRPr/>
            </a:pPr>
            <a:r>
              <a:rPr lang="en-US" sz="2400" dirty="0">
                <a:latin typeface="Arial" pitchFamily="34" charset="0"/>
                <a:cs typeface="Arial" pitchFamily="34" charset="0"/>
              </a:rPr>
              <a:t>Maintain </a:t>
            </a:r>
            <a:r>
              <a:rPr lang="en-US" sz="2400" b="1" dirty="0">
                <a:latin typeface="Arial" pitchFamily="34" charset="0"/>
                <a:cs typeface="Arial" pitchFamily="34" charset="0"/>
              </a:rPr>
              <a:t>active medication </a:t>
            </a:r>
            <a:r>
              <a:rPr lang="en-US" sz="2400" dirty="0">
                <a:latin typeface="Arial" pitchFamily="34" charset="0"/>
                <a:cs typeface="Arial" pitchFamily="34" charset="0"/>
              </a:rPr>
              <a:t>list. </a:t>
            </a:r>
          </a:p>
          <a:p>
            <a:pPr marL="539750" indent="-457200">
              <a:spcBef>
                <a:spcPts val="0"/>
              </a:spcBef>
              <a:buFont typeface="+mj-lt"/>
              <a:buAutoNum type="arabicPeriod"/>
              <a:defRPr/>
            </a:pPr>
            <a:r>
              <a:rPr lang="en-US" sz="2400" dirty="0">
                <a:latin typeface="Arial" pitchFamily="34" charset="0"/>
                <a:cs typeface="Arial" pitchFamily="34" charset="0"/>
              </a:rPr>
              <a:t>Maintain active </a:t>
            </a:r>
            <a:r>
              <a:rPr lang="en-US" sz="2400" b="1" dirty="0">
                <a:latin typeface="Arial" pitchFamily="34" charset="0"/>
                <a:cs typeface="Arial" pitchFamily="34" charset="0"/>
              </a:rPr>
              <a:t>medication allergy</a:t>
            </a:r>
            <a:r>
              <a:rPr lang="en-US" sz="2400" dirty="0">
                <a:latin typeface="Arial" pitchFamily="34" charset="0"/>
                <a:cs typeface="Arial" pitchFamily="34" charset="0"/>
              </a:rPr>
              <a:t> list. </a:t>
            </a:r>
          </a:p>
          <a:p>
            <a:pPr marL="539750" indent="-457200">
              <a:spcBef>
                <a:spcPts val="0"/>
              </a:spcBef>
              <a:buFont typeface="+mj-lt"/>
              <a:buAutoNum type="arabicPeriod"/>
              <a:defRPr/>
            </a:pPr>
            <a:r>
              <a:rPr lang="en-US" sz="2400" dirty="0">
                <a:latin typeface="Arial" pitchFamily="34" charset="0"/>
                <a:cs typeface="Arial" pitchFamily="34" charset="0"/>
              </a:rPr>
              <a:t>Record all of the following </a:t>
            </a:r>
            <a:r>
              <a:rPr lang="en-US" sz="2400" b="1" dirty="0">
                <a:latin typeface="Arial" pitchFamily="34" charset="0"/>
                <a:cs typeface="Arial" pitchFamily="34" charset="0"/>
              </a:rPr>
              <a:t>demographics</a:t>
            </a:r>
            <a:r>
              <a:rPr lang="en-US" sz="2400" dirty="0">
                <a:latin typeface="Arial" pitchFamily="34" charset="0"/>
                <a:cs typeface="Arial" pitchFamily="34" charset="0"/>
              </a:rPr>
              <a:t>: </a:t>
            </a:r>
            <a:r>
              <a:rPr lang="en-US" sz="2400" dirty="0" smtClean="0">
                <a:latin typeface="Arial" pitchFamily="34" charset="0"/>
                <a:cs typeface="Arial" pitchFamily="34" charset="0"/>
              </a:rPr>
              <a:t>Preferred language, Gender, Race, Ethnicity</a:t>
            </a:r>
            <a:r>
              <a:rPr lang="en-US" sz="2400" dirty="0">
                <a:latin typeface="Arial" pitchFamily="34" charset="0"/>
                <a:cs typeface="Arial" pitchFamily="34" charset="0"/>
              </a:rPr>
              <a:t>,</a:t>
            </a:r>
            <a:r>
              <a:rPr lang="en-US" sz="2400" dirty="0" smtClean="0">
                <a:latin typeface="Arial" pitchFamily="34" charset="0"/>
                <a:cs typeface="Arial" pitchFamily="34" charset="0"/>
              </a:rPr>
              <a:t> Date </a:t>
            </a:r>
            <a:r>
              <a:rPr lang="en-US" sz="2400" dirty="0">
                <a:latin typeface="Arial" pitchFamily="34" charset="0"/>
                <a:cs typeface="Arial" pitchFamily="34" charset="0"/>
              </a:rPr>
              <a:t>of birth</a:t>
            </a:r>
            <a:r>
              <a:rPr lang="en-US" sz="2400" dirty="0" smtClean="0">
                <a:latin typeface="Arial" pitchFamily="34" charset="0"/>
                <a:cs typeface="Arial" pitchFamily="34" charset="0"/>
              </a:rPr>
              <a:t>.</a:t>
            </a:r>
          </a:p>
          <a:p>
            <a:pPr marL="539750" indent="-457200">
              <a:spcBef>
                <a:spcPts val="0"/>
              </a:spcBef>
              <a:buFont typeface="+mj-lt"/>
              <a:buAutoNum type="arabicPeriod"/>
              <a:defRPr/>
            </a:pPr>
            <a:r>
              <a:rPr lang="en-US" sz="2400" dirty="0" smtClean="0"/>
              <a:t>Record and chart changes in the following </a:t>
            </a:r>
            <a:r>
              <a:rPr lang="en-US" sz="2400" b="1" dirty="0" smtClean="0"/>
              <a:t>vital signs</a:t>
            </a:r>
            <a:r>
              <a:rPr lang="en-US" sz="2400" dirty="0" smtClean="0"/>
              <a:t>: Height, Weight, Blood pressure, Calculate and display body mass index (BMI). </a:t>
            </a:r>
            <a:r>
              <a:rPr lang="en-US" sz="2400" dirty="0" smtClean="0">
                <a:latin typeface="Arial" pitchFamily="34" charset="0"/>
                <a:cs typeface="Arial" pitchFamily="34" charset="0"/>
              </a:rPr>
              <a:t> </a:t>
            </a:r>
            <a:r>
              <a:rPr lang="en-US" sz="2400" dirty="0"/>
              <a:t>	</a:t>
            </a:r>
          </a:p>
          <a:p>
            <a:pPr>
              <a:defRPr/>
            </a:pPr>
            <a:endParaRPr lang="en-US" sz="1400" dirty="0"/>
          </a:p>
        </p:txBody>
      </p:sp>
      <p:sp>
        <p:nvSpPr>
          <p:cNvPr id="4" name="Slide Number Placeholder 3"/>
          <p:cNvSpPr>
            <a:spLocks noGrp="1"/>
          </p:cNvSpPr>
          <p:nvPr>
            <p:ph type="sldNum" sz="quarter" idx="12"/>
          </p:nvPr>
        </p:nvSpPr>
        <p:spPr/>
        <p:txBody>
          <a:bodyPr/>
          <a:lstStyle/>
          <a:p>
            <a:pPr>
              <a:defRPr/>
            </a:pPr>
            <a:fld id="{990BBFCE-EBE2-4F0D-AFA0-766AED4CBEC0}" type="slidenum">
              <a:rPr lang="en-US" smtClean="0"/>
              <a:pPr>
                <a:defRPr/>
              </a:pPr>
              <a:t>8</a:t>
            </a:fld>
            <a:endParaRPr lang="en-US"/>
          </a:p>
        </p:txBody>
      </p:sp>
      <p:sp>
        <p:nvSpPr>
          <p:cNvPr id="2" name="Footer Placeholder 1"/>
          <p:cNvSpPr>
            <a:spLocks noGrp="1"/>
          </p:cNvSpPr>
          <p:nvPr>
            <p:ph type="ftr" sz="quarter" idx="11"/>
          </p:nvPr>
        </p:nvSpPr>
        <p:spPr/>
        <p:txBody>
          <a:bodyPr/>
          <a:lstStyle/>
          <a:p>
            <a:pPr>
              <a:defRPr/>
            </a:pPr>
            <a:r>
              <a:rPr lang="en-US" smtClean="0"/>
              <a:t>Summer 2011</a:t>
            </a:r>
            <a:endParaRPr lang="en-US"/>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dirty="0" smtClean="0"/>
              <a:t>Meaningful Use Criteria (briefly)</a:t>
            </a:r>
            <a:endParaRPr lang="en-US" dirty="0"/>
          </a:p>
        </p:txBody>
      </p:sp>
      <p:sp>
        <p:nvSpPr>
          <p:cNvPr id="2" name="Content Placeholder 1"/>
          <p:cNvSpPr>
            <a:spLocks noGrp="1"/>
          </p:cNvSpPr>
          <p:nvPr>
            <p:ph idx="1"/>
          </p:nvPr>
        </p:nvSpPr>
        <p:spPr>
          <a:xfrm>
            <a:off x="914400" y="1219200"/>
            <a:ext cx="8020050" cy="4800600"/>
          </a:xfrm>
        </p:spPr>
        <p:txBody>
          <a:bodyPr/>
          <a:lstStyle/>
          <a:p>
            <a:pPr marL="539750" indent="-457200">
              <a:spcBef>
                <a:spcPts val="0"/>
              </a:spcBef>
              <a:buFont typeface="+mj-lt"/>
              <a:buAutoNum type="arabicPeriod" startAt="9"/>
              <a:defRPr/>
            </a:pPr>
            <a:r>
              <a:rPr lang="en-US" sz="2400" dirty="0" smtClean="0">
                <a:latin typeface="Arial" pitchFamily="34" charset="0"/>
                <a:cs typeface="Arial" pitchFamily="34" charset="0"/>
              </a:rPr>
              <a:t>Plot </a:t>
            </a:r>
            <a:r>
              <a:rPr lang="en-US" sz="2400" dirty="0">
                <a:latin typeface="Arial" pitchFamily="34" charset="0"/>
                <a:cs typeface="Arial" pitchFamily="34" charset="0"/>
              </a:rPr>
              <a:t>and display </a:t>
            </a:r>
            <a:r>
              <a:rPr lang="en-US" sz="2400" b="1" dirty="0">
                <a:latin typeface="Arial" pitchFamily="34" charset="0"/>
                <a:cs typeface="Arial" pitchFamily="34" charset="0"/>
              </a:rPr>
              <a:t>growth charts </a:t>
            </a:r>
            <a:r>
              <a:rPr lang="en-US" sz="2400" dirty="0">
                <a:latin typeface="Arial" pitchFamily="34" charset="0"/>
                <a:cs typeface="Arial" pitchFamily="34" charset="0"/>
              </a:rPr>
              <a:t>for children 2–20 years, including </a:t>
            </a:r>
            <a:r>
              <a:rPr lang="en-US" sz="2400" b="1" dirty="0">
                <a:latin typeface="Arial" pitchFamily="34" charset="0"/>
                <a:cs typeface="Arial" pitchFamily="34" charset="0"/>
              </a:rPr>
              <a:t>BMI.</a:t>
            </a:r>
            <a:r>
              <a:rPr lang="en-US" sz="2400" dirty="0">
                <a:latin typeface="Arial" pitchFamily="34" charset="0"/>
                <a:cs typeface="Arial" pitchFamily="34" charset="0"/>
              </a:rPr>
              <a:t> </a:t>
            </a:r>
          </a:p>
          <a:p>
            <a:pPr marL="539750" indent="-457200">
              <a:spcBef>
                <a:spcPts val="0"/>
              </a:spcBef>
              <a:buFont typeface="+mj-lt"/>
              <a:buAutoNum type="arabicPeriod" startAt="9"/>
              <a:defRPr/>
            </a:pPr>
            <a:r>
              <a:rPr lang="en-US" sz="2400" dirty="0">
                <a:latin typeface="Arial" pitchFamily="34" charset="0"/>
                <a:cs typeface="Arial" pitchFamily="34" charset="0"/>
              </a:rPr>
              <a:t>Record </a:t>
            </a:r>
            <a:r>
              <a:rPr lang="en-US" sz="2400" b="1" dirty="0">
                <a:latin typeface="Arial" pitchFamily="34" charset="0"/>
                <a:cs typeface="Arial" pitchFamily="34" charset="0"/>
              </a:rPr>
              <a:t>smoking status </a:t>
            </a:r>
            <a:r>
              <a:rPr lang="en-US" sz="2400" dirty="0">
                <a:latin typeface="Arial" pitchFamily="34" charset="0"/>
                <a:cs typeface="Arial" pitchFamily="34" charset="0"/>
              </a:rPr>
              <a:t>for patients 13 years old or older. </a:t>
            </a:r>
          </a:p>
          <a:p>
            <a:pPr marL="539750" indent="-457200">
              <a:spcBef>
                <a:spcPts val="0"/>
              </a:spcBef>
              <a:buFont typeface="+mj-lt"/>
              <a:buAutoNum type="arabicPeriod" startAt="9"/>
              <a:defRPr/>
            </a:pPr>
            <a:r>
              <a:rPr lang="en-US" sz="2400" dirty="0">
                <a:latin typeface="Arial" pitchFamily="34" charset="0"/>
                <a:cs typeface="Arial" pitchFamily="34" charset="0"/>
              </a:rPr>
              <a:t>Report ambulatory clinical quality measures to CMS </a:t>
            </a:r>
          </a:p>
          <a:p>
            <a:pPr marL="539750" indent="-457200">
              <a:spcBef>
                <a:spcPts val="0"/>
              </a:spcBef>
              <a:buFont typeface="+mj-lt"/>
              <a:buAutoNum type="arabicPeriod" startAt="9"/>
              <a:defRPr/>
            </a:pPr>
            <a:r>
              <a:rPr lang="en-US" sz="2400" dirty="0">
                <a:latin typeface="Arial" pitchFamily="34" charset="0"/>
                <a:cs typeface="Arial" pitchFamily="34" charset="0"/>
              </a:rPr>
              <a:t>Implement one clinical decision support rule relevant to specialty or high clinical priority along with the ability to track compliance with that rule. </a:t>
            </a:r>
          </a:p>
          <a:p>
            <a:pPr marL="539750" indent="-457200">
              <a:spcBef>
                <a:spcPts val="0"/>
              </a:spcBef>
              <a:buFont typeface="+mj-lt"/>
              <a:buAutoNum type="arabicPeriod" startAt="9"/>
              <a:defRPr/>
            </a:pPr>
            <a:r>
              <a:rPr lang="en-US" sz="2400" dirty="0">
                <a:latin typeface="Arial" pitchFamily="34" charset="0"/>
                <a:cs typeface="Arial" pitchFamily="34" charset="0"/>
              </a:rPr>
              <a:t>Provide patients with an electronic copy of their health information (including diagnostics test results, problem list, medication lists, medication allergies) upon request. </a:t>
            </a:r>
          </a:p>
          <a:p>
            <a:pPr marL="539750" indent="-457200">
              <a:spcBef>
                <a:spcPts val="0"/>
              </a:spcBef>
              <a:buFont typeface="+mj-lt"/>
              <a:buAutoNum type="arabicPeriod" startAt="9"/>
              <a:defRPr/>
            </a:pPr>
            <a:r>
              <a:rPr lang="en-US" sz="2400" dirty="0">
                <a:latin typeface="Arial" pitchFamily="34" charset="0"/>
                <a:cs typeface="Arial" pitchFamily="34" charset="0"/>
              </a:rPr>
              <a:t>Provide clinical summaries for patients for each office visit. </a:t>
            </a:r>
          </a:p>
          <a:p>
            <a:pPr>
              <a:spcBef>
                <a:spcPts val="0"/>
              </a:spcBef>
              <a:defRPr/>
            </a:pPr>
            <a:endParaRPr lang="en-US" sz="2400" dirty="0">
              <a:latin typeface="Arial" pitchFamily="34" charset="0"/>
              <a:cs typeface="Arial" pitchFamily="34" charset="0"/>
            </a:endParaRPr>
          </a:p>
          <a:p>
            <a:pPr>
              <a:defRPr/>
            </a:pP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AAC80000-B374-4898-B1CE-57F50DE3442C}" type="slidenum">
              <a:rPr lang="en-US" smtClean="0"/>
              <a:pPr>
                <a:defRPr/>
              </a:pPr>
              <a:t>9</a:t>
            </a:fld>
            <a:endParaRPr lang="en-US"/>
          </a:p>
        </p:txBody>
      </p:sp>
      <p:sp>
        <p:nvSpPr>
          <p:cNvPr id="3" name="Footer Placeholder 2"/>
          <p:cNvSpPr>
            <a:spLocks noGrp="1"/>
          </p:cNvSpPr>
          <p:nvPr>
            <p:ph type="ftr" sz="quarter" idx="11"/>
          </p:nvPr>
        </p:nvSpPr>
        <p:spPr/>
        <p:txBody>
          <a:bodyPr/>
          <a:lstStyle/>
          <a:p>
            <a:pPr>
              <a:defRPr/>
            </a:pPr>
            <a:r>
              <a:rPr lang="en-US" smtClean="0"/>
              <a:t>Summer 2011</a:t>
            </a:r>
            <a:endParaRPr lang="en-US"/>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4.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00"/>
  <p:tag name="USESECONDARYMONITOR" val="True"/>
  <p:tag name="PARTICIPANTSINLEADERBOARD" val="5"/>
  <p:tag name="INCLUDENONRESPONDERS" val="False"/>
  <p:tag name="SAVECSVWITHSESSION" val="False"/>
  <p:tag name="DISPLAYNAME" val="True"/>
  <p:tag name="PRRESPONSE7" val="4"/>
  <p:tag name="GRIDFONTSIZE" val="12"/>
  <p:tag name="STDCHART" val="1"/>
  <p:tag name="RESPTABLESTYLE" val="-1"/>
  <p:tag name="CUSTOMCELLBACKCOLOR1" val="-657956"/>
  <p:tag name="PRRESPONSE4" val="7"/>
  <p:tag name="ADVANCEDSETTINGSVIEW" val="True"/>
  <p:tag name="DELIMITERS" val="3.1"/>
  <p:tag name="TPFULLVERSION" val="4.3.1.1109"/>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425519"/>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omments xmlns="08802470-5273-464d-a1dc-9195f0599ca8" xsi:nil="true"/>
    <Handout_x003f_ xmlns="08802470-5273-464D-A1DC-9195F0599CA8">false</Handout_x003f_>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024800873524D46A1DC9195F0599CA8" ma:contentTypeVersion="1" ma:contentTypeDescription="Create a new document." ma:contentTypeScope="" ma:versionID="6e32b6a924777d8283971a7e3a6bb4a8">
  <xsd:schema xmlns:xsd="http://www.w3.org/2001/XMLSchema" xmlns:p="http://schemas.microsoft.com/office/2006/metadata/properties" xmlns:ns2="08802470-5273-464D-A1DC-9195F0599CA8" xmlns:ns3="08802470-5273-464d-a1dc-9195f0599ca8" targetNamespace="http://schemas.microsoft.com/office/2006/metadata/properties" ma:root="true" ma:fieldsID="4f9d8edb01a88f8101c30cdad552e52c" ns2:_="" ns3:_="">
    <xsd:import namespace="08802470-5273-464D-A1DC-9195F0599CA8"/>
    <xsd:import namespace="08802470-5273-464d-a1dc-9195f0599ca8"/>
    <xsd:element name="properties">
      <xsd:complexType>
        <xsd:sequence>
          <xsd:element name="documentManagement">
            <xsd:complexType>
              <xsd:all>
                <xsd:element ref="ns2:Handout_x003f_" minOccurs="0"/>
                <xsd:element ref="ns3:Comments" minOccurs="0"/>
              </xsd:all>
            </xsd:complexType>
          </xsd:element>
        </xsd:sequence>
      </xsd:complexType>
    </xsd:element>
  </xsd:schema>
  <xsd:schema xmlns:xsd="http://www.w3.org/2001/XMLSchema" xmlns:dms="http://schemas.microsoft.com/office/2006/documentManagement/types" targetNamespace="08802470-5273-464D-A1DC-9195F0599CA8" elementFormDefault="qualified">
    <xsd:import namespace="http://schemas.microsoft.com/office/2006/documentManagement/types"/>
    <xsd:element name="Handout_x003f_" ma:index="8" nillable="true" ma:displayName="Handout?" ma:default="0" ma:description="Should this file be printed as a handout?" ma:internalName="Handout_x003f_">
      <xsd:simpleType>
        <xsd:restriction base="dms:Boolean"/>
      </xsd:simpleType>
    </xsd:element>
  </xsd:schema>
  <xsd:schema xmlns:xsd="http://www.w3.org/2001/XMLSchema" xmlns:dms="http://schemas.microsoft.com/office/2006/documentManagement/types" targetNamespace="08802470-5273-464d-a1dc-9195f0599ca8" elementFormDefault="qualified">
    <xsd:import namespace="http://schemas.microsoft.com/office/2006/documentManagement/types"/>
    <xsd:element name="Comments" ma:index="11" nillable="true" ma:displayName="Comments" ma:internalName="Comment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7428DEF-0065-4C36-9C46-2C803382E909}"/>
</file>

<file path=customXml/itemProps2.xml><?xml version="1.0" encoding="utf-8"?>
<ds:datastoreItem xmlns:ds="http://schemas.openxmlformats.org/officeDocument/2006/customXml" ds:itemID="{DBFF4454-B03B-4132-A674-6DDBF908B71C}"/>
</file>

<file path=customXml/itemProps3.xml><?xml version="1.0" encoding="utf-8"?>
<ds:datastoreItem xmlns:ds="http://schemas.openxmlformats.org/officeDocument/2006/customXml" ds:itemID="{F3ED3D15-A0B9-455C-A463-58400CF0232E}"/>
</file>

<file path=customXml/itemProps4.xml><?xml version="1.0" encoding="utf-8"?>
<ds:datastoreItem xmlns:ds="http://schemas.openxmlformats.org/officeDocument/2006/customXml" ds:itemID="{59384485-7567-4A1F-BD40-7F7404E89AB4}"/>
</file>

<file path=docProps/app.xml><?xml version="1.0" encoding="utf-8"?>
<Properties xmlns="http://schemas.openxmlformats.org/officeDocument/2006/extended-properties" xmlns:vt="http://schemas.openxmlformats.org/officeDocument/2006/docPropsVTypes">
  <Template>Solstice</Template>
  <TotalTime>1936</TotalTime>
  <Words>2445</Words>
  <Application>Microsoft Office PowerPoint</Application>
  <PresentationFormat>On-screen Show (4:3)</PresentationFormat>
  <Paragraphs>362</Paragraphs>
  <Slides>39</Slides>
  <Notes>33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Solstice</vt:lpstr>
      <vt:lpstr>Using an EMR as a Teaching Tool </vt:lpstr>
      <vt:lpstr>Objectives</vt:lpstr>
      <vt:lpstr>Resources for Workshop</vt:lpstr>
      <vt:lpstr>Historical Perspective</vt:lpstr>
      <vt:lpstr>Technology in medical Practice 2011</vt:lpstr>
      <vt:lpstr>Interesting Times</vt:lpstr>
      <vt:lpstr>Incentives Program</vt:lpstr>
      <vt:lpstr>Meaningful Use Criteria (briefly)</vt:lpstr>
      <vt:lpstr>Meaningful Use Criteria (briefly)</vt:lpstr>
      <vt:lpstr>HIMSS 2011 Annual Survey</vt:lpstr>
      <vt:lpstr>PowerPoint Presentation</vt:lpstr>
      <vt:lpstr>Advantages of EMRs</vt:lpstr>
      <vt:lpstr>Advantages of Connectivity</vt:lpstr>
      <vt:lpstr>Student Use Of Clinic/Hosp EMR</vt:lpstr>
      <vt:lpstr>Student contribution to charts: </vt:lpstr>
      <vt:lpstr>Patient Info on Student Laptops</vt:lpstr>
      <vt:lpstr>Meet Patients</vt:lpstr>
      <vt:lpstr>Starting SOAPware 2010</vt:lpstr>
      <vt:lpstr>Open a Chart in Chart Rack</vt:lpstr>
      <vt:lpstr>Navigating the Chart</vt:lpstr>
      <vt:lpstr>Adding a New Encounter</vt:lpstr>
      <vt:lpstr>Optional Exercise</vt:lpstr>
      <vt:lpstr>What topics could be taught using Beatrix?</vt:lpstr>
      <vt:lpstr>Virtual Clinic Concept</vt:lpstr>
      <vt:lpstr>Possibilities</vt:lpstr>
      <vt:lpstr>Logistics</vt:lpstr>
      <vt:lpstr>Developing Patient Chart</vt:lpstr>
      <vt:lpstr>Definitions</vt:lpstr>
      <vt:lpstr>Server Installation on Laptop</vt:lpstr>
      <vt:lpstr>Students Access Charts</vt:lpstr>
      <vt:lpstr>Using Technology with Patients</vt:lpstr>
      <vt:lpstr>CSSC Checklist for Good Patient Communication</vt:lpstr>
      <vt:lpstr>Possible Adverse Effects  </vt:lpstr>
      <vt:lpstr>Arranging the Exam Room</vt:lpstr>
      <vt:lpstr>5 Tips for Using EMR</vt:lpstr>
      <vt:lpstr>Using Tablet Mode</vt:lpstr>
      <vt:lpstr>Ideas for Sharing EMR with Patient</vt:lpstr>
      <vt:lpstr>Major Points for EMR Communication</vt:lpstr>
      <vt:lpstr>In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an EMR to Manage Patients with Chronic Disease</dc:title>
  <dc:creator>Nancy Clark</dc:creator>
  <cp:lastModifiedBy>Windows User</cp:lastModifiedBy>
  <cp:revision>142</cp:revision>
  <cp:lastPrinted>2011-07-26T15:55:23Z</cp:lastPrinted>
  <dcterms:created xsi:type="dcterms:W3CDTF">2007-07-18T13:05:17Z</dcterms:created>
  <dcterms:modified xsi:type="dcterms:W3CDTF">2011-07-28T14:37:11Z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0x0101007024800873524D46A1DC9195F0599CA8</vt:lpwstr>
  </property>
  <property fmtid="{D5CDD505-2E9C-101B-9397-08002B2CF9AE}" pid="3" name="ContentType">
    <vt:lpwstr>Document</vt:lpwstr>
  </property>
  <property fmtid="{D5CDD505-2E9C-101B-9397-08002B2CF9AE}" pid="4" name="Handout">
    <vt:lpwstr>true</vt:lpwstr>
  </property>
</Properties>
</file>