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4"/>
  </p:sldMasterIdLst>
  <p:notesMasterIdLst>
    <p:notesMasterId r:id="rId25"/>
  </p:notesMasterIdLst>
  <p:handoutMasterIdLst>
    <p:handoutMasterId r:id="rId26"/>
  </p:handoutMasterIdLst>
  <p:sldIdLst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</p:sldIdLst>
  <p:sldSz cx="9144000" cy="6858000" type="screen4x3"/>
  <p:notesSz cx="7010400" cy="92964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997"/>
    <a:srgbClr val="FFFFFF"/>
    <a:srgbClr val="6E92F6"/>
    <a:srgbClr val="BDCDFB"/>
    <a:srgbClr val="993300"/>
    <a:srgbClr val="DADBF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84094" autoAdjust="0"/>
  </p:normalViewPr>
  <p:slideViewPr>
    <p:cSldViewPr snapToGrid="0">
      <p:cViewPr varScale="1">
        <p:scale>
          <a:sx n="57" d="100"/>
          <a:sy n="57" d="100"/>
        </p:scale>
        <p:origin x="-115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27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-1728" y="-72"/>
      </p:cViewPr>
      <p:guideLst>
        <p:guide orient="horz" pos="2927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t" anchorCtr="0" compatLnSpc="1">
            <a:prstTxWarp prst="textNoShape">
              <a:avLst/>
            </a:prstTxWarp>
          </a:bodyPr>
          <a:lstStyle>
            <a:lvl1pPr defTabSz="90943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t" anchorCtr="0" compatLnSpc="1">
            <a:prstTxWarp prst="textNoShape">
              <a:avLst/>
            </a:prstTxWarp>
          </a:bodyPr>
          <a:lstStyle>
            <a:lvl1pPr algn="r" defTabSz="90943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088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b" anchorCtr="0" compatLnSpc="1">
            <a:prstTxWarp prst="textNoShape">
              <a:avLst/>
            </a:prstTxWarp>
          </a:bodyPr>
          <a:lstStyle>
            <a:lvl1pPr defTabSz="90943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b" anchorCtr="0" compatLnSpc="1">
            <a:prstTxWarp prst="textNoShape">
              <a:avLst/>
            </a:prstTxWarp>
          </a:bodyPr>
          <a:lstStyle>
            <a:lvl1pPr algn="r" defTabSz="909430" eaLnBrk="1" hangingPunct="1">
              <a:defRPr sz="1200"/>
            </a:lvl1pPr>
          </a:lstStyle>
          <a:p>
            <a:pPr>
              <a:defRPr/>
            </a:pPr>
            <a:fld id="{F4A5E264-8E57-41E3-9C76-98B613BD9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t" anchorCtr="0" compatLnSpc="1">
            <a:prstTxWarp prst="textNoShape">
              <a:avLst/>
            </a:prstTxWarp>
          </a:bodyPr>
          <a:lstStyle>
            <a:lvl1pPr defTabSz="90943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t" anchorCtr="0" compatLnSpc="1">
            <a:prstTxWarp prst="textNoShape">
              <a:avLst/>
            </a:prstTxWarp>
          </a:bodyPr>
          <a:lstStyle>
            <a:lvl1pPr algn="r" defTabSz="90943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9788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088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b" anchorCtr="0" compatLnSpc="1">
            <a:prstTxWarp prst="textNoShape">
              <a:avLst/>
            </a:prstTxWarp>
          </a:bodyPr>
          <a:lstStyle>
            <a:lvl1pPr defTabSz="90943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8088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9" tIns="45465" rIns="90929" bIns="45465" numCol="1" anchor="b" anchorCtr="0" compatLnSpc="1">
            <a:prstTxWarp prst="textNoShape">
              <a:avLst/>
            </a:prstTxWarp>
          </a:bodyPr>
          <a:lstStyle>
            <a:lvl1pPr algn="r" defTabSz="909430" eaLnBrk="1" hangingPunct="1">
              <a:defRPr sz="1200"/>
            </a:lvl1pPr>
          </a:lstStyle>
          <a:p>
            <a:pPr>
              <a:defRPr/>
            </a:pPr>
            <a:fld id="{755A1410-9B7D-4618-B4AE-EB7791495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02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91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16025" indent="-275394" defTabSz="928691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01577" indent="-220316" defTabSz="928691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42207" indent="-220316" defTabSz="928691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82838" indent="-220316" defTabSz="928691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423468" indent="-220316" algn="ctr" defTabSz="92869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64099" indent="-220316" algn="ctr" defTabSz="92869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304728" indent="-220316" algn="ctr" defTabSz="92869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745359" indent="-220316" algn="ctr" defTabSz="92869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D622C4-2BBD-4DB1-9C28-836F9D8B59ED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972256" y="8829122"/>
            <a:ext cx="3036623" cy="46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1" tIns="46571" rIns="93141" bIns="46571" anchor="b"/>
          <a:lstStyle>
            <a:lvl1pPr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E8332E0-45AE-4019-A51A-9B9B5B325B53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Again, you can modify your search, or add or delete references from the collection.</a:t>
            </a:r>
          </a:p>
          <a:p>
            <a:pPr eaLnBrk="1" hangingPunct="1"/>
            <a:r>
              <a:rPr lang="en-US" smtClean="0"/>
              <a:t>Another use for clipboard is to collect references to download to a reference manager such as EndNote or RefWorks.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972256" y="8829122"/>
            <a:ext cx="3036623" cy="46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1" tIns="46571" rIns="93141" bIns="46571" anchor="b"/>
          <a:lstStyle>
            <a:lvl1pPr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561E9BE-3708-485F-A1E2-F0A2529BA1BB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Again, you can modify your search, or add or delete references from the collection.</a:t>
            </a:r>
          </a:p>
          <a:p>
            <a:pPr eaLnBrk="1" hangingPunct="1"/>
            <a:r>
              <a:rPr lang="en-US" smtClean="0"/>
              <a:t>Another use for clipboard is to collect references to download to a reference manager such as EndNote or RefWorks.</a:t>
            </a:r>
          </a:p>
          <a:p>
            <a:pPr eaLnBrk="1" hangingPunct="1"/>
            <a:r>
              <a:rPr lang="en-US" smtClean="0"/>
              <a:t>You can also get to filters using the hammer and wrench icon next to the current tabs.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972256" y="8829122"/>
            <a:ext cx="3036623" cy="46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1" tIns="46571" rIns="93141" bIns="46571" anchor="b"/>
          <a:lstStyle>
            <a:lvl1pPr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A48AF40-892B-4CEB-BAB3-831C633BB5AF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Again, you can modify your search, or add or delete references from the collection.</a:t>
            </a:r>
          </a:p>
          <a:p>
            <a:pPr eaLnBrk="1" hangingPunct="1"/>
            <a:r>
              <a:rPr lang="en-US" smtClean="0"/>
              <a:t>Another use for clipboard is to collect references to download to a reference manager such as EndNote or RefWorks.</a:t>
            </a:r>
          </a:p>
          <a:p>
            <a:pPr eaLnBrk="1" hangingPunct="1"/>
            <a:r>
              <a:rPr lang="en-US" smtClean="0"/>
              <a:t>You can also get to filters using the hammer and wrench icon next to the current tabs.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972256" y="8829122"/>
            <a:ext cx="3036623" cy="46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1" tIns="46571" rIns="93141" bIns="46571" anchor="b"/>
          <a:lstStyle>
            <a:lvl1pPr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A34F4D4-4578-4447-9E8A-B523DA94E565}" type="slidenum">
              <a:rPr lang="en-US" sz="1200"/>
              <a:pPr algn="r" eaLnBrk="1" hangingPunct="1"/>
              <a:t>14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Again, you can modify your search, or add or delete references from the collection.</a:t>
            </a:r>
          </a:p>
          <a:p>
            <a:pPr eaLnBrk="1" hangingPunct="1"/>
            <a:r>
              <a:rPr lang="en-US" smtClean="0"/>
              <a:t>Another use for clipboard is to collect references to download to a reference manager such as EndNote or RefWorks.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91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16025" indent="-275394" defTabSz="928691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01577" indent="-220316" defTabSz="928691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42207" indent="-220316" defTabSz="928691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82838" indent="-220316" defTabSz="928691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423468" indent="-220316" algn="ctr" defTabSz="92869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64099" indent="-220316" algn="ctr" defTabSz="92869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304728" indent="-220316" algn="ctr" defTabSz="92869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745359" indent="-220316" algn="ctr" defTabSz="92869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ED14CA-09CF-49FD-AF93-60B1497D9B87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91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16025" indent="-275394" defTabSz="928691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01577" indent="-220316" defTabSz="928691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42207" indent="-220316" defTabSz="928691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82838" indent="-220316" defTabSz="928691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423468" indent="-220316" algn="ctr" defTabSz="92869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64099" indent="-220316" algn="ctr" defTabSz="92869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304728" indent="-220316" algn="ctr" defTabSz="92869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745359" indent="-220316" algn="ctr" defTabSz="92869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8D2114-BB1D-4821-BA3D-3EC9E2C936DC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972256" y="8829122"/>
            <a:ext cx="3036623" cy="46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1" tIns="46571" rIns="93141" bIns="46571" anchor="b"/>
          <a:lstStyle>
            <a:lvl1pPr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F36D32C-E932-4BD1-B2E8-633EA486DB9A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972256" y="8829122"/>
            <a:ext cx="3036623" cy="46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1" tIns="46571" rIns="93141" bIns="46571" anchor="b"/>
          <a:lstStyle>
            <a:lvl1pPr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703330E-F870-41D0-9882-0282D756F9F8}" type="slidenum">
              <a:rPr lang="en-US" sz="1200"/>
              <a:pPr algn="r" eaLnBrk="1" hangingPunct="1"/>
              <a:t>18</a:t>
            </a:fld>
            <a:endParaRPr 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27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16130" indent="-275434" defTabSz="928827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28827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28827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28827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423823" indent="-220348" algn="ctr" defTabSz="92882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64518" indent="-220348" algn="ctr" defTabSz="92882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305213" indent="-220348" algn="ctr" defTabSz="92882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745908" indent="-220348" algn="ctr" defTabSz="92882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AA664D-0534-48C6-A28E-336818A1C45B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create your account, click on the</a:t>
            </a:r>
            <a:r>
              <a:rPr lang="en-US" baseline="0" dirty="0" smtClean="0"/>
              <a:t> NCBI in the top right of </a:t>
            </a:r>
            <a:r>
              <a:rPr lang="en-US" baseline="0" dirty="0" err="1" smtClean="0"/>
              <a:t>Pubmed</a:t>
            </a:r>
            <a:r>
              <a:rPr lang="en-US" baseline="0" dirty="0" smtClean="0"/>
              <a:t>, then Register for a NCBI account.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26315-7F47-480E-833F-1017CE66EF8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6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what it looks like with several saved searches, collections of articles.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26315-7F47-480E-833F-1017CE66EF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63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972256" y="8829122"/>
            <a:ext cx="3036623" cy="46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1" tIns="46571" rIns="93141" bIns="46571" anchor="b"/>
          <a:lstStyle>
            <a:lvl1pPr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DECB034-A866-4741-99C1-F8235C7CFE64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972256" y="8829122"/>
            <a:ext cx="3036623" cy="46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1" tIns="46571" rIns="93141" bIns="46571" anchor="b"/>
          <a:lstStyle>
            <a:lvl1pPr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E326D1D-E3BF-4B35-8596-3CDEAA046CDE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You can modify your search by clicking on it, and modify the email preferences by clicking on ‘Monthly’.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972256" y="8829122"/>
            <a:ext cx="3036623" cy="46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1" tIns="46571" rIns="93141" bIns="46571" anchor="b"/>
          <a:lstStyle>
            <a:lvl1pPr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4883CD4-A9DB-4BD2-B9CF-8889C9DE9594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You can modify your search by clicking on it, and modify the email preferences by clicking on ‘Monthly’.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972256" y="8829122"/>
            <a:ext cx="3036623" cy="46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1" tIns="46571" rIns="93141" bIns="46571" anchor="b"/>
          <a:lstStyle>
            <a:lvl1pPr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99E1A51-C9F3-4AB6-83AA-F61F0AFC8AFE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972256" y="8829122"/>
            <a:ext cx="3036623" cy="46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1" tIns="46571" rIns="93141" bIns="46571" anchor="b"/>
          <a:lstStyle>
            <a:lvl1pPr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A72D3C4-4A4C-41D1-923D-9E8020FF79F9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972256" y="8829122"/>
            <a:ext cx="3036623" cy="46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1" tIns="46571" rIns="93141" bIns="46571" anchor="b"/>
          <a:lstStyle>
            <a:lvl1pPr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36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07CD360-48BA-4118-B208-0F50F67D17BF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Again, you can modify your search, or add or delete references from the collection.</a:t>
            </a:r>
          </a:p>
          <a:p>
            <a:pPr eaLnBrk="1" hangingPunct="1"/>
            <a:r>
              <a:rPr lang="en-US" smtClean="0"/>
              <a:t>Another use for clipboard is to collect references to download to a reference manager such as EndNote or RefWorks.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7800"/>
            <a:ext cx="9144000" cy="533400"/>
          </a:xfrm>
          <a:prstGeom prst="rect">
            <a:avLst/>
          </a:prstGeom>
          <a:gradFill flip="none" rotWithShape="1">
            <a:gsLst>
              <a:gs pos="100000">
                <a:srgbClr val="CDC092">
                  <a:alpha val="5000"/>
                </a:srgbClr>
              </a:gs>
              <a:gs pos="47000">
                <a:srgbClr val="CDC09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gradFill flip="none" rotWithShape="1">
            <a:gsLst>
              <a:gs pos="100000">
                <a:srgbClr val="2B0007"/>
              </a:gs>
              <a:gs pos="50000">
                <a:srgbClr val="540115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895350"/>
            <a:ext cx="8686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small" dirty="0">
                <a:solidFill>
                  <a:srgbClr val="CDC092"/>
                </a:solidFill>
                <a:latin typeface="Garamond" pitchFamily="18" charset="0"/>
                <a:cs typeface="+mn-cs"/>
              </a:rPr>
              <a:t>The Florida State University College of medicine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27476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 </a:t>
            </a:r>
            <a:endParaRPr lang="en-US" sz="1400" b="1" i="1" dirty="0">
              <a:latin typeface="Garamond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latin typeface="Garamond" pitchFamily="18" charset="0"/>
                <a:cs typeface="+mn-cs"/>
              </a:rPr>
              <a:t>Educating and developing exemplary physicians who practice patient-centered health care</a:t>
            </a:r>
            <a:endParaRPr lang="en-US" sz="1400" b="1" i="1" dirty="0">
              <a:solidFill>
                <a:srgbClr val="2B0007"/>
              </a:solidFill>
              <a:latin typeface="Garamond" pitchFamily="18" charset="0"/>
              <a:cs typeface="+mn-cs"/>
            </a:endParaRPr>
          </a:p>
        </p:txBody>
      </p:sp>
      <p:pic>
        <p:nvPicPr>
          <p:cNvPr id="8" name="Picture 5" descr="C:\Users\amber.smalley\Desktop\Gold Seal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6747631-6C6B-4724-B5D2-E36F391F1F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0326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56329-3C29-46BC-B3EF-D515F6D445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10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E74D2-CB4D-4FCD-82B2-1530D0431B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38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D4CC0-322F-47E0-9955-2CE3659815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178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7767-4BF5-49F6-9331-730FCCBB1D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802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934C7-C77D-4848-AD00-FDECB52C6A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411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81200"/>
            <a:ext cx="4041775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E0D9-08C7-48D2-BD88-D3FEA7F195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73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B9F60-3CA1-4915-A0F6-68D3B8AF18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721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BBAB-D1D6-4619-B90A-1C3FBFAE35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953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596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9E36D-0FB9-480C-902C-A672EE18CF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290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FA074-5E00-48E1-A0E6-DDAA7E7A0B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942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6E303-5FEB-4C6F-9C0D-D86C62675F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85800"/>
            <a:ext cx="9144000" cy="533400"/>
          </a:xfrm>
          <a:prstGeom prst="rect">
            <a:avLst/>
          </a:prstGeom>
          <a:gradFill flip="none" rotWithShape="1">
            <a:gsLst>
              <a:gs pos="100000">
                <a:srgbClr val="CDC092">
                  <a:alpha val="5000"/>
                </a:srgbClr>
              </a:gs>
              <a:gs pos="47000">
                <a:srgbClr val="CDC09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gradFill flip="none" rotWithShape="1">
            <a:gsLst>
              <a:gs pos="100000">
                <a:srgbClr val="2B0007"/>
              </a:gs>
              <a:gs pos="50000">
                <a:srgbClr val="540115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209550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small" dirty="0">
                <a:solidFill>
                  <a:srgbClr val="CDC092"/>
                </a:solidFill>
                <a:latin typeface="Garamond" pitchFamily="18" charset="0"/>
                <a:cs typeface="+mn-cs"/>
              </a:rPr>
              <a:t>The Florida State University College of medicine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1276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 </a:t>
            </a:r>
            <a:endParaRPr lang="en-US" sz="1400" b="1" i="1" dirty="0">
              <a:latin typeface="Garamond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latin typeface="Garamond" pitchFamily="18" charset="0"/>
                <a:cs typeface="+mn-cs"/>
              </a:rPr>
              <a:t>Educating and developing exemplary physicians who practice patient-centered health care</a:t>
            </a:r>
            <a:endParaRPr lang="en-US" sz="1400" b="1" i="1" dirty="0">
              <a:solidFill>
                <a:srgbClr val="2B0007"/>
              </a:solidFill>
              <a:latin typeface="Garamond" pitchFamily="18" charset="0"/>
              <a:cs typeface="+mn-cs"/>
            </a:endParaRPr>
          </a:p>
        </p:txBody>
      </p:sp>
      <p:pic>
        <p:nvPicPr>
          <p:cNvPr id="1037" name="Picture 5" descr="C:\Users\amber.smalley\Desktop\Gold Seal.tiff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gradFill flip="none" rotWithShape="1">
            <a:gsLst>
              <a:gs pos="100000">
                <a:srgbClr val="CDC092">
                  <a:alpha val="0"/>
                </a:srgbClr>
              </a:gs>
              <a:gs pos="47000">
                <a:srgbClr val="CDC09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>
    <p:wipe dir="d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bsd/disted/pubmed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Using NCBI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Register and get a Username and Password</a:t>
            </a:r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B435AC-BAF3-41D7-86CD-3803E696782B}" type="slidenum">
              <a:rPr lang="en-US" sz="1400" smtClean="0"/>
              <a:pPr eaLnBrk="1" hangingPunct="1"/>
              <a:t>1</a:t>
            </a:fld>
            <a:endParaRPr lang="en-US" sz="140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5164E-BDA1-4016-A9E6-25EB41C5A57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34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9239" y="852543"/>
            <a:ext cx="7745412" cy="8683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My NCBI – Saving References (3)</a:t>
            </a:r>
          </a:p>
        </p:txBody>
      </p:sp>
      <p:sp>
        <p:nvSpPr>
          <p:cNvPr id="634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8840" y="1947863"/>
            <a:ext cx="432435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Tell My NCBI what to call the collection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Or Append to an existing collection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523875" y="6234113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sz="1400" b="1">
                <a:solidFill>
                  <a:srgbClr val="9C17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" charset="0"/>
              </a:rPr>
              <a:t>April 29, 2008</a:t>
            </a: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2209800" y="6245225"/>
            <a:ext cx="45720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>
                <a:solidFill>
                  <a:srgbClr val="9C17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" charset="0"/>
              </a:rPr>
              <a:t>Medical Informatics Seminar Session 6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767513" y="6249988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928D44F-FAE6-41B0-AFF1-1BE51D1252D8}" type="slidenum">
              <a:rPr lang="en-US" sz="1400" b="1">
                <a:solidFill>
                  <a:srgbClr val="9C17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" charset="0"/>
              </a:rPr>
              <a:pPr algn="r">
                <a:defRPr/>
              </a:pPr>
              <a:t>10</a:t>
            </a:fld>
            <a:endParaRPr lang="en-US" sz="1400" b="1">
              <a:solidFill>
                <a:srgbClr val="9C17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0330"/>
            <a:ext cx="3866653" cy="3689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17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767513" y="6249988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9E3081E-3566-4986-92D1-0DB7FC0E7A6F}" type="slidenum">
              <a:rPr lang="en-US" sz="1400" b="1">
                <a:solidFill>
                  <a:srgbClr val="9C17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" charset="0"/>
              </a:rPr>
              <a:pPr algn="r">
                <a:defRPr/>
              </a:pPr>
              <a:t>11</a:t>
            </a:fld>
            <a:endParaRPr lang="en-US" sz="1400" b="1">
              <a:solidFill>
                <a:srgbClr val="9C17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0A47D-7636-4EE0-91E9-3CD2D0CCC8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143000"/>
            <a:ext cx="7745412" cy="868362"/>
          </a:xfrm>
        </p:spPr>
        <p:txBody>
          <a:bodyPr/>
          <a:lstStyle/>
          <a:p>
            <a:pPr eaLnBrk="1" hangingPunct="1"/>
            <a:r>
              <a:rPr lang="en-US" sz="4000" smtClean="0"/>
              <a:t>My NCBI – Saving References (4)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087" y="2145370"/>
            <a:ext cx="3858939" cy="413319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To see the collection or saved search, click on ‘My NCBI’ &gt; Collections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Can download collections into a reference manager such as EndNote or </a:t>
            </a:r>
            <a:r>
              <a:rPr lang="en-US" sz="2800" dirty="0" err="1" smtClean="0"/>
              <a:t>RefWorks</a:t>
            </a:r>
            <a:r>
              <a:rPr lang="en-US" sz="2800" dirty="0" smtClean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41" y="2400766"/>
            <a:ext cx="4593349" cy="3038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9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A58AA-F405-48C4-9D9C-BF341E55DAA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8766" y="1058917"/>
            <a:ext cx="8153400" cy="5635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My NCBI – Customizing the Filters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57400"/>
            <a:ext cx="7359704" cy="4427482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Microsoft Sans Serif" pitchFamily="34" charset="0"/>
              <a:buAutoNum type="arabicPeriod"/>
            </a:pPr>
            <a:r>
              <a:rPr lang="en-US" dirty="0" smtClean="0"/>
              <a:t>Click on ‘My NCBI’</a:t>
            </a:r>
          </a:p>
          <a:p>
            <a:pPr marL="514350" indent="-514350" eaLnBrk="1" hangingPunct="1">
              <a:lnSpc>
                <a:spcPct val="90000"/>
              </a:lnSpc>
              <a:buFont typeface="Microsoft Sans Serif" pitchFamily="34" charset="0"/>
              <a:buAutoNum type="arabicPeriod"/>
            </a:pPr>
            <a:r>
              <a:rPr lang="en-US" dirty="0" smtClean="0"/>
              <a:t>‘Manage Filters’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3" y="3840217"/>
            <a:ext cx="3529757" cy="206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6272"/>
          <a:stretch/>
        </p:blipFill>
        <p:spPr bwMode="auto">
          <a:xfrm>
            <a:off x="4609155" y="2219559"/>
            <a:ext cx="4189073" cy="3685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30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C89A6-896F-4441-AC87-B9919E7EFD3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990600"/>
            <a:ext cx="7745412" cy="5635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My NCBI – Customizing the Filters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7907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Select from Popular, or Search in Properties. </a:t>
            </a:r>
          </a:p>
        </p:txBody>
      </p:sp>
      <p:sp>
        <p:nvSpPr>
          <p:cNvPr id="176144" name="Oval 5"/>
          <p:cNvSpPr>
            <a:spLocks noChangeArrowheads="1"/>
          </p:cNvSpPr>
          <p:nvPr/>
        </p:nvSpPr>
        <p:spPr bwMode="auto">
          <a:xfrm>
            <a:off x="4724400" y="3657600"/>
            <a:ext cx="990600" cy="4953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/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811"/>
          <a:stretch/>
        </p:blipFill>
        <p:spPr bwMode="auto">
          <a:xfrm>
            <a:off x="4205616" y="2209036"/>
            <a:ext cx="4177863" cy="416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4" t="29192" r="27185" b="19910"/>
          <a:stretch/>
        </p:blipFill>
        <p:spPr bwMode="auto">
          <a:xfrm>
            <a:off x="381000" y="2533649"/>
            <a:ext cx="3589447" cy="323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850523"/>
            <a:ext cx="2353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a Custom Query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27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7D621-89DA-4357-8D0C-F79BB73F35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1703" y="1184082"/>
            <a:ext cx="7745412" cy="563563"/>
          </a:xfrm>
        </p:spPr>
        <p:txBody>
          <a:bodyPr/>
          <a:lstStyle/>
          <a:p>
            <a:pPr eaLnBrk="1" hangingPunct="1"/>
            <a:r>
              <a:rPr lang="en-US" sz="3200" smtClean="0"/>
              <a:t>My NCBI – Highlighting Search Terms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0490" y="2028497"/>
            <a:ext cx="3962400" cy="3962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Click on ‘NCBI Site Preferences’.</a:t>
            </a:r>
          </a:p>
          <a:p>
            <a:pPr eaLnBrk="1" hangingPunct="1"/>
            <a:r>
              <a:rPr lang="en-US" sz="2800" dirty="0" smtClean="0"/>
              <a:t>Click on ‘Highlighting’</a:t>
            </a:r>
          </a:p>
          <a:p>
            <a:pPr eaLnBrk="1" hangingPunct="1"/>
            <a:r>
              <a:rPr lang="en-US" sz="2800" dirty="0" smtClean="0"/>
              <a:t>Pick colors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800266" cy="449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65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02612" cy="1143000"/>
          </a:xfrm>
        </p:spPr>
        <p:txBody>
          <a:bodyPr/>
          <a:lstStyle/>
          <a:p>
            <a:r>
              <a:rPr lang="en-US" dirty="0" smtClean="0"/>
              <a:t>Have Journal Contents Sent (1)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Microsoft Sans Serif" pitchFamily="34" charset="0"/>
              <a:buAutoNum type="arabicPeriod"/>
            </a:pPr>
            <a:r>
              <a:rPr lang="en-US" sz="2800" dirty="0" smtClean="0"/>
              <a:t>Main </a:t>
            </a:r>
            <a:r>
              <a:rPr lang="en-US" sz="2800" dirty="0" err="1" smtClean="0"/>
              <a:t>Pubmed</a:t>
            </a:r>
            <a:r>
              <a:rPr lang="en-US" sz="2800" dirty="0" smtClean="0"/>
              <a:t> Page: Journals in NCBI Databases</a:t>
            </a:r>
          </a:p>
          <a:p>
            <a:pPr marL="514350" indent="-514350" eaLnBrk="1" hangingPunct="1">
              <a:buFont typeface="Microsoft Sans Serif" pitchFamily="34" charset="0"/>
              <a:buAutoNum type="arabicPeriod"/>
            </a:pPr>
            <a:r>
              <a:rPr lang="en-US" sz="2800" dirty="0" smtClean="0"/>
              <a:t>Enter a general subject term, e.g. “New England Journal”, then ‘Go’.</a:t>
            </a:r>
          </a:p>
          <a:p>
            <a:pPr marL="514350" indent="-514350" eaLnBrk="1" hangingPunct="1">
              <a:buFont typeface="Microsoft Sans Serif" pitchFamily="34" charset="0"/>
              <a:buAutoNum type="arabicPeriod"/>
            </a:pPr>
            <a:r>
              <a:rPr lang="en-US" sz="2800" dirty="0" smtClean="0"/>
              <a:t>Click on a journal title to get information about that journal.</a:t>
            </a:r>
          </a:p>
          <a:p>
            <a:pPr marL="514350" indent="-514350" eaLnBrk="1" hangingPunct="1">
              <a:buFont typeface="Microsoft Sans Serif" pitchFamily="34" charset="0"/>
              <a:buAutoNum type="arabicPeriod"/>
            </a:pPr>
            <a:r>
              <a:rPr lang="en-US" sz="2800" dirty="0" smtClean="0"/>
              <a:t>Check Journal and </a:t>
            </a:r>
            <a:br>
              <a:rPr lang="en-US" sz="2800" dirty="0" smtClean="0"/>
            </a:br>
            <a:r>
              <a:rPr lang="en-US" sz="2800" b="1" dirty="0" smtClean="0"/>
              <a:t>Add to Search builder</a:t>
            </a:r>
          </a:p>
          <a:p>
            <a:pPr marL="514350" indent="-514350">
              <a:buFont typeface="Microsoft Sans Serif" pitchFamily="34" charset="0"/>
              <a:buAutoNum type="arabicPeriod"/>
            </a:pP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317E4-3A53-47AF-A8C7-A3F50A93335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86200"/>
            <a:ext cx="2781300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8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7239000" cy="430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4BF91-9788-428C-96B1-1A20B812FE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741045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648200" y="3200400"/>
            <a:ext cx="1981200" cy="609600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BA223-87B5-47E8-A4BA-8A5842FE520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Have Journal Contents Sent (2)</a:t>
            </a:r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133600"/>
            <a:ext cx="8686800" cy="38862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5"/>
              <a:defRPr/>
            </a:pPr>
            <a:r>
              <a:rPr lang="en-US" dirty="0" smtClean="0"/>
              <a:t>Click on ‘Search </a:t>
            </a:r>
            <a:r>
              <a:rPr lang="en-US" dirty="0" err="1" smtClean="0"/>
              <a:t>PubMed</a:t>
            </a:r>
            <a:r>
              <a:rPr lang="en-US" dirty="0" smtClean="0"/>
              <a:t>’.</a:t>
            </a:r>
          </a:p>
          <a:p>
            <a:pPr marL="514350" indent="-514350" eaLnBrk="1" hangingPunct="1">
              <a:buFont typeface="+mj-lt"/>
              <a:buAutoNum type="arabicPeriod" startAt="5"/>
              <a:defRPr/>
            </a:pPr>
            <a:r>
              <a:rPr lang="en-US" dirty="0" smtClean="0"/>
              <a:t>Click on ‘Save Search’, name it, and set up email as earlier.  </a:t>
            </a:r>
          </a:p>
          <a:p>
            <a:pPr marL="514350" indent="-514350" eaLnBrk="1" hangingPunct="1">
              <a:buFont typeface="+mj-lt"/>
              <a:buAutoNum type="arabicPeriod" startAt="5"/>
              <a:defRPr/>
            </a:pPr>
            <a:r>
              <a:rPr lang="en-US" dirty="0" smtClean="0"/>
              <a:t>You will be notified when new articles are published in these journals.</a:t>
            </a:r>
          </a:p>
          <a:p>
            <a:pPr eaLnBrk="1" hangingPunct="1">
              <a:buFont typeface="Wingdings" pitchFamily="1" charset="2"/>
              <a:buChar char="Ø"/>
              <a:defRPr/>
            </a:pPr>
            <a:endParaRPr lang="en-US" sz="1800" dirty="0" smtClean="0"/>
          </a:p>
          <a:p>
            <a:pPr eaLnBrk="1" hangingPunct="1">
              <a:buFont typeface="Wingdings" pitchFamily="1" charset="2"/>
              <a:buChar char="Ø"/>
              <a:defRPr/>
            </a:pPr>
            <a:endParaRPr lang="en-US" sz="1800" dirty="0" smtClean="0"/>
          </a:p>
          <a:p>
            <a:pPr eaLnBrk="1" hangingPunct="1">
              <a:buFont typeface="Wingdings" pitchFamily="1" charset="2"/>
              <a:buChar char="Ø"/>
              <a:defRPr/>
            </a:pPr>
            <a:endParaRPr lang="en-US" sz="1800" dirty="0" smtClean="0"/>
          </a:p>
          <a:p>
            <a:pPr eaLnBrk="1" hangingPunct="1">
              <a:buFont typeface="Wingdings" pitchFamily="1" charset="2"/>
              <a:buChar char="Ø"/>
              <a:defRPr/>
            </a:pPr>
            <a:endParaRPr lang="en-US" sz="1800" dirty="0" smtClean="0"/>
          </a:p>
          <a:p>
            <a:pPr eaLnBrk="1" hangingPunct="1">
              <a:buFont typeface="Wingdings" pitchFamily="1" charset="2"/>
              <a:buChar char="Ø"/>
              <a:defRPr/>
            </a:pPr>
            <a:endParaRPr lang="en-US" sz="1800" dirty="0" smtClean="0"/>
          </a:p>
          <a:p>
            <a:pPr eaLnBrk="1" hangingPunct="1">
              <a:buFont typeface="Wingdings" pitchFamily="1" charset="2"/>
              <a:buChar char="Ø"/>
              <a:defRPr/>
            </a:pPr>
            <a:endParaRPr lang="en-US" sz="1800" dirty="0" smtClean="0"/>
          </a:p>
          <a:p>
            <a:pPr eaLnBrk="1" hangingPunct="1">
              <a:buFont typeface="Wingdings" pitchFamily="1" charset="2"/>
              <a:buChar char="Ø"/>
              <a:defRPr/>
            </a:pPr>
            <a:endParaRPr lang="en-US" sz="1800" dirty="0" smtClean="0"/>
          </a:p>
          <a:p>
            <a:pPr eaLnBrk="1" hangingPunct="1">
              <a:buFont typeface="Wingdings" pitchFamily="1" charset="2"/>
              <a:buChar char="Ø"/>
              <a:defRPr/>
            </a:pPr>
            <a:endParaRPr lang="en-US" sz="1800" dirty="0" smtClean="0"/>
          </a:p>
          <a:p>
            <a:pPr eaLnBrk="1" hangingPunct="1">
              <a:buFont typeface="Wingdings" pitchFamily="1" charset="2"/>
              <a:buChar char="Ø"/>
              <a:defRPr/>
            </a:pPr>
            <a:endParaRPr lang="en-US" sz="1800" dirty="0" smtClean="0"/>
          </a:p>
          <a:p>
            <a:pPr eaLnBrk="1" hangingPunct="1">
              <a:buFont typeface="Wingdings" pitchFamily="1" charset="2"/>
              <a:buChar char="Ø"/>
              <a:defRPr/>
            </a:pPr>
            <a:endParaRPr lang="en-US" sz="1800" dirty="0" smtClean="0"/>
          </a:p>
          <a:p>
            <a:pPr eaLnBrk="1" hangingPunct="1">
              <a:buFont typeface="Wingdings" pitchFamily="1" charset="2"/>
              <a:buChar char="Ø"/>
              <a:defRPr/>
            </a:pPr>
            <a:endParaRPr lang="en-US" sz="1800" dirty="0" smtClean="0"/>
          </a:p>
          <a:p>
            <a:pPr eaLnBrk="1" hangingPunct="1">
              <a:buFont typeface="Wingdings" pitchFamily="1" charset="2"/>
              <a:buChar char="Ø"/>
              <a:defRPr/>
            </a:pPr>
            <a:endParaRPr lang="en-US" sz="1800" dirty="0" smtClean="0"/>
          </a:p>
          <a:p>
            <a:pPr eaLnBrk="1" hangingPunct="1">
              <a:buFont typeface="Wingdings" pitchFamily="1" charset="2"/>
              <a:buChar char="Ø"/>
              <a:defRPr/>
            </a:pPr>
            <a:endParaRPr lang="en-US" sz="1800" dirty="0" smtClean="0"/>
          </a:p>
          <a:p>
            <a:pPr eaLnBrk="1" hangingPunct="1">
              <a:buFont typeface="Wingdings" pitchFamily="1" charset="2"/>
              <a:buChar char="Ø"/>
              <a:defRPr/>
            </a:pPr>
            <a:endParaRPr lang="en-US" sz="1800" dirty="0" smtClean="0"/>
          </a:p>
          <a:p>
            <a:pPr eaLnBrk="1" hangingPunct="1">
              <a:buFont typeface="Wingdings" pitchFamily="1" charset="2"/>
              <a:buChar char="Ø"/>
              <a:defRPr/>
            </a:pPr>
            <a:endParaRPr lang="en-US" sz="1800" dirty="0" smtClean="0"/>
          </a:p>
          <a:p>
            <a:pPr eaLnBrk="1" hangingPunct="1">
              <a:buFont typeface="Wingdings" pitchFamily="1" charset="2"/>
              <a:buChar char="Ø"/>
              <a:defRPr/>
            </a:pPr>
            <a:endParaRPr lang="en-US" sz="1800" dirty="0" smtClean="0"/>
          </a:p>
          <a:p>
            <a:pPr eaLnBrk="1" hangingPunct="1">
              <a:buFont typeface="Wingdings" pitchFamily="1" charset="2"/>
              <a:buChar char="Ø"/>
              <a:defRPr/>
            </a:pPr>
            <a:endParaRPr lang="en-US" sz="1800" dirty="0" smtClean="0"/>
          </a:p>
          <a:p>
            <a:pPr eaLnBrk="1" hangingPunct="1">
              <a:buFont typeface="Wingdings" pitchFamily="1" charset="2"/>
              <a:buChar char="Ø"/>
              <a:defRPr/>
            </a:pPr>
            <a:endParaRPr lang="en-US" sz="1800" dirty="0" smtClean="0"/>
          </a:p>
          <a:p>
            <a:pPr eaLnBrk="1" hangingPunct="1">
              <a:buFont typeface="Wingdings" pitchFamily="1" charset="2"/>
              <a:buChar char="Ø"/>
              <a:defRPr/>
            </a:pPr>
            <a:endParaRPr lang="en-US" sz="1800" dirty="0" smtClean="0"/>
          </a:p>
          <a:p>
            <a:pPr eaLnBrk="1" hangingPunct="1">
              <a:buFont typeface="Wingdings" pitchFamily="1" charset="2"/>
              <a:buChar char="Ø"/>
              <a:defRPr/>
            </a:pPr>
            <a:endParaRPr lang="en-US" sz="1800" dirty="0" smtClean="0"/>
          </a:p>
          <a:p>
            <a:pPr eaLnBrk="1" hangingPunct="1">
              <a:buFont typeface="Wingdings" pitchFamily="1" charset="2"/>
              <a:buChar char="Ø"/>
              <a:defRPr/>
            </a:pPr>
            <a:endParaRPr lang="en-US" sz="1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31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0D702-0748-4610-A7C2-90B1617B332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16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7745412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Links to Other NCBI Databases</a:t>
            </a:r>
          </a:p>
        </p:txBody>
      </p:sp>
      <p:sp>
        <p:nvSpPr>
          <p:cNvPr id="716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3875" y="1752600"/>
            <a:ext cx="5126038" cy="4327525"/>
          </a:xfrm>
        </p:spPr>
        <p:txBody>
          <a:bodyPr/>
          <a:lstStyle/>
          <a:p>
            <a:pPr eaLnBrk="1" hangingPunct="1"/>
            <a:r>
              <a:rPr lang="en-US" dirty="0" smtClean="0"/>
              <a:t>NCBI has other databases that link to PubMed.  (examples: </a:t>
            </a:r>
            <a:r>
              <a:rPr lang="en-US" dirty="0" err="1" smtClean="0"/>
              <a:t>CoreNucleotide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Gene, </a:t>
            </a:r>
            <a:r>
              <a:rPr lang="en-US" dirty="0" err="1" smtClean="0"/>
              <a:t>HomoloGene</a:t>
            </a:r>
            <a:r>
              <a:rPr lang="en-US" dirty="0" smtClean="0"/>
              <a:t>, Protein, Protein)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767513" y="6249988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758BEBD-090C-41DC-B9F0-D07160B8A752}" type="slidenum">
              <a:rPr lang="en-US" sz="1400" b="1">
                <a:solidFill>
                  <a:srgbClr val="9C17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" charset="0"/>
              </a:rPr>
              <a:pPr algn="r">
                <a:defRPr/>
              </a:pPr>
              <a:t>18</a:t>
            </a:fld>
            <a:endParaRPr lang="en-US" sz="1400" b="1">
              <a:solidFill>
                <a:srgbClr val="9C17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" charset="0"/>
            </a:endParaRPr>
          </a:p>
        </p:txBody>
      </p:sp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256222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37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7373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b="1" dirty="0" err="1" smtClean="0"/>
              <a:t>Pubmed</a:t>
            </a:r>
            <a:r>
              <a:rPr lang="en-US" dirty="0" smtClean="0"/>
              <a:t> to Search for Articles on your topics, </a:t>
            </a:r>
            <a:r>
              <a:rPr lang="en-US" b="1" dirty="0" smtClean="0"/>
              <a:t>My NCBI </a:t>
            </a:r>
            <a:r>
              <a:rPr lang="en-US" dirty="0" smtClean="0"/>
              <a:t>to manage</a:t>
            </a:r>
          </a:p>
          <a:p>
            <a:r>
              <a:rPr lang="en-US" dirty="0" smtClean="0"/>
              <a:t>Link through Dynamed or </a:t>
            </a:r>
            <a:r>
              <a:rPr lang="en-US" dirty="0" err="1" smtClean="0"/>
              <a:t>uCentral</a:t>
            </a:r>
            <a:r>
              <a:rPr lang="en-US" dirty="0" smtClean="0"/>
              <a:t> MEDLINE search</a:t>
            </a:r>
          </a:p>
          <a:p>
            <a:r>
              <a:rPr lang="en-US" dirty="0" smtClean="0"/>
              <a:t>Use red FSU button to find articles</a:t>
            </a:r>
          </a:p>
          <a:p>
            <a:r>
              <a:rPr lang="en-US" dirty="0" smtClean="0"/>
              <a:t>If no button: Google Scholar &gt; </a:t>
            </a:r>
            <a:r>
              <a:rPr lang="en-US" dirty="0" err="1" smtClean="0"/>
              <a:t>eJournals</a:t>
            </a:r>
            <a:r>
              <a:rPr lang="en-US" dirty="0" smtClean="0"/>
              <a:t> list &gt; FSU Journals &gt; Interlibrary loan</a:t>
            </a:r>
          </a:p>
          <a:p>
            <a:r>
              <a:rPr lang="en-US" dirty="0" smtClean="0"/>
              <a:t>Any journal article you need, we will get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EABB7-58A2-432B-AE94-7DD8C1BB8FE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121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get NCBI Account?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searches </a:t>
            </a:r>
          </a:p>
          <a:p>
            <a:r>
              <a:rPr lang="en-US" dirty="0" smtClean="0"/>
              <a:t>Save citations in My Bibliography </a:t>
            </a:r>
          </a:p>
          <a:p>
            <a:r>
              <a:rPr lang="en-US" dirty="0" smtClean="0"/>
              <a:t>Automatically update and e-mail search results from your saved searches</a:t>
            </a:r>
          </a:p>
          <a:p>
            <a:r>
              <a:rPr lang="en-US" dirty="0"/>
              <a:t>F</a:t>
            </a:r>
            <a:r>
              <a:rPr lang="en-US" dirty="0" smtClean="0"/>
              <a:t>ilter search results </a:t>
            </a:r>
          </a:p>
          <a:p>
            <a:r>
              <a:rPr lang="en-US" dirty="0" smtClean="0"/>
              <a:t>Highlighting search terms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B9F60-3CA1-4915-A0F6-68D3B8AF181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End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Practice</a:t>
            </a:r>
          </a:p>
          <a:p>
            <a:pPr eaLnBrk="1" hangingPunct="1"/>
            <a:r>
              <a:rPr lang="en-US" sz="3600" smtClean="0"/>
              <a:t>Call or e-mail us for individual help</a:t>
            </a:r>
            <a:r>
              <a:rPr lang="en-US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b="1" smtClean="0"/>
              <a:t>850-644-3883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b="1" smtClean="0"/>
              <a:t>MedLibrary@med.fsu.edu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E4AAD-1B1E-4C46-A92D-052C88E52043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96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24ECE8-7DAE-42B7-91C9-C64B30E2544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85838"/>
            <a:ext cx="83058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5303" name="Straight Arrow Connector 7"/>
          <p:cNvCxnSpPr>
            <a:cxnSpLocks noChangeShapeType="1"/>
          </p:cNvCxnSpPr>
          <p:nvPr/>
        </p:nvCxnSpPr>
        <p:spPr bwMode="auto">
          <a:xfrm flipH="1">
            <a:off x="2530416" y="3029117"/>
            <a:ext cx="1098329" cy="581024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5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03663" y="1056075"/>
            <a:ext cx="8229600" cy="609600"/>
          </a:xfrm>
        </p:spPr>
        <p:txBody>
          <a:bodyPr/>
          <a:lstStyle/>
          <a:p>
            <a:r>
              <a:rPr lang="en-US" dirty="0" smtClean="0"/>
              <a:t>My NCBI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0F0D0-177F-4C7C-AA95-DF577A2A2DE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</a:t>
            </a:r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13800" cy="473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7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767513" y="6249988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6BEE16F-C9B3-40CD-BB22-B8F9ED5579BF}" type="slidenum">
              <a:rPr lang="en-US" sz="1400" b="1">
                <a:solidFill>
                  <a:srgbClr val="9C17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" charset="0"/>
              </a:rPr>
              <a:pPr algn="r">
                <a:defRPr/>
              </a:pPr>
              <a:t>5</a:t>
            </a:fld>
            <a:endParaRPr lang="en-US" sz="1400" b="1">
              <a:solidFill>
                <a:srgbClr val="9C17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FF45A-0422-4023-9267-C4ADAF988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Customize My NCBI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1513" y="1719263"/>
            <a:ext cx="8229600" cy="4530725"/>
          </a:xfrm>
        </p:spPr>
        <p:txBody>
          <a:bodyPr/>
          <a:lstStyle/>
          <a:p>
            <a:r>
              <a:rPr lang="en-US" dirty="0" smtClean="0"/>
              <a:t>Tutorials: </a:t>
            </a:r>
            <a:r>
              <a:rPr lang="en-US" sz="1700" dirty="0">
                <a:hlinkClick r:id="rId3"/>
              </a:rPr>
              <a:t>http://</a:t>
            </a:r>
            <a:r>
              <a:rPr lang="en-US" sz="1700" dirty="0" smtClean="0">
                <a:hlinkClick r:id="rId3"/>
              </a:rPr>
              <a:t>www.nlm.nih.gov/bsd/disted/pubmed.html</a:t>
            </a:r>
            <a:r>
              <a:rPr lang="en-US" sz="1700" dirty="0" smtClean="0"/>
              <a:t> </a:t>
            </a:r>
          </a:p>
          <a:p>
            <a:pPr eaLnBrk="1" hangingPunct="1"/>
            <a:r>
              <a:rPr lang="en-US" dirty="0" smtClean="0"/>
              <a:t>Saving Searches</a:t>
            </a:r>
          </a:p>
          <a:p>
            <a:pPr eaLnBrk="1" hangingPunct="1"/>
            <a:r>
              <a:rPr lang="en-US" dirty="0" smtClean="0"/>
              <a:t>Saving References</a:t>
            </a:r>
          </a:p>
          <a:p>
            <a:pPr eaLnBrk="1" hangingPunct="1"/>
            <a:r>
              <a:rPr lang="en-US" dirty="0" smtClean="0"/>
              <a:t>Customizing the Filters</a:t>
            </a:r>
          </a:p>
          <a:p>
            <a:pPr eaLnBrk="1" hangingPunct="1"/>
            <a:r>
              <a:rPr lang="en-US" dirty="0" smtClean="0"/>
              <a:t>Highlighting Search Terms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39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75732-F6D0-4E6D-9129-238F40D8335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83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My NCBI – Saving a Search</a:t>
            </a:r>
          </a:p>
        </p:txBody>
      </p:sp>
      <p:sp>
        <p:nvSpPr>
          <p:cNvPr id="583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3875" y="1905000"/>
            <a:ext cx="7869238" cy="33813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Develop a search.</a:t>
            </a:r>
          </a:p>
          <a:p>
            <a:pPr eaLnBrk="1" hangingPunct="1"/>
            <a:r>
              <a:rPr lang="en-US" sz="2800" dirty="0" smtClean="0"/>
              <a:t>Click on ‘Save Search’.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523875" y="6234113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sz="1400" b="1">
                <a:solidFill>
                  <a:srgbClr val="9C17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" charset="0"/>
              </a:rPr>
              <a:t>April 29, 2008</a:t>
            </a: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2209800" y="6245225"/>
            <a:ext cx="45720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srgbClr val="9C17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" charset="0"/>
              </a:rPr>
              <a:t>Medical Informatics Seminar Session 6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767513" y="6249988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A569E69-6EC6-499E-B6EE-34DB07316BAB}" type="slidenum">
              <a:rPr lang="en-US" sz="1400" b="1">
                <a:solidFill>
                  <a:srgbClr val="9C17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" charset="0"/>
              </a:rPr>
              <a:pPr algn="r">
                <a:defRPr/>
              </a:pPr>
              <a:t>6</a:t>
            </a:fld>
            <a:endParaRPr lang="en-US" sz="1400" b="1">
              <a:solidFill>
                <a:srgbClr val="9C17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80" b="18013"/>
          <a:stretch/>
        </p:blipFill>
        <p:spPr bwMode="auto">
          <a:xfrm>
            <a:off x="523875" y="3352800"/>
            <a:ext cx="7881500" cy="156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40" name="Oval 5"/>
          <p:cNvSpPr>
            <a:spLocks noChangeArrowheads="1"/>
          </p:cNvSpPr>
          <p:nvPr/>
        </p:nvSpPr>
        <p:spPr bwMode="auto">
          <a:xfrm>
            <a:off x="4267200" y="3986211"/>
            <a:ext cx="1524000" cy="5334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5DAF8-4E4D-46A5-9148-EB21D79865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My NCBI – Saving a Search</a:t>
            </a:r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05000"/>
            <a:ext cx="3244302" cy="475330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Give name and Save</a:t>
            </a:r>
          </a:p>
          <a:p>
            <a:pPr eaLnBrk="1" hangingPunct="1"/>
            <a:r>
              <a:rPr lang="en-US" sz="2800" dirty="0" smtClean="0"/>
              <a:t>Complete form for email notification</a:t>
            </a:r>
          </a:p>
          <a:p>
            <a:pPr eaLnBrk="1" hangingPunct="1"/>
            <a:r>
              <a:rPr lang="en-US" sz="2800" dirty="0" smtClean="0"/>
              <a:t>‘My NCBI’ puts the search in your list.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4882220" cy="485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3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523875" y="6234113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sz="1400" b="1" dirty="0">
                <a:solidFill>
                  <a:srgbClr val="9C17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" charset="0"/>
              </a:rPr>
              <a:t>April 29, 2008</a:t>
            </a: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2209800" y="6245225"/>
            <a:ext cx="45720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srgbClr val="9C17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" charset="0"/>
              </a:rPr>
              <a:t>Medical Informatics Seminar Session 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8AD75-2179-4E38-BD1D-7EC42A36882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14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75" y="914400"/>
            <a:ext cx="7745412" cy="8683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My NCBI – Saving References (1)</a:t>
            </a:r>
          </a:p>
        </p:txBody>
      </p:sp>
      <p:sp>
        <p:nvSpPr>
          <p:cNvPr id="614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875631"/>
            <a:ext cx="8021638" cy="3382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Develop a search.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Check the references you want to save.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Click on ‘Send To’ and select ‘Clipboard’.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6144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9188"/>
            <a:ext cx="8839200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767513" y="6249988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C384FD5-381F-4C79-B5CF-744AF6DA4444}" type="slidenum">
              <a:rPr lang="en-US" sz="1400" b="1">
                <a:solidFill>
                  <a:srgbClr val="9C17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" charset="0"/>
              </a:rPr>
              <a:pPr algn="r">
                <a:defRPr/>
              </a:pPr>
              <a:t>8</a:t>
            </a:fld>
            <a:endParaRPr lang="en-US" sz="1400" b="1">
              <a:solidFill>
                <a:srgbClr val="9C17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" charset="0"/>
            </a:endParaRPr>
          </a:p>
        </p:txBody>
      </p:sp>
      <p:sp>
        <p:nvSpPr>
          <p:cNvPr id="170001" name="Oval 5"/>
          <p:cNvSpPr>
            <a:spLocks noChangeArrowheads="1"/>
          </p:cNvSpPr>
          <p:nvPr/>
        </p:nvSpPr>
        <p:spPr bwMode="auto">
          <a:xfrm>
            <a:off x="5181600" y="4419600"/>
            <a:ext cx="2590800" cy="17526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/>
          <a:lstStyle/>
          <a:p>
            <a:endParaRPr lang="en-US"/>
          </a:p>
        </p:txBody>
      </p:sp>
      <p:cxnSp>
        <p:nvCxnSpPr>
          <p:cNvPr id="61451" name="Straight Arrow Connector 12"/>
          <p:cNvCxnSpPr>
            <a:cxnSpLocks noChangeShapeType="1"/>
          </p:cNvCxnSpPr>
          <p:nvPr/>
        </p:nvCxnSpPr>
        <p:spPr bwMode="auto">
          <a:xfrm rot="10800000" flipV="1">
            <a:off x="457200" y="5029200"/>
            <a:ext cx="381000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65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8534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C88EA-7C8D-4663-922C-E100240B2F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24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9294" y="914400"/>
            <a:ext cx="7745412" cy="8683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My NCBI – Saving References (2)</a:t>
            </a:r>
          </a:p>
        </p:txBody>
      </p:sp>
      <p:sp>
        <p:nvSpPr>
          <p:cNvPr id="624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6562" y="1674812"/>
            <a:ext cx="8402638" cy="3382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Go to the ‘Clipboard’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Click on ‘Send To’ and select Collections.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169999" name="Oval 5"/>
          <p:cNvSpPr>
            <a:spLocks noChangeArrowheads="1"/>
          </p:cNvSpPr>
          <p:nvPr/>
        </p:nvSpPr>
        <p:spPr bwMode="auto">
          <a:xfrm>
            <a:off x="4267200" y="4038600"/>
            <a:ext cx="2590800" cy="19812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/>
          <a:lstStyle/>
          <a:p>
            <a:endParaRPr lang="en-US"/>
          </a:p>
        </p:txBody>
      </p:sp>
      <p:cxnSp>
        <p:nvCxnSpPr>
          <p:cNvPr id="62475" name="Straight Arrow Connector 14"/>
          <p:cNvCxnSpPr>
            <a:cxnSpLocks noChangeShapeType="1"/>
          </p:cNvCxnSpPr>
          <p:nvPr/>
        </p:nvCxnSpPr>
        <p:spPr bwMode="auto">
          <a:xfrm rot="5400000">
            <a:off x="5867400" y="3886200"/>
            <a:ext cx="6096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90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</p:tagLst>
</file>

<file path=ppt/theme/theme1.xml><?xml version="1.0" encoding="utf-8"?>
<a:theme xmlns:a="http://schemas.openxmlformats.org/drawingml/2006/main" name="2010 COM PowerPoint Templa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08802470-5273-464d-a1dc-9195f0599ca8" xsi:nil="true"/>
    <Handout_x003f_ xmlns="08802470-5273-464D-A1DC-9195F0599CA8">false</Handout_x003f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24800873524D46A1DC9195F0599CA8" ma:contentTypeVersion="1" ma:contentTypeDescription="Create a new document." ma:contentTypeScope="" ma:versionID="6e32b6a924777d8283971a7e3a6bb4a8">
  <xsd:schema xmlns:xsd="http://www.w3.org/2001/XMLSchema" xmlns:xs="http://www.w3.org/2001/XMLSchema" xmlns:p="http://schemas.microsoft.com/office/2006/metadata/properties" xmlns:ns2="08802470-5273-464D-A1DC-9195F0599CA8" xmlns:ns3="08802470-5273-464d-a1dc-9195f0599ca8" targetNamespace="http://schemas.microsoft.com/office/2006/metadata/properties" ma:root="true" ma:fieldsID="4f9d8edb01a88f8101c30cdad552e52c" ns2:_="" ns3:_="">
    <xsd:import namespace="08802470-5273-464D-A1DC-9195F0599CA8"/>
    <xsd:import namespace="08802470-5273-464d-a1dc-9195f0599ca8"/>
    <xsd:element name="properties">
      <xsd:complexType>
        <xsd:sequence>
          <xsd:element name="documentManagement">
            <xsd:complexType>
              <xsd:all>
                <xsd:element ref="ns2:Handout_x003f_" minOccurs="0"/>
                <xsd:element ref="ns3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02470-5273-464D-A1DC-9195F0599CA8" elementFormDefault="qualified">
    <xsd:import namespace="http://schemas.microsoft.com/office/2006/documentManagement/types"/>
    <xsd:import namespace="http://schemas.microsoft.com/office/infopath/2007/PartnerControls"/>
    <xsd:element name="Handout_x003f_" ma:index="8" nillable="true" ma:displayName="Handout?" ma:default="0" ma:description="Should this file be printed as a handout?" ma:internalName="Handout_x003f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02470-5273-464d-a1dc-9195f0599ca8" elementFormDefault="qualified">
    <xsd:import namespace="http://schemas.microsoft.com/office/2006/documentManagement/types"/>
    <xsd:import namespace="http://schemas.microsoft.com/office/infopath/2007/PartnerControls"/>
    <xsd:element name="Comments" ma:index="11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4A4323-E7D4-49D0-8386-91407E1B0AF1}">
  <ds:schemaRefs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08802470-5273-464D-A1DC-9195F0599C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8802470-5273-464d-a1dc-9195f0599ca8"/>
  </ds:schemaRefs>
</ds:datastoreItem>
</file>

<file path=customXml/itemProps2.xml><?xml version="1.0" encoding="utf-8"?>
<ds:datastoreItem xmlns:ds="http://schemas.openxmlformats.org/officeDocument/2006/customXml" ds:itemID="{45703661-A1D2-4DEB-8C78-A44EBD620E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802470-5273-464D-A1DC-9195F0599CA8"/>
    <ds:schemaRef ds:uri="08802470-5273-464d-a1dc-9195f0599c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30FD6C-BC09-48B7-8D77-56426D630D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FSU CoM New Website Colors</Template>
  <TotalTime>5105</TotalTime>
  <Words>833</Words>
  <Application>Microsoft Office PowerPoint</Application>
  <PresentationFormat>On-screen Show (4:3)</PresentationFormat>
  <Paragraphs>172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2010 COM PowerPoint Template </vt:lpstr>
      <vt:lpstr>Using NCBI</vt:lpstr>
      <vt:lpstr>Why get NCBI Account?</vt:lpstr>
      <vt:lpstr>PowerPoint Presentation</vt:lpstr>
      <vt:lpstr>My NCBI</vt:lpstr>
      <vt:lpstr>Customize My NCBI</vt:lpstr>
      <vt:lpstr>My NCBI – Saving a Search</vt:lpstr>
      <vt:lpstr>My NCBI – Saving a Search</vt:lpstr>
      <vt:lpstr>My NCBI – Saving References (1)</vt:lpstr>
      <vt:lpstr>My NCBI – Saving References (2)</vt:lpstr>
      <vt:lpstr>My NCBI – Saving References (3)</vt:lpstr>
      <vt:lpstr>My NCBI – Saving References (4)</vt:lpstr>
      <vt:lpstr>My NCBI – Customizing the Filters</vt:lpstr>
      <vt:lpstr>My NCBI – Customizing the Filters</vt:lpstr>
      <vt:lpstr>My NCBI – Highlighting Search Terms</vt:lpstr>
      <vt:lpstr>Have Journal Contents Sent (1)</vt:lpstr>
      <vt:lpstr>PowerPoint Presentation</vt:lpstr>
      <vt:lpstr>Have Journal Contents Sent (2)</vt:lpstr>
      <vt:lpstr>Links to Other NCBI Databases</vt:lpstr>
      <vt:lpstr>Summary</vt:lpstr>
      <vt:lpstr>The End</vt:lpstr>
    </vt:vector>
  </TitlesOfParts>
  <Company>FSU 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Research Paper</dc:title>
  <dc:creator>Nancy Clark</dc:creator>
  <cp:lastModifiedBy>Windows User</cp:lastModifiedBy>
  <cp:revision>264</cp:revision>
  <cp:lastPrinted>2011-08-05T14:00:35Z</cp:lastPrinted>
  <dcterms:created xsi:type="dcterms:W3CDTF">2003-01-29T22:23:02Z</dcterms:created>
  <dcterms:modified xsi:type="dcterms:W3CDTF">2014-05-20T17:55:09Z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0x0101007024800873524D46A1DC9195F0599CA8</vt:lpwstr>
  </property>
</Properties>
</file>