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8.xml" ContentType="application/vnd.openxmlformats-officedocument.presentationml.tags+xml"/>
  <Override PartName="/ppt/notesSlides/notesSlide30.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2.xml" ContentType="application/vnd.openxmlformats-officedocument.presentationml.tags+xml"/>
  <Override PartName="/ppt/notesSlides/notesSlide3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32.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33.xml" ContentType="application/vnd.openxmlformats-officedocument.presentationml.tags+xml"/>
  <Override PartName="/ppt/notesSlides/notesSlide56.xml" ContentType="application/vnd.openxmlformats-officedocument.presentationml.notesSlide+xml"/>
  <Override PartName="/ppt/tags/tag34.xml" ContentType="application/vnd.openxmlformats-officedocument.presentationml.tags+xml"/>
  <Override PartName="/ppt/notesSlides/notesSlide57.xml" ContentType="application/vnd.openxmlformats-officedocument.presentationml.notesSlide+xml"/>
  <Override PartName="/ppt/tags/tag35.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36.xml" ContentType="application/vnd.openxmlformats-officedocument.presentationml.tags+xml"/>
  <Override PartName="/ppt/notesSlides/notesSlide60.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5"/>
  </p:sldMasterIdLst>
  <p:notesMasterIdLst>
    <p:notesMasterId r:id="rId75"/>
  </p:notesMasterIdLst>
  <p:handoutMasterIdLst>
    <p:handoutMasterId r:id="rId76"/>
  </p:handoutMasterIdLst>
  <p:sldIdLst>
    <p:sldId id="256" r:id="rId6"/>
    <p:sldId id="336" r:id="rId7"/>
    <p:sldId id="345" r:id="rId8"/>
    <p:sldId id="257" r:id="rId9"/>
    <p:sldId id="318" r:id="rId10"/>
    <p:sldId id="258" r:id="rId11"/>
    <p:sldId id="270" r:id="rId12"/>
    <p:sldId id="324" r:id="rId13"/>
    <p:sldId id="344" r:id="rId14"/>
    <p:sldId id="326" r:id="rId15"/>
    <p:sldId id="347" r:id="rId16"/>
    <p:sldId id="348" r:id="rId17"/>
    <p:sldId id="286" r:id="rId18"/>
    <p:sldId id="272" r:id="rId19"/>
    <p:sldId id="274" r:id="rId20"/>
    <p:sldId id="280" r:id="rId21"/>
    <p:sldId id="281" r:id="rId22"/>
    <p:sldId id="333" r:id="rId23"/>
    <p:sldId id="303" r:id="rId24"/>
    <p:sldId id="389" r:id="rId25"/>
    <p:sldId id="365" r:id="rId26"/>
    <p:sldId id="366" r:id="rId27"/>
    <p:sldId id="354" r:id="rId28"/>
    <p:sldId id="375" r:id="rId29"/>
    <p:sldId id="374" r:id="rId30"/>
    <p:sldId id="285" r:id="rId31"/>
    <p:sldId id="306" r:id="rId32"/>
    <p:sldId id="288" r:id="rId33"/>
    <p:sldId id="385" r:id="rId34"/>
    <p:sldId id="260" r:id="rId35"/>
    <p:sldId id="328" r:id="rId36"/>
    <p:sldId id="277" r:id="rId37"/>
    <p:sldId id="339" r:id="rId38"/>
    <p:sldId id="390" r:id="rId39"/>
    <p:sldId id="261" r:id="rId40"/>
    <p:sldId id="388" r:id="rId41"/>
    <p:sldId id="293" r:id="rId42"/>
    <p:sldId id="369" r:id="rId43"/>
    <p:sldId id="392" r:id="rId44"/>
    <p:sldId id="376" r:id="rId45"/>
    <p:sldId id="394" r:id="rId46"/>
    <p:sldId id="367" r:id="rId47"/>
    <p:sldId id="305" r:id="rId48"/>
    <p:sldId id="340" r:id="rId49"/>
    <p:sldId id="391" r:id="rId50"/>
    <p:sldId id="383" r:id="rId51"/>
    <p:sldId id="377" r:id="rId52"/>
    <p:sldId id="387" r:id="rId53"/>
    <p:sldId id="330" r:id="rId54"/>
    <p:sldId id="368" r:id="rId55"/>
    <p:sldId id="378" r:id="rId56"/>
    <p:sldId id="381" r:id="rId57"/>
    <p:sldId id="382" r:id="rId58"/>
    <p:sldId id="341" r:id="rId59"/>
    <p:sldId id="395" r:id="rId60"/>
    <p:sldId id="294" r:id="rId61"/>
    <p:sldId id="295" r:id="rId62"/>
    <p:sldId id="384" r:id="rId63"/>
    <p:sldId id="386" r:id="rId64"/>
    <p:sldId id="267" r:id="rId65"/>
    <p:sldId id="269" r:id="rId66"/>
    <p:sldId id="334" r:id="rId67"/>
    <p:sldId id="266" r:id="rId68"/>
    <p:sldId id="363" r:id="rId69"/>
    <p:sldId id="310" r:id="rId70"/>
    <p:sldId id="380" r:id="rId71"/>
    <p:sldId id="297" r:id="rId72"/>
    <p:sldId id="311" r:id="rId73"/>
    <p:sldId id="313" r:id="rId74"/>
  </p:sldIdLst>
  <p:sldSz cx="9144000" cy="6858000" type="screen4x3"/>
  <p:notesSz cx="7010400" cy="9296400"/>
  <p:custDataLst>
    <p:tags r:id="rId7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081" autoAdjust="0"/>
    <p:restoredTop sz="78207" autoAdjust="0"/>
  </p:normalViewPr>
  <p:slideViewPr>
    <p:cSldViewPr>
      <p:cViewPr varScale="1">
        <p:scale>
          <a:sx n="51" d="100"/>
          <a:sy n="51" d="100"/>
        </p:scale>
        <p:origin x="955" y="38"/>
      </p:cViewPr>
      <p:guideLst>
        <p:guide orient="horz" pos="2160"/>
        <p:guide pos="2880"/>
      </p:guideLst>
    </p:cSldViewPr>
  </p:slideViewPr>
  <p:outlineViewPr>
    <p:cViewPr>
      <p:scale>
        <a:sx n="33" d="100"/>
        <a:sy n="33" d="100"/>
      </p:scale>
      <p:origin x="0" y="-34512"/>
    </p:cViewPr>
  </p:outlineViewPr>
  <p:notesTextViewPr>
    <p:cViewPr>
      <p:scale>
        <a:sx n="100" d="100"/>
        <a:sy n="100" d="100"/>
      </p:scale>
      <p:origin x="0" y="0"/>
    </p:cViewPr>
  </p:notesTextViewPr>
  <p:sorterViewPr>
    <p:cViewPr varScale="1">
      <p:scale>
        <a:sx n="1" d="1"/>
        <a:sy n="1" d="1"/>
      </p:scale>
      <p:origin x="0" y="-13843"/>
    </p:cViewPr>
  </p:sorterViewPr>
  <p:notesViewPr>
    <p:cSldViewPr>
      <p:cViewPr>
        <p:scale>
          <a:sx n="100" d="100"/>
          <a:sy n="100" d="100"/>
        </p:scale>
        <p:origin x="1123" y="-8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474" cy="465139"/>
          </a:xfrm>
          <a:prstGeom prst="rect">
            <a:avLst/>
          </a:prstGeom>
        </p:spPr>
        <p:txBody>
          <a:bodyPr vert="horz" lIns="91422" tIns="45710" rIns="91422" bIns="45710" rtlCol="0"/>
          <a:lstStyle>
            <a:lvl1pPr algn="l">
              <a:defRPr sz="1200"/>
            </a:lvl1pPr>
          </a:lstStyle>
          <a:p>
            <a:endParaRPr lang="en-US"/>
          </a:p>
        </p:txBody>
      </p:sp>
      <p:sp>
        <p:nvSpPr>
          <p:cNvPr id="3" name="Date Placeholder 2"/>
          <p:cNvSpPr>
            <a:spLocks noGrp="1"/>
          </p:cNvSpPr>
          <p:nvPr>
            <p:ph type="dt" sz="quarter" idx="1"/>
          </p:nvPr>
        </p:nvSpPr>
        <p:spPr>
          <a:xfrm>
            <a:off x="3970340" y="0"/>
            <a:ext cx="3038474" cy="465139"/>
          </a:xfrm>
          <a:prstGeom prst="rect">
            <a:avLst/>
          </a:prstGeom>
        </p:spPr>
        <p:txBody>
          <a:bodyPr vert="horz" lIns="91422" tIns="45710" rIns="91422" bIns="45710" rtlCol="0"/>
          <a:lstStyle>
            <a:lvl1pPr algn="r">
              <a:defRPr sz="1200"/>
            </a:lvl1pPr>
          </a:lstStyle>
          <a:p>
            <a:fld id="{A8E8DC85-3169-4450-9B47-BDF68B6B208D}" type="datetimeFigureOut">
              <a:rPr lang="en-US" smtClean="0"/>
              <a:pPr/>
              <a:t>3/29/2016</a:t>
            </a:fld>
            <a:endParaRPr lang="en-US"/>
          </a:p>
        </p:txBody>
      </p:sp>
      <p:sp>
        <p:nvSpPr>
          <p:cNvPr id="4" name="Footer Placeholder 3"/>
          <p:cNvSpPr>
            <a:spLocks noGrp="1"/>
          </p:cNvSpPr>
          <p:nvPr>
            <p:ph type="ftr" sz="quarter" idx="2"/>
          </p:nvPr>
        </p:nvSpPr>
        <p:spPr>
          <a:xfrm>
            <a:off x="2" y="8829676"/>
            <a:ext cx="3038474" cy="465139"/>
          </a:xfrm>
          <a:prstGeom prst="rect">
            <a:avLst/>
          </a:prstGeom>
        </p:spPr>
        <p:txBody>
          <a:bodyPr vert="horz" lIns="91422" tIns="45710" rIns="91422" bIns="45710" rtlCol="0" anchor="b"/>
          <a:lstStyle>
            <a:lvl1pPr algn="l">
              <a:defRPr sz="1200"/>
            </a:lvl1pPr>
          </a:lstStyle>
          <a:p>
            <a:endParaRPr lang="en-US"/>
          </a:p>
        </p:txBody>
      </p:sp>
      <p:sp>
        <p:nvSpPr>
          <p:cNvPr id="5" name="Slide Number Placeholder 4"/>
          <p:cNvSpPr>
            <a:spLocks noGrp="1"/>
          </p:cNvSpPr>
          <p:nvPr>
            <p:ph type="sldNum" sz="quarter" idx="3"/>
          </p:nvPr>
        </p:nvSpPr>
        <p:spPr>
          <a:xfrm>
            <a:off x="3970340" y="8829676"/>
            <a:ext cx="3038474" cy="465139"/>
          </a:xfrm>
          <a:prstGeom prst="rect">
            <a:avLst/>
          </a:prstGeom>
        </p:spPr>
        <p:txBody>
          <a:bodyPr vert="horz" lIns="91422" tIns="45710" rIns="91422" bIns="45710" rtlCol="0" anchor="b"/>
          <a:lstStyle>
            <a:lvl1pPr algn="r">
              <a:defRPr sz="1200"/>
            </a:lvl1pPr>
          </a:lstStyle>
          <a:p>
            <a:fld id="{5AC053DA-DC11-4E02-B077-FAA630985682}" type="slidenum">
              <a:rPr lang="en-US" smtClean="0"/>
              <a:pPr/>
              <a:t>‹#›</a:t>
            </a:fld>
            <a:endParaRPr lang="en-US"/>
          </a:p>
        </p:txBody>
      </p:sp>
    </p:spTree>
    <p:extLst>
      <p:ext uri="{BB962C8B-B14F-4D97-AF65-F5344CB8AC3E}">
        <p14:creationId xmlns:p14="http://schemas.microsoft.com/office/powerpoint/2010/main" val="279195900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1" cy="464820"/>
          </a:xfrm>
          <a:prstGeom prst="rect">
            <a:avLst/>
          </a:prstGeom>
        </p:spPr>
        <p:txBody>
          <a:bodyPr vert="horz" lIns="93157" tIns="46580" rIns="93157" bIns="46580" rtlCol="0"/>
          <a:lstStyle>
            <a:lvl1pPr algn="l">
              <a:defRPr sz="1200"/>
            </a:lvl1pPr>
          </a:lstStyle>
          <a:p>
            <a:endParaRPr lang="en-US"/>
          </a:p>
        </p:txBody>
      </p:sp>
      <p:sp>
        <p:nvSpPr>
          <p:cNvPr id="3" name="Date Placeholder 2"/>
          <p:cNvSpPr>
            <a:spLocks noGrp="1"/>
          </p:cNvSpPr>
          <p:nvPr>
            <p:ph type="dt" idx="1"/>
          </p:nvPr>
        </p:nvSpPr>
        <p:spPr>
          <a:xfrm>
            <a:off x="3970938" y="0"/>
            <a:ext cx="3037841" cy="464820"/>
          </a:xfrm>
          <a:prstGeom prst="rect">
            <a:avLst/>
          </a:prstGeom>
        </p:spPr>
        <p:txBody>
          <a:bodyPr vert="horz" lIns="93157" tIns="46580" rIns="93157" bIns="46580" rtlCol="0"/>
          <a:lstStyle>
            <a:lvl1pPr algn="r">
              <a:defRPr sz="1200"/>
            </a:lvl1pPr>
          </a:lstStyle>
          <a:p>
            <a:fld id="{1A4DF2F9-11A7-4226-9925-6D5CCB3009EF}" type="datetimeFigureOut">
              <a:rPr lang="en-US" smtClean="0"/>
              <a:pPr/>
              <a:t>3/29/2016</a:t>
            </a:fld>
            <a:endParaRPr lang="en-US"/>
          </a:p>
        </p:txBody>
      </p:sp>
      <p:sp>
        <p:nvSpPr>
          <p:cNvPr id="4" name="Slide Image Placeholder 3"/>
          <p:cNvSpPr>
            <a:spLocks noGrp="1" noRot="1" noChangeAspect="1"/>
          </p:cNvSpPr>
          <p:nvPr>
            <p:ph type="sldImg" idx="2"/>
          </p:nvPr>
        </p:nvSpPr>
        <p:spPr>
          <a:xfrm>
            <a:off x="1181100" y="696913"/>
            <a:ext cx="4648200" cy="3487737"/>
          </a:xfrm>
          <a:prstGeom prst="rect">
            <a:avLst/>
          </a:prstGeom>
          <a:noFill/>
          <a:ln w="12700">
            <a:solidFill>
              <a:prstClr val="black"/>
            </a:solidFill>
          </a:ln>
        </p:spPr>
        <p:txBody>
          <a:bodyPr vert="horz" lIns="93157" tIns="46580" rIns="93157" bIns="46580" rtlCol="0" anchor="ctr"/>
          <a:lstStyle/>
          <a:p>
            <a:endParaRPr lang="en-US"/>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57" tIns="46580" rIns="93157" bIns="4658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3429000" cy="464820"/>
          </a:xfrm>
          <a:prstGeom prst="rect">
            <a:avLst/>
          </a:prstGeom>
        </p:spPr>
        <p:txBody>
          <a:bodyPr vert="horz" lIns="93157" tIns="46580" rIns="93157" bIns="46580" rtlCol="0" anchor="b"/>
          <a:lstStyle>
            <a:lvl1pPr algn="l">
              <a:defRPr sz="1200"/>
            </a:lvl1pPr>
          </a:lstStyle>
          <a:p>
            <a:r>
              <a:rPr lang="en-US" dirty="0" smtClean="0"/>
              <a:t>Social Networking and Medicine </a:t>
            </a:r>
            <a:r>
              <a:rPr lang="en-US" dirty="0" err="1" smtClean="0"/>
              <a:t>Spreaker</a:t>
            </a:r>
            <a:r>
              <a:rPr lang="en-US" dirty="0" smtClean="0"/>
              <a:t> Notes</a:t>
            </a:r>
            <a:endParaRPr lang="en-US" dirty="0"/>
          </a:p>
        </p:txBody>
      </p:sp>
      <p:sp>
        <p:nvSpPr>
          <p:cNvPr id="7" name="Slide Number Placeholder 6"/>
          <p:cNvSpPr>
            <a:spLocks noGrp="1"/>
          </p:cNvSpPr>
          <p:nvPr>
            <p:ph type="sldNum" sz="quarter" idx="5"/>
          </p:nvPr>
        </p:nvSpPr>
        <p:spPr>
          <a:xfrm>
            <a:off x="3970938" y="8829967"/>
            <a:ext cx="3037841" cy="464820"/>
          </a:xfrm>
          <a:prstGeom prst="rect">
            <a:avLst/>
          </a:prstGeom>
        </p:spPr>
        <p:txBody>
          <a:bodyPr vert="horz" lIns="93157" tIns="46580" rIns="93157" bIns="46580" rtlCol="0" anchor="b"/>
          <a:lstStyle>
            <a:lvl1pPr algn="r">
              <a:defRPr sz="1200"/>
            </a:lvl1pPr>
          </a:lstStyle>
          <a:p>
            <a:fld id="{CACE982A-BD8A-45BB-BF18-07B7511C17C1}" type="slidenum">
              <a:rPr lang="en-US" smtClean="0"/>
              <a:pPr/>
              <a:t>‹#›</a:t>
            </a:fld>
            <a:endParaRPr lang="en-US"/>
          </a:p>
        </p:txBody>
      </p:sp>
    </p:spTree>
    <p:extLst>
      <p:ext uri="{BB962C8B-B14F-4D97-AF65-F5344CB8AC3E}">
        <p14:creationId xmlns:p14="http://schemas.microsoft.com/office/powerpoint/2010/main" val="56040929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interaction-design.org/encyclopedia/disruptive_innovation.html"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mediabistro.com/alltwitter/files/2014/06/social-media-statistics-2014.jp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witter.co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jmir.org/2014/11/e264"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drkevincampbellmd.com/"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whitecoat-designs.com/news-events"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twitter.com/"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ozmosis.org/home" TargetMode="External"/><Relationship Id="rId7" Type="http://schemas.openxmlformats.org/officeDocument/2006/relationships/hyperlink" Target="http://33charts.com/2013/08/www.doximity.com/?cid=422"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www.doximity.com/?cid=422" TargetMode="External"/><Relationship Id="rId5" Type="http://schemas.openxmlformats.org/officeDocument/2006/relationships/hyperlink" Target="https://www.doximity.com/?cid=422" TargetMode="External"/><Relationship Id="rId4" Type="http://schemas.openxmlformats.org/officeDocument/2006/relationships/hyperlink" Target="https://www.doximity.com/product"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www.google.com/alerts"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healthblawg.typepad.com/healthblawg/health-care-social-media-consulting-services.html"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notion of disruptive innovation was popularized by Clayton Christensen [1, 2], and is described as change, usually technological, that causes upheaval of an entire industry sector. </a:t>
            </a:r>
          </a:p>
          <a:p>
            <a:r>
              <a:rPr lang="en-US" dirty="0"/>
              <a:t>[1] Christensen, C. (1997). </a:t>
            </a:r>
            <a:r>
              <a:rPr lang="en-US" i="1" dirty="0"/>
              <a:t>The Innovator's Dilemma: When New Technologies Cause Great Firms to Fail</a:t>
            </a:r>
            <a:r>
              <a:rPr lang="en-US" dirty="0"/>
              <a:t>. Boston, MA. Harvard Business School Press.</a:t>
            </a:r>
            <a:br>
              <a:rPr lang="en-US" dirty="0"/>
            </a:br>
            <a:r>
              <a:rPr lang="en-US" dirty="0"/>
              <a:t>[2] Christensen, C. (2012). </a:t>
            </a:r>
            <a:r>
              <a:rPr lang="en-US" i="1" dirty="0"/>
              <a:t>Disruptive Innovation</a:t>
            </a:r>
            <a:r>
              <a:rPr lang="en-US" dirty="0"/>
              <a:t>, in </a:t>
            </a:r>
            <a:r>
              <a:rPr lang="en-US" dirty="0" err="1"/>
              <a:t>Soegaard</a:t>
            </a:r>
            <a:r>
              <a:rPr lang="en-US" dirty="0"/>
              <a:t>, M. and Dam, R., eds. </a:t>
            </a:r>
            <a:r>
              <a:rPr lang="en-US" i="1" dirty="0"/>
              <a:t>Encyclopedia of Human-Computer Interaction</a:t>
            </a:r>
            <a:r>
              <a:rPr lang="en-US" dirty="0"/>
              <a:t>. Aarhus, Denmark. The Interaction-Design.org Foundation. </a:t>
            </a:r>
            <a:r>
              <a:rPr lang="en-US" u="sng" dirty="0">
                <a:hlinkClick r:id="rId3"/>
              </a:rPr>
              <a:t>http://www.interaction-design.org/encyclopedia/disruptive_innovation.html</a:t>
            </a:r>
            <a:r>
              <a:rPr lang="en-US" dirty="0"/>
              <a:t>.</a:t>
            </a:r>
          </a:p>
        </p:txBody>
      </p:sp>
      <p:sp>
        <p:nvSpPr>
          <p:cNvPr id="4" name="Slide Number Placeholder 3"/>
          <p:cNvSpPr>
            <a:spLocks noGrp="1"/>
          </p:cNvSpPr>
          <p:nvPr>
            <p:ph type="sldNum" sz="quarter" idx="10"/>
          </p:nvPr>
        </p:nvSpPr>
        <p:spPr/>
        <p:txBody>
          <a:bodyPr/>
          <a:lstStyle/>
          <a:p>
            <a:fld id="{CACE982A-BD8A-45BB-BF18-07B7511C17C1}" type="slidenum">
              <a:rPr lang="en-US" smtClean="0"/>
              <a:pPr/>
              <a:t>1</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652616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not addressed Pinterest because we debated heatedly if this was actually a pertinent site for medically related communication/information.  Won’t go into that now. Those of you who picked other, could you name a few….</a:t>
            </a:r>
          </a:p>
          <a:p>
            <a:r>
              <a:rPr lang="en-US" dirty="0" smtClean="0"/>
              <a:t>Do you use these for personal or professional reasons?</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10</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967871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50-64 age group is the fasting growing over the last two years.  The number of users is increasing, still, for those of you who predicted 5 years ago that it was a passing fad.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t>11</a:t>
            </a:fld>
            <a:endParaRPr lang="en-US"/>
          </a:p>
        </p:txBody>
      </p:sp>
      <p:sp>
        <p:nvSpPr>
          <p:cNvPr id="6" name="Date Placeholder 5"/>
          <p:cNvSpPr>
            <a:spLocks noGrp="1"/>
          </p:cNvSpPr>
          <p:nvPr>
            <p:ph type="dt" idx="12"/>
          </p:nvPr>
        </p:nvSpPr>
        <p:spPr/>
        <p:txBody>
          <a:bodyPr/>
          <a:lstStyle/>
          <a:p>
            <a:r>
              <a:rPr lang="en-US" smtClean="0"/>
              <a:t>4/12/2013</a:t>
            </a:r>
            <a:endParaRPr lang="en-US"/>
          </a:p>
        </p:txBody>
      </p:sp>
      <p:sp>
        <p:nvSpPr>
          <p:cNvPr id="7" name="Header Placeholder 6"/>
          <p:cNvSpPr>
            <a:spLocks noGrp="1"/>
          </p:cNvSpPr>
          <p:nvPr>
            <p:ph type="hdr" sz="quarter" idx="13"/>
          </p:nvPr>
        </p:nvSpPr>
        <p:spPr/>
        <p:txBody>
          <a:bodyPr/>
          <a:lstStyle/>
          <a:p>
            <a:r>
              <a:rPr lang="en-US" smtClean="0"/>
              <a:t>Social Networking and Medicine</a:t>
            </a:r>
            <a:endParaRPr lang="en-US"/>
          </a:p>
        </p:txBody>
      </p:sp>
    </p:spTree>
    <p:extLst>
      <p:ext uri="{BB962C8B-B14F-4D97-AF65-F5344CB8AC3E}">
        <p14:creationId xmlns:p14="http://schemas.microsoft.com/office/powerpoint/2010/main" val="4092618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data changes </a:t>
            </a:r>
            <a:r>
              <a:rPr lang="en-US" dirty="0" smtClean="0"/>
              <a:t>daily.</a:t>
            </a:r>
          </a:p>
          <a:p>
            <a:r>
              <a:rPr lang="en-US" dirty="0" smtClean="0"/>
              <a:t>Facebook remains the largest, most popular social media site.</a:t>
            </a:r>
          </a:p>
          <a:p>
            <a:r>
              <a:rPr lang="en-US" dirty="0" smtClean="0"/>
              <a:t>Twitter</a:t>
            </a:r>
            <a:r>
              <a:rPr lang="en-US" baseline="0" dirty="0" smtClean="0"/>
              <a:t> has over 1.6 billion users, tweeting over </a:t>
            </a:r>
            <a:r>
              <a:rPr lang="en-US" dirty="0" smtClean="0"/>
              <a:t>50</a:t>
            </a:r>
            <a:r>
              <a:rPr lang="en-US" baseline="0" dirty="0" smtClean="0"/>
              <a:t>0 million tweets per day. 44% of users have never sent a Tweet. But 46% tweet</a:t>
            </a:r>
            <a:r>
              <a:rPr lang="en-US" dirty="0" smtClean="0"/>
              <a:t> at least once a day.  </a:t>
            </a:r>
          </a:p>
          <a:p>
            <a:r>
              <a:rPr lang="en-US" baseline="0" dirty="0" smtClean="0"/>
              <a:t>Stats are difficult to nail down because they change so rapidly.</a:t>
            </a:r>
          </a:p>
          <a:p>
            <a:r>
              <a:rPr lang="en-US" baseline="0" dirty="0" smtClean="0"/>
              <a:t>1 B YouTube videos are viewed per day. 100 hours of video is uploaded to YouTube per minute.  </a:t>
            </a:r>
          </a:p>
          <a:p>
            <a:r>
              <a:rPr lang="en-US" dirty="0">
                <a:hlinkClick r:id="rId3"/>
              </a:rPr>
              <a:t>http://</a:t>
            </a:r>
            <a:r>
              <a:rPr lang="en-US" dirty="0" smtClean="0">
                <a:hlinkClick r:id="rId3"/>
              </a:rPr>
              <a:t>www.mediabistro.com/alltwitter/files/2014/06/social-media-statistics-2014.jpg</a:t>
            </a:r>
            <a:r>
              <a:rPr lang="en-US" dirty="0" smtClean="0"/>
              <a:t>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t>12</a:t>
            </a:fld>
            <a:endParaRPr lang="en-US"/>
          </a:p>
        </p:txBody>
      </p:sp>
      <p:sp>
        <p:nvSpPr>
          <p:cNvPr id="6" name="Date Placeholder 5"/>
          <p:cNvSpPr>
            <a:spLocks noGrp="1"/>
          </p:cNvSpPr>
          <p:nvPr>
            <p:ph type="dt" idx="12"/>
          </p:nvPr>
        </p:nvSpPr>
        <p:spPr/>
        <p:txBody>
          <a:bodyPr/>
          <a:lstStyle/>
          <a:p>
            <a:r>
              <a:rPr lang="en-US" smtClean="0"/>
              <a:t>4/12/2013</a:t>
            </a:r>
            <a:endParaRPr lang="en-US"/>
          </a:p>
        </p:txBody>
      </p:sp>
      <p:sp>
        <p:nvSpPr>
          <p:cNvPr id="7" name="Header Placeholder 6"/>
          <p:cNvSpPr>
            <a:spLocks noGrp="1"/>
          </p:cNvSpPr>
          <p:nvPr>
            <p:ph type="hdr" sz="quarter" idx="13"/>
          </p:nvPr>
        </p:nvSpPr>
        <p:spPr/>
        <p:txBody>
          <a:bodyPr/>
          <a:lstStyle/>
          <a:p>
            <a:r>
              <a:rPr lang="en-US" smtClean="0"/>
              <a:t>Social Networking and Medicine</a:t>
            </a:r>
            <a:endParaRPr lang="en-US"/>
          </a:p>
        </p:txBody>
      </p:sp>
    </p:spTree>
    <p:extLst>
      <p:ext uri="{BB962C8B-B14F-4D97-AF65-F5344CB8AC3E}">
        <p14:creationId xmlns:p14="http://schemas.microsoft.com/office/powerpoint/2010/main" val="4001341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lesson here is, just don’t post anything on a social media site that you would be embarrassed for the world to see.  Nice quote from Kevin Pho, MD who writes the </a:t>
            </a:r>
            <a:r>
              <a:rPr lang="en-US" dirty="0" err="1" smtClean="0"/>
              <a:t>KevinMD</a:t>
            </a:r>
            <a:r>
              <a:rPr lang="en-US" dirty="0" smtClean="0"/>
              <a:t> blog.</a:t>
            </a:r>
          </a:p>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13</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706712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largest social media site was set up for individuals.  </a:t>
            </a:r>
            <a:r>
              <a:rPr lang="en-US" dirty="0" smtClean="0"/>
              <a:t>For </a:t>
            </a:r>
            <a:r>
              <a:rPr lang="en-US" dirty="0"/>
              <a:t>your clinic, you must have a personal account, then you create a page for your clinic.  You don’t friend a Page, and generally, you open the page up to everyone.  People can subscribe to the page, and Like the page. People </a:t>
            </a:r>
            <a:r>
              <a:rPr lang="en-US" dirty="0" smtClean="0"/>
              <a:t>can/may or may not </a:t>
            </a:r>
            <a:r>
              <a:rPr lang="en-US" dirty="0"/>
              <a:t>post messages to a </a:t>
            </a:r>
            <a:r>
              <a:rPr lang="en-US" dirty="0" smtClean="0"/>
              <a:t>page depending on how it is set up, </a:t>
            </a:r>
            <a:r>
              <a:rPr lang="en-US" dirty="0"/>
              <a:t>and these can be set up to be moderated or not.</a:t>
            </a:r>
          </a:p>
        </p:txBody>
      </p:sp>
      <p:sp>
        <p:nvSpPr>
          <p:cNvPr id="4" name="Slide Number Placeholder 3"/>
          <p:cNvSpPr>
            <a:spLocks noGrp="1"/>
          </p:cNvSpPr>
          <p:nvPr>
            <p:ph type="sldNum" sz="quarter" idx="10"/>
          </p:nvPr>
        </p:nvSpPr>
        <p:spPr/>
        <p:txBody>
          <a:bodyPr/>
          <a:lstStyle/>
          <a:p>
            <a:fld id="{CACE982A-BD8A-45BB-BF18-07B7511C17C1}" type="slidenum">
              <a:rPr lang="en-US" smtClean="0"/>
              <a:pPr/>
              <a:t>14</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2867331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largest social media site allows users to post videos.  Viewers can rate and comment on those videos, the creation of curated lists of video clips called Channels.  Educational institutions are posting videos to be used in classes.  Copyright is out the window here.  </a:t>
            </a:r>
            <a:r>
              <a:rPr lang="en-US" dirty="0" err="1"/>
              <a:t>Youtube</a:t>
            </a:r>
            <a:r>
              <a:rPr lang="en-US" dirty="0"/>
              <a:t> tries to purge copyrighted materials posted without permission, like the clip I </a:t>
            </a:r>
            <a:r>
              <a:rPr lang="en-US" dirty="0" smtClean="0"/>
              <a:t>have used in this workshop in the past, </a:t>
            </a:r>
            <a:r>
              <a:rPr lang="en-US" dirty="0"/>
              <a:t>but rely on users to alert them to these postings. </a:t>
            </a:r>
          </a:p>
        </p:txBody>
      </p:sp>
      <p:sp>
        <p:nvSpPr>
          <p:cNvPr id="4" name="Slide Number Placeholder 3"/>
          <p:cNvSpPr>
            <a:spLocks noGrp="1"/>
          </p:cNvSpPr>
          <p:nvPr>
            <p:ph type="sldNum" sz="quarter" idx="10"/>
          </p:nvPr>
        </p:nvSpPr>
        <p:spPr/>
        <p:txBody>
          <a:bodyPr/>
          <a:lstStyle/>
          <a:p>
            <a:fld id="{CACE982A-BD8A-45BB-BF18-07B7511C17C1}" type="slidenum">
              <a:rPr lang="en-US" smtClean="0"/>
              <a:pPr/>
              <a:t>15</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978610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Microblogging</a:t>
            </a:r>
            <a:r>
              <a:rPr lang="en-US" baseline="0" dirty="0" smtClean="0"/>
              <a:t> – changing the world.  The revolutions in the middle east have been fueled by citizens connected by Twitter.  First responders at disasters resort to communicating via Twitter to overcome barriers of communications between agencies/jurisdictions. </a:t>
            </a:r>
          </a:p>
          <a:p>
            <a:r>
              <a:rPr lang="en-US" baseline="0" dirty="0" smtClean="0"/>
              <a:t>Every morning, the news announcers tells me what is trending, and they are referring to Twitter feeds.  What are people talking about?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16</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4030450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had no idea until compiling this workshop what people were saying in</a:t>
            </a:r>
            <a:r>
              <a:rPr lang="en-US" baseline="0" dirty="0" smtClean="0"/>
              <a:t> their Tweets, which looked like greek to me.</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17</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808888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For docs interested in learning more about social media, be sure to check out #</a:t>
            </a:r>
            <a:r>
              <a:rPr lang="en-US" i="1" dirty="0" err="1"/>
              <a:t>mdchat</a:t>
            </a:r>
            <a:r>
              <a:rPr lang="en-US" i="1" dirty="0"/>
              <a:t> </a:t>
            </a:r>
            <a:r>
              <a:rPr lang="en-US" i="1" dirty="0">
                <a:hlinkClick r:id="rId3" tooltip="MD_chat | Tweetchat"/>
              </a:rPr>
              <a:t>@MD_chat</a:t>
            </a:r>
            <a:r>
              <a:rPr lang="en-US" i="1" dirty="0"/>
              <a:t>, the ‘</a:t>
            </a:r>
            <a:r>
              <a:rPr lang="en-US" i="1" dirty="0" err="1"/>
              <a:t>tweetchat</a:t>
            </a:r>
            <a:r>
              <a:rPr lang="en-US" i="1" dirty="0"/>
              <a:t>’ founded and principally moderated by </a:t>
            </a:r>
            <a:r>
              <a:rPr lang="en-US" i="1" dirty="0">
                <a:hlinkClick r:id="rId3" tooltip="Phil Baumann | Twitter"/>
              </a:rPr>
              <a:t>@</a:t>
            </a:r>
            <a:r>
              <a:rPr lang="en-US" i="1" dirty="0" err="1">
                <a:hlinkClick r:id="rId3" tooltip="Phil Baumann | Twitter"/>
              </a:rPr>
              <a:t>PhilBaumann</a:t>
            </a:r>
            <a:r>
              <a:rPr lang="en-US" i="1" dirty="0"/>
              <a:t>.  Tuesdays at 9 PM, </a:t>
            </a:r>
            <a:r>
              <a:rPr lang="en-US" i="1" dirty="0" smtClean="0"/>
              <a:t>ET</a:t>
            </a:r>
          </a:p>
          <a:p>
            <a:endParaRPr lang="en-US" i="1" dirty="0"/>
          </a:p>
          <a:p>
            <a:r>
              <a:rPr lang="en-US" i="1" dirty="0" smtClean="0"/>
              <a:t>Hashtags are becoming ubiquitous.  Now Facebook can be searched using hashtags as well as Twitter.  You see these in news reports on all the TV networks.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18</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2773312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Live</a:t>
            </a:r>
            <a:r>
              <a:rPr lang="en-US" baseline="0" dirty="0" smtClean="0"/>
              <a:t> Tweet Surgeries are so commonplace now, it is no longer a novelty.</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19</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582417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 was made</a:t>
            </a:r>
            <a:r>
              <a:rPr lang="en-US" baseline="0" dirty="0" smtClean="0"/>
              <a:t> possible by a social network.</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2</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564134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promote the clinic,</a:t>
            </a:r>
            <a:r>
              <a:rPr lang="en-US" baseline="0" dirty="0" smtClean="0"/>
              <a:t> support patients, any medical use of social media?  </a:t>
            </a:r>
          </a:p>
          <a:p>
            <a:r>
              <a:rPr lang="en-US" baseline="0" dirty="0" smtClean="0"/>
              <a:t>If so, who manages that SM presence? </a:t>
            </a:r>
          </a:p>
          <a:p>
            <a:r>
              <a:rPr lang="en-US" baseline="0" dirty="0" smtClean="0"/>
              <a:t>Have you participated in your practice/hospital social media and if so, how?</a:t>
            </a:r>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20</a:t>
            </a:fld>
            <a:endParaRPr lang="en-US"/>
          </a:p>
        </p:txBody>
      </p:sp>
    </p:spTree>
    <p:extLst>
      <p:ext uri="{BB962C8B-B14F-4D97-AF65-F5344CB8AC3E}">
        <p14:creationId xmlns:p14="http://schemas.microsoft.com/office/powerpoint/2010/main" val="22567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Mayo has</a:t>
            </a:r>
            <a:r>
              <a:rPr lang="en-US" baseline="0" dirty="0" smtClean="0"/>
              <a:t> not only embraced SM, they have become leaders nationally in the SM movement in healthcare.</a:t>
            </a:r>
          </a:p>
          <a:p>
            <a:r>
              <a:rPr lang="en-US" dirty="0" smtClean="0"/>
              <a:t>A </a:t>
            </a:r>
            <a:r>
              <a:rPr lang="en-US" dirty="0" smtClean="0">
                <a:hlinkClick r:id="rId3"/>
              </a:rPr>
              <a:t>recent study</a:t>
            </a:r>
            <a:r>
              <a:rPr lang="en-US" dirty="0" smtClean="0"/>
              <a:t> published in the </a:t>
            </a:r>
            <a:r>
              <a:rPr lang="en-US" i="1" dirty="0" smtClean="0"/>
              <a:t>Journal of Medical Internet Research</a:t>
            </a:r>
            <a:r>
              <a:rPr lang="en-US" dirty="0" smtClean="0"/>
              <a:t> found that nearly 95% of hospitals have a Facebook page, just over half are on Twitter and nearly all hospitals (99.41%) can be found on Yelp. Large, urban, private, not-for-profit and teaching hospitals are among those most likely to use social media, the study found.</a:t>
            </a:r>
          </a:p>
          <a:p>
            <a:r>
              <a:rPr lang="en-US" dirty="0" smtClean="0"/>
              <a:t>Social media platforms are used in a variety of ways:</a:t>
            </a:r>
          </a:p>
          <a:p>
            <a:pPr marL="171450" indent="-171450">
              <a:buFont typeface="Arial" panose="020B0604020202020204" pitchFamily="34" charset="0"/>
              <a:buChar char="•"/>
            </a:pPr>
            <a:r>
              <a:rPr lang="en-US" dirty="0" smtClean="0"/>
              <a:t>To create local awareness of hospitals' clinical specialties;</a:t>
            </a:r>
          </a:p>
          <a:p>
            <a:pPr marL="171450" indent="-171450">
              <a:buFont typeface="Arial" panose="020B0604020202020204" pitchFamily="34" charset="0"/>
              <a:buChar char="•"/>
            </a:pPr>
            <a:r>
              <a:rPr lang="en-US" dirty="0" smtClean="0"/>
              <a:t>To provide the community with information about events; </a:t>
            </a:r>
          </a:p>
          <a:p>
            <a:pPr marL="171450" indent="-171450">
              <a:buFont typeface="Arial" panose="020B0604020202020204" pitchFamily="34" charset="0"/>
              <a:buChar char="•"/>
            </a:pPr>
            <a:r>
              <a:rPr lang="en-US" dirty="0" smtClean="0"/>
              <a:t>To disseminate important health care tips; and</a:t>
            </a:r>
          </a:p>
          <a:p>
            <a:pPr marL="171450" indent="-171450">
              <a:buFont typeface="Arial" panose="020B0604020202020204" pitchFamily="34" charset="0"/>
              <a:buChar char="•"/>
            </a:pPr>
            <a:r>
              <a:rPr lang="en-US" dirty="0" smtClean="0"/>
              <a:t>To celebrate awards and achievements.</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21</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574055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another example, of the</a:t>
            </a:r>
            <a:r>
              <a:rPr lang="en-US" baseline="0" dirty="0" smtClean="0"/>
              <a:t> use of social media by a healthcare organization.</a:t>
            </a:r>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22</a:t>
            </a:fld>
            <a:endParaRPr lang="en-US"/>
          </a:p>
        </p:txBody>
      </p:sp>
    </p:spTree>
    <p:extLst>
      <p:ext uri="{BB962C8B-B14F-4D97-AF65-F5344CB8AC3E}">
        <p14:creationId xmlns:p14="http://schemas.microsoft.com/office/powerpoint/2010/main" val="2199110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Like</a:t>
            </a:r>
            <a:r>
              <a:rPr lang="en-US" baseline="0" dirty="0" smtClean="0"/>
              <a:t> a journal, you are shown any posts on their site in your Facebook feed.  These include articles as well as quiz of the day questions with images like EKGs and photos, microscopic ….  On Twitter, you can follow any of your favorite journals to get news and announcements of articles.  On </a:t>
            </a:r>
            <a:r>
              <a:rPr lang="en-US" baseline="0" dirty="0" err="1" smtClean="0"/>
              <a:t>Youtube</a:t>
            </a:r>
            <a:r>
              <a:rPr lang="en-US" baseline="0" dirty="0" smtClean="0"/>
              <a:t>, they have educational videos.  Even an</a:t>
            </a:r>
            <a:r>
              <a:rPr lang="en-US" dirty="0" smtClean="0"/>
              <a:t> RSS feed can be considered a form of digital/social media. </a:t>
            </a:r>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23</a:t>
            </a:fld>
            <a:endParaRPr lang="en-US"/>
          </a:p>
        </p:txBody>
      </p:sp>
    </p:spTree>
    <p:extLst>
      <p:ext uri="{BB962C8B-B14F-4D97-AF65-F5344CB8AC3E}">
        <p14:creationId xmlns:p14="http://schemas.microsoft.com/office/powerpoint/2010/main" val="4016850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CDC Facebook, Twitter and YouTube sites.  Notice the consistent branding on each.  This makes any posting instantly identifiable as the CDCs. </a:t>
            </a:r>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24</a:t>
            </a:fld>
            <a:endParaRPr lang="en-US"/>
          </a:p>
        </p:txBody>
      </p:sp>
    </p:spTree>
    <p:extLst>
      <p:ext uri="{BB962C8B-B14F-4D97-AF65-F5344CB8AC3E}">
        <p14:creationId xmlns:p14="http://schemas.microsoft.com/office/powerpoint/2010/main" val="3274987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Searching for a condition in any of the social media sites, such as the hashtag Ebola gives you the latest news from multiple sources like the WSJ, Bloomberg, or a physician.</a:t>
            </a:r>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25</a:t>
            </a:fld>
            <a:endParaRPr lang="en-US"/>
          </a:p>
        </p:txBody>
      </p:sp>
    </p:spTree>
    <p:extLst>
      <p:ext uri="{BB962C8B-B14F-4D97-AF65-F5344CB8AC3E}">
        <p14:creationId xmlns:p14="http://schemas.microsoft.com/office/powerpoint/2010/main" val="2686112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is linked</a:t>
            </a:r>
            <a:r>
              <a:rPr lang="en-US" baseline="0" dirty="0" smtClean="0"/>
              <a:t> to Linkedin.com.</a:t>
            </a:r>
          </a:p>
          <a:p>
            <a:r>
              <a:rPr lang="en-US" baseline="0" dirty="0" smtClean="0"/>
              <a:t>This site is u</a:t>
            </a:r>
            <a:r>
              <a:rPr lang="en-US" dirty="0" smtClean="0"/>
              <a:t>sed mostly for professional resume sharing.  If you are looking for a job, anticipate changing jobs, or hiring</a:t>
            </a:r>
            <a:r>
              <a:rPr lang="en-US" baseline="0" dirty="0" smtClean="0"/>
              <a:t> someone with real credentials to fill a job, this is the spot.  Groups are starting to form with common interests and are creating discussions.  People endorse each others expertise.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26</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4017453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{Linked to Farris </a:t>
            </a:r>
            <a:r>
              <a:rPr lang="en-US" dirty="0" err="1"/>
              <a:t>Timimi’s</a:t>
            </a:r>
            <a:r>
              <a:rPr lang="en-US" dirty="0"/>
              <a:t> </a:t>
            </a:r>
            <a:r>
              <a:rPr lang="en-US" dirty="0" err="1"/>
              <a:t>Pinterest</a:t>
            </a:r>
            <a:r>
              <a:rPr lang="en-US" dirty="0"/>
              <a:t> page.}  </a:t>
            </a:r>
          </a:p>
          <a:p>
            <a:r>
              <a:rPr lang="en-US" dirty="0" smtClean="0"/>
              <a:t>The </a:t>
            </a:r>
            <a:r>
              <a:rPr lang="en-US" dirty="0"/>
              <a:t>popularity of this relatively new site is growing exponentially</a:t>
            </a:r>
            <a:r>
              <a:rPr lang="en-US" dirty="0" smtClean="0"/>
              <a:t>.  It has risen to the 3</a:t>
            </a:r>
            <a:r>
              <a:rPr lang="en-US" baseline="30000" dirty="0" smtClean="0"/>
              <a:t>rd</a:t>
            </a:r>
            <a:r>
              <a:rPr lang="en-US" dirty="0" smtClean="0"/>
              <a:t> post popular social media site.   </a:t>
            </a:r>
            <a:r>
              <a:rPr lang="en-US" dirty="0"/>
              <a:t>It </a:t>
            </a:r>
            <a:r>
              <a:rPr lang="en-US" dirty="0" smtClean="0"/>
              <a:t>seems to have found its </a:t>
            </a:r>
            <a:r>
              <a:rPr lang="en-US" dirty="0"/>
              <a:t>purpose, which </a:t>
            </a:r>
            <a:r>
              <a:rPr lang="en-US" dirty="0" smtClean="0"/>
              <a:t>is to </a:t>
            </a:r>
            <a:r>
              <a:rPr lang="en-US" dirty="0"/>
              <a:t>share media/pictures/videos, linked to content elsewhere, grouped by topic called “Boards”, has some use for educations, business, or healthcare. It is morphing as we speak into a content delivery as well as image delivery/sharing site. </a:t>
            </a:r>
            <a:endParaRPr lang="en-US" dirty="0" smtClean="0"/>
          </a:p>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27</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2733411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this work?  Does a good friend of yours email you the latest</a:t>
            </a:r>
            <a:r>
              <a:rPr lang="en-US" baseline="0" dirty="0" smtClean="0"/>
              <a:t> article he has read on some topic of interest to him, which he assumes you are dying to read?  If he was 20 years younger, he might just click on one of these.  What do they do?  Share on Facebook would add a notice on your page that you read an article. You too could appear to be the most up to date, hipster, geek by posting the latest breaking news to your Twitter or Facebook accounts.</a:t>
            </a:r>
          </a:p>
          <a:p>
            <a:r>
              <a:rPr lang="en-US" baseline="0" dirty="0" smtClean="0"/>
              <a:t>The Share icon shown pulls up a menu of social media sites and other options to pick to share your reading or visiting this page on.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28</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40727610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excellent “getting started” resource.</a:t>
            </a:r>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29</a:t>
            </a:fld>
            <a:endParaRPr lang="en-US"/>
          </a:p>
        </p:txBody>
      </p:sp>
    </p:spTree>
    <p:extLst>
      <p:ext uri="{BB962C8B-B14F-4D97-AF65-F5344CB8AC3E}">
        <p14:creationId xmlns:p14="http://schemas.microsoft.com/office/powerpoint/2010/main" val="3389634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3</a:t>
            </a:fld>
            <a:endParaRPr lang="en-US"/>
          </a:p>
        </p:txBody>
      </p:sp>
    </p:spTree>
    <p:extLst>
      <p:ext uri="{BB962C8B-B14F-4D97-AF65-F5344CB8AC3E}">
        <p14:creationId xmlns:p14="http://schemas.microsoft.com/office/powerpoint/2010/main" val="23051304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medical students report that they used to do social media much more before they</a:t>
            </a:r>
            <a:r>
              <a:rPr lang="en-US" baseline="0" dirty="0" smtClean="0"/>
              <a:t> started medical school, but have become too busy to stay active as they once were.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30</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1673645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I have been asked to discourage any faculty member who might be in a position of power over a medical student, to refrain from accepting or initiating friend requests from students until after they have graduated.  </a:t>
            </a:r>
            <a:endParaRPr lang="en-US" dirty="0" smtClean="0"/>
          </a:p>
          <a:p>
            <a:r>
              <a:rPr lang="en-US" dirty="0" smtClean="0"/>
              <a:t>One</a:t>
            </a:r>
            <a:r>
              <a:rPr lang="en-US" baseline="0" dirty="0" smtClean="0"/>
              <a:t> strategy to decline gracefully is to send the requesting student an email thanking them for the friend request, then saying that you have a personal policy to not friend students until they graduate.  </a:t>
            </a:r>
            <a:endParaRPr lang="en-US" dirty="0"/>
          </a:p>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31</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1823881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try to address social media from the professionalism angle from day 1 of medical school.  Social media is mentioned as a source of patient education in the D2 curriculum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32</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7479544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33</a:t>
            </a:fld>
            <a:endParaRPr lang="en-US"/>
          </a:p>
        </p:txBody>
      </p:sp>
    </p:spTree>
    <p:extLst>
      <p:ext uri="{BB962C8B-B14F-4D97-AF65-F5344CB8AC3E}">
        <p14:creationId xmlns:p14="http://schemas.microsoft.com/office/powerpoint/2010/main" val="35174126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Vartabedian</a:t>
            </a:r>
            <a:r>
              <a:rPr lang="en-US" dirty="0" smtClean="0"/>
              <a:t> said that because </a:t>
            </a:r>
            <a:r>
              <a:rPr lang="en-US" b="1" dirty="0" smtClean="0"/>
              <a:t>social media “now represents the modern means of both sharing information and communicating,” tomorrow’s physicians need specific training that can help them be professional in their use of digital tools. </a:t>
            </a:r>
          </a:p>
          <a:p>
            <a:endParaRPr lang="en-US" smtClean="0"/>
          </a:p>
          <a:p>
            <a:r>
              <a:rPr lang="en-US" smtClean="0"/>
              <a:t>The </a:t>
            </a:r>
            <a:r>
              <a:rPr lang="en-US" dirty="0" smtClean="0"/>
              <a:t>AAMC Group on Information Resources developed a digital literacy toolkit for educators and learners. </a:t>
            </a:r>
            <a:r>
              <a:rPr lang="en-US" b="1" dirty="0" smtClean="0"/>
              <a:t>Available online through the AAMC, the toolkit includes case studies and guidelines on the use of social media, educator notes, and other resources.</a:t>
            </a:r>
          </a:p>
          <a:p>
            <a:r>
              <a:rPr lang="en-US" dirty="0" smtClean="0"/>
              <a:t>“The concept behind the toolkit was to put together a set of materials that any faculty member, from the most junior faculty member to a dean, can use to host a meaningful discussion about social media, digital literacy, and digital professionalism,” </a:t>
            </a:r>
            <a:r>
              <a:rPr lang="en-US" dirty="0" err="1" smtClean="0"/>
              <a:t>Wiechmann</a:t>
            </a:r>
            <a:r>
              <a:rPr lang="en-US" dirty="0" smtClean="0"/>
              <a:t> said. “You don’t need to have an expert on campus or in a program to be able to have these discussions.”</a:t>
            </a:r>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34</a:t>
            </a:fld>
            <a:endParaRPr lang="en-US"/>
          </a:p>
        </p:txBody>
      </p:sp>
    </p:spTree>
    <p:extLst>
      <p:ext uri="{BB962C8B-B14F-4D97-AF65-F5344CB8AC3E}">
        <p14:creationId xmlns:p14="http://schemas.microsoft.com/office/powerpoint/2010/main" val="12359846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13">
              <a:defRPr/>
            </a:pPr>
            <a:r>
              <a:rPr lang="en-US" dirty="0" smtClean="0"/>
              <a:t>Patients use what can be considered social networking sites to find doctors as well as health information and others with their same condition. By insuring that the information that appears about you </a:t>
            </a:r>
            <a:r>
              <a:rPr lang="en-US" dirty="0"/>
              <a:t>in free review websites such as </a:t>
            </a:r>
            <a:r>
              <a:rPr lang="en-US" dirty="0" err="1"/>
              <a:t>Healthgrades</a:t>
            </a:r>
            <a:r>
              <a:rPr lang="en-US" dirty="0"/>
              <a:t>, Vitals, and even </a:t>
            </a:r>
            <a:r>
              <a:rPr lang="en-US" dirty="0" smtClean="0"/>
              <a:t>Angie’s List, </a:t>
            </a:r>
            <a:r>
              <a:rPr lang="en-US" dirty="0"/>
              <a:t>you can help maximize your website rankings and ultimately the number of patients visiting your </a:t>
            </a:r>
            <a:r>
              <a:rPr lang="en-US" dirty="0" smtClean="0"/>
              <a:t>web site and selecting you as their physician.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35</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28196349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evidence do you have that your patients are using social media?</a:t>
            </a:r>
          </a:p>
          <a:p>
            <a:r>
              <a:rPr lang="en-US" dirty="0" smtClean="0"/>
              <a:t>Did they listed something like </a:t>
            </a:r>
            <a:r>
              <a:rPr lang="en-US" dirty="0" err="1" smtClean="0"/>
              <a:t>Healthgrades</a:t>
            </a:r>
            <a:r>
              <a:rPr lang="en-US" dirty="0" smtClean="0"/>
              <a:t> as </a:t>
            </a:r>
            <a:r>
              <a:rPr lang="en-US" b="1" dirty="0" smtClean="0"/>
              <a:t>how they found you</a:t>
            </a:r>
            <a:r>
              <a:rPr lang="en-US" dirty="0" smtClean="0"/>
              <a:t>?  </a:t>
            </a:r>
          </a:p>
          <a:p>
            <a:r>
              <a:rPr lang="en-US" dirty="0" smtClean="0"/>
              <a:t>Give some examples of how you are aware</a:t>
            </a:r>
            <a:r>
              <a:rPr lang="en-US" baseline="0" dirty="0" smtClean="0"/>
              <a:t> they use social media?</a:t>
            </a:r>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36</a:t>
            </a:fld>
            <a:endParaRPr lang="en-US"/>
          </a:p>
        </p:txBody>
      </p:sp>
    </p:spTree>
    <p:extLst>
      <p:ext uri="{BB962C8B-B14F-4D97-AF65-F5344CB8AC3E}">
        <p14:creationId xmlns:p14="http://schemas.microsoft.com/office/powerpoint/2010/main" val="28026953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patients, the relationships that they build online are often as genuine as relationships that they build in real life.</a:t>
            </a:r>
          </a:p>
          <a:p>
            <a:r>
              <a:rPr lang="en-US" dirty="0"/>
              <a:t>Identifying with a community of people with like health issues builds trust and community, be it online or in real life.</a:t>
            </a:r>
          </a:p>
          <a:p>
            <a:r>
              <a:rPr lang="en-US" dirty="0"/>
              <a:t>The online patient community is available 24/7/365, and is utilized in all social media vehicles.</a:t>
            </a:r>
          </a:p>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37</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0912677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Diabetes as an example, there are multiple sites, and communities within the major social media sites that promote awareness, support and educational materials.</a:t>
            </a:r>
          </a:p>
          <a:p>
            <a:endParaRPr lang="en-US" dirty="0" smtClean="0"/>
          </a:p>
          <a:p>
            <a:r>
              <a:rPr lang="en-US" dirty="0" smtClean="0"/>
              <a:t>From </a:t>
            </a:r>
            <a:r>
              <a:rPr lang="en-US" dirty="0"/>
              <a:t>Diabetes Social Media Advocacy…</a:t>
            </a:r>
          </a:p>
          <a:p>
            <a:r>
              <a:rPr lang="en-US" dirty="0"/>
              <a:t>“The virtual community is one of the first and largest to champion social media for chronic disease awareness, support, and education. The Diabetes Online Community provides places online for people affected by diabetes to communicate with others who understand the mental, physical, and emotional challenges of this chronic condition. The community also helps people find ways to embrace their condition and spread diabetes awareness. Diabetes/Patient bloggers are the foundation of the DOC. They share their personal experiences of living with diabetes, including health insurance issues, depression, motivation, mishaps, relationships, and much more. Diabetes/Patient bloggers make us laugh, cry, smile, and think, “I remember when that happened to me,” and “It’s good to know I’m not alone.” You need not be a blogger (nor a person living with diabetes) to participate in the Diabetes Online Community and DSMA. A computer with internet access or a smartphone is the only requirement.</a:t>
            </a:r>
          </a:p>
          <a:p>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38</a:t>
            </a:fld>
            <a:endParaRPr lang="en-US"/>
          </a:p>
        </p:txBody>
      </p:sp>
    </p:spTree>
    <p:extLst>
      <p:ext uri="{BB962C8B-B14F-4D97-AF65-F5344CB8AC3E}">
        <p14:creationId xmlns:p14="http://schemas.microsoft.com/office/powerpoint/2010/main" val="22419093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of diabetic talking about how the online diabetes</a:t>
            </a:r>
            <a:r>
              <a:rPr lang="en-US" baseline="0" dirty="0" smtClean="0"/>
              <a:t> community has helped her.</a:t>
            </a:r>
          </a:p>
          <a:p>
            <a:r>
              <a:rPr lang="en-US" dirty="0" smtClean="0"/>
              <a:t>Kim </a:t>
            </a:r>
            <a:r>
              <a:rPr lang="en-US" dirty="0" err="1" smtClean="0"/>
              <a:t>Vlasnik</a:t>
            </a:r>
            <a:r>
              <a:rPr lang="en-US" dirty="0" smtClean="0"/>
              <a:t>, whose blog</a:t>
            </a:r>
            <a:r>
              <a:rPr lang="en-US" baseline="0" dirty="0" smtClean="0"/>
              <a:t> “Texting My Pancreas” is for people living with type 1 diabetics.</a:t>
            </a:r>
            <a:r>
              <a:rPr lang="en-US" dirty="0" smtClean="0"/>
              <a:t>   About 5 minutes</a:t>
            </a:r>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40</a:t>
            </a:fld>
            <a:endParaRPr lang="en-US"/>
          </a:p>
        </p:txBody>
      </p:sp>
    </p:spTree>
    <p:extLst>
      <p:ext uri="{BB962C8B-B14F-4D97-AF65-F5344CB8AC3E}">
        <p14:creationId xmlns:p14="http://schemas.microsoft.com/office/powerpoint/2010/main" val="1349526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workshop was designed as informational.  I have been to a number of other SM sessions at luncheons and national conferences.  They are mostly evangelical offerings urging everyone to adopt, to go forth and friend, to use in teaching, to pay the company presenting to build a SM presence for marketing. </a:t>
            </a:r>
          </a:p>
        </p:txBody>
      </p:sp>
      <p:sp>
        <p:nvSpPr>
          <p:cNvPr id="4" name="Slide Number Placeholder 3"/>
          <p:cNvSpPr>
            <a:spLocks noGrp="1"/>
          </p:cNvSpPr>
          <p:nvPr>
            <p:ph type="sldNum" sz="quarter" idx="10"/>
          </p:nvPr>
        </p:nvSpPr>
        <p:spPr/>
        <p:txBody>
          <a:bodyPr/>
          <a:lstStyle/>
          <a:p>
            <a:fld id="{CACE982A-BD8A-45BB-BF18-07B7511C17C1}" type="slidenum">
              <a:rPr lang="en-US" smtClean="0"/>
              <a:pPr/>
              <a:t>4</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5934410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evidence from Pew that Patients are looking for people with similar experiences and conditions as themselves. </a:t>
            </a:r>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42</a:t>
            </a:fld>
            <a:endParaRPr lang="en-US"/>
          </a:p>
        </p:txBody>
      </p:sp>
    </p:spTree>
    <p:extLst>
      <p:ext uri="{BB962C8B-B14F-4D97-AF65-F5344CB8AC3E}">
        <p14:creationId xmlns:p14="http://schemas.microsoft.com/office/powerpoint/2010/main" val="7015766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site is using Crowd-sourcing surveillance of disease/conditions/drug</a:t>
            </a:r>
            <a:r>
              <a:rPr lang="en-US" baseline="0" dirty="0" smtClean="0"/>
              <a:t> side effects. </a:t>
            </a:r>
            <a:r>
              <a:rPr lang="en-US" dirty="0" smtClean="0"/>
              <a:t> This site is</a:t>
            </a:r>
            <a:r>
              <a:rPr lang="en-US" baseline="0" dirty="0" smtClean="0"/>
              <a:t> for-profit and sells de-identified</a:t>
            </a:r>
            <a:r>
              <a:rPr lang="en-US" dirty="0" smtClean="0"/>
              <a:t> data to pharma and researchers</a:t>
            </a:r>
            <a:r>
              <a:rPr lang="en-US" baseline="0" dirty="0" smtClean="0"/>
              <a:t>.  However, it is designed to collect and share outcomes data on specific treatment experiences from patients as well as help patients with conditions share their experiences with other patients.</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43</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40751957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example of support groups.</a:t>
            </a:r>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44</a:t>
            </a:fld>
            <a:endParaRPr lang="en-US"/>
          </a:p>
        </p:txBody>
      </p:sp>
    </p:spTree>
    <p:extLst>
      <p:ext uri="{BB962C8B-B14F-4D97-AF65-F5344CB8AC3E}">
        <p14:creationId xmlns:p14="http://schemas.microsoft.com/office/powerpoint/2010/main" val="7954183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Another consideration is the acceleration of available "mobile health (</a:t>
            </a:r>
            <a:r>
              <a:rPr lang="en-US" sz="1200" kern="1200" dirty="0" err="1" smtClean="0">
                <a:solidFill>
                  <a:schemeClr val="tx1"/>
                </a:solidFill>
                <a:effectLst/>
                <a:latin typeface="+mn-lt"/>
                <a:ea typeface="+mn-ea"/>
                <a:cs typeface="+mn-cs"/>
              </a:rPr>
              <a:t>mHealth</a:t>
            </a:r>
            <a:r>
              <a:rPr lang="en-US" sz="1200" kern="1200" dirty="0" smtClean="0">
                <a:solidFill>
                  <a:schemeClr val="tx1"/>
                </a:solidFill>
                <a:effectLst/>
                <a:latin typeface="+mn-lt"/>
                <a:ea typeface="+mn-ea"/>
                <a:cs typeface="+mn-cs"/>
              </a:rPr>
              <a:t>)" devices such as wearables, apps and social media platforms for tracking both personal health and allowing healthcare practitioners to track patients remotely. This ability to track personal health, check in remotely with your physician, and partake in competitive fitness and health regimes could lead to a re-imagination of how we experience our personal health daily ("have to get those 10,000 steps in!"), also creating predictive and preventative monitoring programs for outpatient care.  Other examples include Weight Watchers with online communities that support weight loss. CGIs that talk to</a:t>
            </a:r>
            <a:r>
              <a:rPr lang="en-US" sz="1200" kern="1200" baseline="0" dirty="0" smtClean="0">
                <a:solidFill>
                  <a:schemeClr val="tx1"/>
                </a:solidFill>
                <a:effectLst/>
                <a:latin typeface="+mn-lt"/>
                <a:ea typeface="+mn-ea"/>
                <a:cs typeface="+mn-cs"/>
              </a:rPr>
              <a:t> smartphones that can report dangerous blood sugars to friends or physician. </a:t>
            </a:r>
            <a:endParaRPr lang="en-US" sz="1200" kern="1200" dirty="0" smtClean="0">
              <a:solidFill>
                <a:schemeClr val="tx1"/>
              </a:solidFill>
              <a:effectLst/>
              <a:latin typeface="+mn-lt"/>
              <a:ea typeface="+mn-ea"/>
              <a:cs typeface="+mn-cs"/>
            </a:endParaRPr>
          </a:p>
          <a:p>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45</a:t>
            </a:fld>
            <a:endParaRPr lang="en-US"/>
          </a:p>
        </p:txBody>
      </p:sp>
    </p:spTree>
    <p:extLst>
      <p:ext uri="{BB962C8B-B14F-4D97-AF65-F5344CB8AC3E}">
        <p14:creationId xmlns:p14="http://schemas.microsoft.com/office/powerpoint/2010/main" val="20221141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a patient who is looking for others with the same conditions to connect with or sites with good information about their condition that allow 2 way communication, here are the ways to </a:t>
            </a:r>
            <a:r>
              <a:rPr lang="en-US" smtClean="0"/>
              <a:t>find them</a:t>
            </a:r>
            <a:r>
              <a:rPr lang="en-US" baseline="0" smtClean="0"/>
              <a:t>.</a:t>
            </a:r>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46</a:t>
            </a:fld>
            <a:endParaRPr lang="en-US"/>
          </a:p>
        </p:txBody>
      </p:sp>
    </p:spTree>
    <p:extLst>
      <p:ext uri="{BB962C8B-B14F-4D97-AF65-F5344CB8AC3E}">
        <p14:creationId xmlns:p14="http://schemas.microsoft.com/office/powerpoint/2010/main" val="1930846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Patients approval improves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Reviews improve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Payment requirements, patient satisfaction</a:t>
            </a:r>
          </a:p>
          <a:p>
            <a:endParaRPr lang="en-US" dirty="0" smtClean="0"/>
          </a:p>
          <a:p>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47</a:t>
            </a:fld>
            <a:endParaRPr lang="en-US"/>
          </a:p>
        </p:txBody>
      </p:sp>
    </p:spTree>
    <p:extLst>
      <p:ext uri="{BB962C8B-B14F-4D97-AF65-F5344CB8AC3E}">
        <p14:creationId xmlns:p14="http://schemas.microsoft.com/office/powerpoint/2010/main" val="27475778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Such as watched a YouTube video on a procedure you are scheduled</a:t>
            </a:r>
            <a:r>
              <a:rPr lang="en-US" baseline="0" dirty="0" smtClean="0"/>
              <a:t> to undergo, or watch a talk on a condition you have.  </a:t>
            </a:r>
          </a:p>
          <a:p>
            <a:r>
              <a:rPr lang="en-US" baseline="0" dirty="0" smtClean="0"/>
              <a:t>How did you use it?</a:t>
            </a:r>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48</a:t>
            </a:fld>
            <a:endParaRPr lang="en-US"/>
          </a:p>
        </p:txBody>
      </p:sp>
    </p:spTree>
    <p:extLst>
      <p:ext uri="{BB962C8B-B14F-4D97-AF65-F5344CB8AC3E}">
        <p14:creationId xmlns:p14="http://schemas.microsoft.com/office/powerpoint/2010/main" val="20980518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video of a doctor who suffers</a:t>
            </a:r>
            <a:r>
              <a:rPr lang="en-US" baseline="0" dirty="0" smtClean="0"/>
              <a:t> from and treats patients with RA, who created a social networking web site for patients with RA.  (show about 1 minute of this).</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49</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4833081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group discuss this.  Ask what</a:t>
            </a:r>
            <a:r>
              <a:rPr lang="en-US" baseline="0" dirty="0" smtClean="0"/>
              <a:t> those that selected Other had in mind to share to the group.</a:t>
            </a:r>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50</a:t>
            </a:fld>
            <a:endParaRPr lang="en-US"/>
          </a:p>
        </p:txBody>
      </p:sp>
    </p:spTree>
    <p:extLst>
      <p:ext uri="{BB962C8B-B14F-4D97-AF65-F5344CB8AC3E}">
        <p14:creationId xmlns:p14="http://schemas.microsoft.com/office/powerpoint/2010/main" val="23007500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51</a:t>
            </a:fld>
            <a:endParaRPr lang="en-US"/>
          </a:p>
        </p:txBody>
      </p:sp>
    </p:spTree>
    <p:extLst>
      <p:ext uri="{BB962C8B-B14F-4D97-AF65-F5344CB8AC3E}">
        <p14:creationId xmlns:p14="http://schemas.microsoft.com/office/powerpoint/2010/main" val="176507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not trying to sell you on this.  As a resident of the 21</a:t>
            </a:r>
            <a:r>
              <a:rPr lang="en-US" baseline="30000" dirty="0"/>
              <a:t>st</a:t>
            </a:r>
            <a:r>
              <a:rPr lang="en-US" dirty="0"/>
              <a:t> century, if for no other reason than in the interest of cultural literacy, you need to know what is happening.  Head in the sand is not going to work here, because things are happening in SM that directly affect you, whether you want them to or not.</a:t>
            </a:r>
          </a:p>
        </p:txBody>
      </p:sp>
      <p:sp>
        <p:nvSpPr>
          <p:cNvPr id="4" name="Slide Number Placeholder 3"/>
          <p:cNvSpPr>
            <a:spLocks noGrp="1"/>
          </p:cNvSpPr>
          <p:nvPr>
            <p:ph type="sldNum" sz="quarter" idx="10"/>
          </p:nvPr>
        </p:nvSpPr>
        <p:spPr/>
        <p:txBody>
          <a:bodyPr/>
          <a:lstStyle/>
          <a:p>
            <a:fld id="{CACE982A-BD8A-45BB-BF18-07B7511C17C1}" type="slidenum">
              <a:rPr lang="en-US" smtClean="0"/>
              <a:pPr/>
              <a:t>5</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8369916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52</a:t>
            </a:fld>
            <a:endParaRPr lang="en-US"/>
          </a:p>
        </p:txBody>
      </p:sp>
    </p:spTree>
    <p:extLst>
      <p:ext uri="{BB962C8B-B14F-4D97-AF65-F5344CB8AC3E}">
        <p14:creationId xmlns:p14="http://schemas.microsoft.com/office/powerpoint/2010/main" val="32895732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Patients</a:t>
            </a:r>
            <a:r>
              <a:rPr lang="en-US" baseline="0" dirty="0" smtClean="0"/>
              <a:t> are very likely to share information about their hospital stay, medications, medical insurance company, and their doctors.  </a:t>
            </a:r>
          </a:p>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53</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14711699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1. Start with a professional website.</a:t>
            </a:r>
            <a:r>
              <a:rPr lang="en-US" dirty="0" smtClean="0"/>
              <a:t>  The website should serve as the hub of all of your online activities.  It should be professionally designed with your specific clientele in mind.  The site should link to your other online activities such as your Twitter feed, your LinkedIn profile, your blog and your professional Facebook page.  The website should highlight what you want your patients and potential customers to know about you.  My </a:t>
            </a:r>
            <a:r>
              <a:rPr lang="en-US" dirty="0" smtClean="0">
                <a:hlinkClick r:id="rId3"/>
              </a:rPr>
              <a:t>website</a:t>
            </a:r>
            <a:r>
              <a:rPr lang="en-US" dirty="0" smtClean="0"/>
              <a:t> is a good example.</a:t>
            </a:r>
          </a:p>
          <a:p>
            <a:r>
              <a:rPr lang="en-US" b="1" dirty="0" smtClean="0"/>
              <a:t>2. Respond to comments.</a:t>
            </a:r>
            <a:r>
              <a:rPr lang="en-US" dirty="0" smtClean="0"/>
              <a:t>  If comments are left on a blog or on a MD review website, try to respond in a compassionate thoughtful way.  Suggest alternative points of view and possible solutions in a respectful, calm and thoughtful manner.  Always take other opinions into consideration and do not just dismiss them as incorrect or irrelevant.  Your responses give you a chance to present another side of the story without confrontation.  If you are dealing with a patient complaint, try to identify the patient and have your practice administrator contact them through the practice privately in order to deal with their concerns.  Often, patients and customers who do complain want recognition and to know that they matter and that we care.</a:t>
            </a:r>
          </a:p>
          <a:p>
            <a:r>
              <a:rPr lang="en-US" b="1" dirty="0" smtClean="0"/>
              <a:t>3. Remain diverse and don’t get stale.</a:t>
            </a:r>
            <a:r>
              <a:rPr lang="en-US" dirty="0" smtClean="0"/>
              <a:t> When developing and managing an online reputation, diversity is key.  Don’t just focus on one outlet such as Twitter or Facebook. Search engines such as Google are constantly updating how they “hit” and by spreading your presence over several social media networking outlets and frequently updating your website and blog you increase your visibility.  Make sure you have an active presence on several different types of sites.  Frequent updates are critical to success.</a:t>
            </a:r>
          </a:p>
          <a:p>
            <a:r>
              <a:rPr lang="en-US" b="1" dirty="0" smtClean="0"/>
              <a:t>4. Engage in online communities.</a:t>
            </a:r>
            <a:r>
              <a:rPr lang="en-US" dirty="0" smtClean="0"/>
              <a:t> Participation in websites that are “patient communities”  is very important.  Your involvement in patient led forums and groups keeps you grounded and allows you to better understand what is important to patients with a particular disorder or disease.  For me, involvement and participation in the “ICD Users Group” has been a wonderful learning experience and has helped me improve the way I approach ICD patients in my practice.  In addition, participation in professional online communities can help to boost your online reputation and increase your recognition as an expert.</a:t>
            </a:r>
          </a:p>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54</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7838791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Google Maps are now most people’s white pages.  Phone books are becoming things of the past.  This is the white pages business section.  One of the most valuable, free resources to marketing any practice is Google Maps/Places.  When the information on a business comes up, it is not there by accident. Businesses manage what comes up in Google Places.  You can market and at the same time, manage reviews.</a:t>
            </a:r>
            <a:endParaRPr lang="en-US" dirty="0"/>
          </a:p>
          <a:p>
            <a:pPr defTabSz="914213">
              <a:defRPr/>
            </a:pPr>
            <a:r>
              <a:rPr lang="en-US" dirty="0"/>
              <a:t>Though it’s important to optimize your listings on every review site with a description of your business and a link to your website, perhaps the most beneficial review source of all is Google Places.</a:t>
            </a:r>
          </a:p>
          <a:p>
            <a:r>
              <a:rPr lang="en-US" dirty="0"/>
              <a:t>Google </a:t>
            </a:r>
            <a:r>
              <a:rPr lang="en-US" dirty="0" smtClean="0"/>
              <a:t>Local(the </a:t>
            </a:r>
            <a:r>
              <a:rPr lang="en-US" dirty="0"/>
              <a:t>section of Google search results that lists local business and a corresponding map) not only combines all your reviews in one place, but it also allows you to directly respond to those reviews from Google users and plays a major part in your organic search results.</a:t>
            </a:r>
          </a:p>
          <a:p>
            <a:endParaRPr lang="en-US" i="1" dirty="0" smtClean="0"/>
          </a:p>
          <a:p>
            <a:r>
              <a:rPr lang="en-US" i="1" dirty="0" smtClean="0"/>
              <a:t>Amanda </a:t>
            </a:r>
            <a:r>
              <a:rPr lang="en-US" i="1" dirty="0" err="1" smtClean="0"/>
              <a:t>Kanaan</a:t>
            </a:r>
            <a:r>
              <a:rPr lang="en-US" i="1" dirty="0" smtClean="0"/>
              <a:t> is a healthcare marketing author, speaker, and consultant. She blogs at </a:t>
            </a:r>
            <a:r>
              <a:rPr lang="en-US" i="1" dirty="0" err="1" smtClean="0">
                <a:hlinkClick r:id="rId3"/>
              </a:rPr>
              <a:t>WhiteCoat</a:t>
            </a:r>
            <a:r>
              <a:rPr lang="en-US" i="1" dirty="0" smtClean="0">
                <a:hlinkClick r:id="rId3"/>
              </a:rPr>
              <a:t> Designs</a:t>
            </a:r>
            <a:r>
              <a:rPr lang="en-US" i="1" dirty="0" smtClean="0"/>
              <a:t> and can be reached on Twitter </a:t>
            </a:r>
            <a:r>
              <a:rPr lang="en-US" i="1" dirty="0" smtClean="0">
                <a:hlinkClick r:id="rId4"/>
              </a:rPr>
              <a:t>@</a:t>
            </a:r>
            <a:r>
              <a:rPr lang="en-US" i="1" dirty="0" err="1" smtClean="0">
                <a:hlinkClick r:id="rId4"/>
              </a:rPr>
              <a:t>whitecoatdesign</a:t>
            </a:r>
            <a:r>
              <a:rPr lang="en-US" i="1"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56</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4161682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6130" indent="-236130">
              <a:buFont typeface="+mj-lt"/>
              <a:buAutoNum type="arabicPeriod"/>
            </a:pPr>
            <a:r>
              <a:rPr lang="en-US" b="1" dirty="0"/>
              <a:t>Claim your listing. </a:t>
            </a:r>
            <a:r>
              <a:rPr lang="en-US" dirty="0"/>
              <a:t>Start by searching Google Places by your telephone number and then claim your listing(s) if you haven’t already. All you need for this is a Google account (simply sign up for a free Gmail account if you don’t already have one). Delete any duplicate listings as this may harm your rankings and do not use the same phone number for multiple locations.</a:t>
            </a:r>
          </a:p>
          <a:p>
            <a:pPr marL="236130" indent="-236130">
              <a:buFont typeface="+mj-lt"/>
              <a:buAutoNum type="arabicPeriod"/>
            </a:pPr>
            <a:r>
              <a:rPr lang="en-US" b="1" dirty="0"/>
              <a:t>Complete your listing</a:t>
            </a:r>
            <a:r>
              <a:rPr lang="en-US" dirty="0"/>
              <a:t>. Fill out your profile as completely as possible. Add a link to your website and a description of your practice. Be sure to use keywords that relate to your practice or specialty. Your Google Places page will show your profile completion rate. Make sure it reaches 100 percent to be most effective.</a:t>
            </a:r>
          </a:p>
          <a:p>
            <a:pPr marL="236130" indent="-236130">
              <a:buFont typeface="+mj-lt"/>
              <a:buAutoNum type="arabicPeriod"/>
            </a:pPr>
            <a:r>
              <a:rPr lang="en-US" b="1" dirty="0"/>
              <a:t>Manage reviews.</a:t>
            </a:r>
            <a:r>
              <a:rPr lang="en-US" dirty="0"/>
              <a:t> Google </a:t>
            </a:r>
            <a:r>
              <a:rPr lang="en-US" dirty="0" smtClean="0"/>
              <a:t>used to allow </a:t>
            </a:r>
            <a:r>
              <a:rPr lang="en-US" dirty="0"/>
              <a:t>you to respond to </a:t>
            </a:r>
            <a:r>
              <a:rPr lang="en-US" dirty="0" smtClean="0"/>
              <a:t>reviews but no longer</a:t>
            </a:r>
            <a:r>
              <a:rPr lang="en-US" baseline="0" dirty="0" smtClean="0"/>
              <a:t> does</a:t>
            </a:r>
            <a:r>
              <a:rPr lang="en-US" dirty="0" smtClean="0"/>
              <a:t>. Reviews are</a:t>
            </a:r>
            <a:r>
              <a:rPr lang="en-US" baseline="0" dirty="0" smtClean="0"/>
              <a:t> now required to show name of reviewer, who must have a Google+ account.  Business owners are not allowed to respond to reviews.</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57</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2322673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58</a:t>
            </a:fld>
            <a:endParaRPr lang="en-US"/>
          </a:p>
        </p:txBody>
      </p:sp>
    </p:spTree>
    <p:extLst>
      <p:ext uri="{BB962C8B-B14F-4D97-AF65-F5344CB8AC3E}">
        <p14:creationId xmlns:p14="http://schemas.microsoft.com/office/powerpoint/2010/main" val="9919076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mostly boils</a:t>
            </a:r>
            <a:r>
              <a:rPr lang="en-US" baseline="0" dirty="0" smtClean="0"/>
              <a:t> down professionally to these five-six practical uses of social media. </a:t>
            </a:r>
          </a:p>
          <a:p>
            <a:r>
              <a:rPr lang="en-US" baseline="0" dirty="0" smtClean="0"/>
              <a:t>We will talk about each of these, one at a time.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59</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9640365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hlinkClick r:id="rId3"/>
              </a:rPr>
              <a:t>Doximity.com: site only for doctors, </a:t>
            </a:r>
            <a:r>
              <a:rPr lang="en-US" u="none" dirty="0" smtClean="0">
                <a:solidFill>
                  <a:schemeClr val="tx1"/>
                </a:solidFill>
                <a:hlinkClick r:id="rId3"/>
              </a:rPr>
              <a:t>Article: </a:t>
            </a:r>
            <a:r>
              <a:rPr lang="en-US" u="sng" dirty="0" smtClean="0">
                <a:hlinkClick r:id="rId3"/>
              </a:rPr>
              <a:t>http://www.imedicalapps.com/2012/06/doximity-physician-social-networ/ </a:t>
            </a:r>
            <a:endParaRPr lang="en-US" u="sng" dirty="0">
              <a:hlinkClick r:id="rId3"/>
            </a:endParaRPr>
          </a:p>
          <a:p>
            <a:r>
              <a:rPr lang="en-US" b="1" dirty="0" smtClean="0"/>
              <a:t>1.  Doximity is as much platform as network.  </a:t>
            </a:r>
            <a:r>
              <a:rPr lang="en-US" dirty="0" smtClean="0"/>
              <a:t>While Doximity is often thought of as just a social network, it serves a variety of functions including rolodex, professional profile page, CME tool, email/fax/text service, news portal, and digital doctors lounge for curbsides and conversation.  It’s emerging as a </a:t>
            </a:r>
            <a:r>
              <a:rPr lang="en-US" dirty="0" smtClean="0">
                <a:hlinkClick r:id="rId4" tooltip="The Doximity Platform"/>
              </a:rPr>
              <a:t>platform</a:t>
            </a:r>
            <a:r>
              <a:rPr lang="en-US" dirty="0" smtClean="0"/>
              <a:t> for doctors to get things done.</a:t>
            </a:r>
          </a:p>
          <a:p>
            <a:r>
              <a:rPr lang="en-US" b="1" dirty="0" smtClean="0"/>
              <a:t>2.  Doximity was founded by Jeff Tangney, co-founder of Epocrates</a:t>
            </a:r>
            <a:r>
              <a:rPr lang="en-US" dirty="0" smtClean="0"/>
              <a:t>.  Jeff knows doctors and he knows how to build the things they use.  This explains why he’s super-involved in the experience of the Doximity user.  He regularly takes email from Doximity users at </a:t>
            </a:r>
            <a:r>
              <a:rPr lang="en-US" dirty="0" err="1" smtClean="0"/>
              <a:t>jeff</a:t>
            </a:r>
            <a:r>
              <a:rPr lang="en-US" dirty="0" smtClean="0"/>
              <a:t> at </a:t>
            </a:r>
            <a:r>
              <a:rPr lang="en-US" dirty="0" err="1" smtClean="0"/>
              <a:t>doximity</a:t>
            </a:r>
            <a:r>
              <a:rPr lang="en-US" dirty="0" smtClean="0"/>
              <a:t> dot com (I’d recommend </a:t>
            </a:r>
            <a:r>
              <a:rPr lang="en-US" dirty="0" smtClean="0">
                <a:hlinkClick r:id="rId5"/>
              </a:rPr>
              <a:t>joining</a:t>
            </a:r>
            <a:r>
              <a:rPr lang="en-US" dirty="0" smtClean="0"/>
              <a:t> first).</a:t>
            </a:r>
          </a:p>
          <a:p>
            <a:r>
              <a:rPr lang="en-US" b="1" dirty="0" smtClean="0"/>
              <a:t>3.  1 in 4 U.S. physicians is on Doximity</a:t>
            </a:r>
            <a:r>
              <a:rPr lang="en-US" dirty="0" smtClean="0"/>
              <a:t>.  And a recent survey by the American College of Physicians listed Doximity as a top 5 app most used by the members of ACP.</a:t>
            </a:r>
          </a:p>
          <a:p>
            <a:r>
              <a:rPr lang="en-US" b="1" dirty="0" smtClean="0"/>
              <a:t>4.  Doximity is doctor-driven.</a:t>
            </a:r>
            <a:r>
              <a:rPr lang="en-US" dirty="0" smtClean="0"/>
              <a:t>  The majority of product decisions come from </a:t>
            </a:r>
            <a:r>
              <a:rPr lang="en-US" dirty="0" err="1" smtClean="0"/>
              <a:t>Doximity’s</a:t>
            </a:r>
            <a:r>
              <a:rPr lang="en-US" dirty="0" smtClean="0"/>
              <a:t> member groups – Medical Advisory Board, Fellows, Panelists &amp; Ambassadors.  (For example, my input was instrumental in selection of the current ‘</a:t>
            </a:r>
            <a:r>
              <a:rPr lang="en-US" dirty="0" err="1" smtClean="0"/>
              <a:t>wifi</a:t>
            </a:r>
            <a:r>
              <a:rPr lang="en-US" dirty="0" smtClean="0"/>
              <a:t> d’ logo that you see up and to the right).  The co-founder of Doximity, Nate Gross, is a physician.</a:t>
            </a:r>
          </a:p>
          <a:p>
            <a:r>
              <a:rPr lang="en-US" b="1" dirty="0" smtClean="0"/>
              <a:t>5.  You can earn CME credits like you’re eating potato chips.</a:t>
            </a:r>
            <a:r>
              <a:rPr lang="en-US" dirty="0" smtClean="0"/>
              <a:t>  I just started doing this and here’s my process: Read | Learn | hit button.  It’s like eating potato chips, only better for your brain. The program is powered by the Cleveland Clinic and supported by the content of a load of major journals.  Doximity will track your credits and, most impressively, they’ve hired elves to personally integrate your CME credits onto your Doximity transcript.  Email them at CME@doximity.com</a:t>
            </a:r>
          </a:p>
          <a:p>
            <a:r>
              <a:rPr lang="en-US" b="1" dirty="0" smtClean="0"/>
              <a:t>6.  Doximity users love to fax.</a:t>
            </a:r>
            <a:r>
              <a:rPr lang="en-US" dirty="0" smtClean="0"/>
              <a:t>  One of the most frequently used Doximity features is its HIPAA compliant fax tool.  Since I’m not a fax user at all, this has always been a surprise to me.  As a registered Doximity user, you are assigned a lifetime fax number that allows you to send and receive secure fax messages between offices or to pharmacies.</a:t>
            </a:r>
          </a:p>
          <a:p>
            <a:r>
              <a:rPr lang="en-US" b="1" dirty="0" smtClean="0"/>
              <a:t>7.  Physician profiles are public facing.</a:t>
            </a:r>
            <a:r>
              <a:rPr lang="en-US" dirty="0" smtClean="0"/>
              <a:t>  Many members don’t know this, but your profile is searchable and viewable to the public at your discretion.  Controlling your digital footprint is a new professional responsibility for doctors.  And if you don’t tell your story, someone else will.  All the more reason to have a </a:t>
            </a:r>
            <a:r>
              <a:rPr lang="en-US" dirty="0" smtClean="0">
                <a:hlinkClick r:id="rId6" tooltip="Claim your Doximity profile"/>
              </a:rPr>
              <a:t>complete and compelling profile</a:t>
            </a:r>
            <a:r>
              <a:rPr lang="en-US" dirty="0" smtClean="0"/>
              <a:t>.</a:t>
            </a:r>
          </a:p>
          <a:p>
            <a:r>
              <a:rPr lang="en-US" b="1" dirty="0" smtClean="0"/>
              <a:t>8.  Adding a profile photo doubles the chances of someone finding you.</a:t>
            </a:r>
            <a:r>
              <a:rPr lang="en-US" dirty="0" smtClean="0"/>
              <a:t>  Doximity profiles with pictures get preferential search ranking.  So </a:t>
            </a:r>
            <a:r>
              <a:rPr lang="en-US" dirty="0" smtClean="0">
                <a:hlinkClick r:id="rId6" tooltip="Join Doximity"/>
              </a:rPr>
              <a:t>upload your mug and be found</a:t>
            </a:r>
            <a:r>
              <a:rPr lang="en-US" dirty="0" smtClean="0"/>
              <a:t>.</a:t>
            </a:r>
          </a:p>
          <a:p>
            <a:r>
              <a:rPr lang="en-US" b="1" dirty="0" smtClean="0"/>
              <a:t>9.  Med students rule.</a:t>
            </a:r>
            <a:r>
              <a:rPr lang="en-US" dirty="0" smtClean="0"/>
              <a:t>  Doximity supports the next generation of physician from day one of medical school through their inclusion in the network.  Med students sign up just like doctors.  They’ve been a Doximity priority since their earliest days.</a:t>
            </a:r>
          </a:p>
          <a:p>
            <a:r>
              <a:rPr lang="en-US" b="1" dirty="0" smtClean="0"/>
              <a:t>10.  Public content can convert to doctor-only dialog.</a:t>
            </a:r>
            <a:r>
              <a:rPr lang="en-US" dirty="0" smtClean="0"/>
              <a:t>  Sensitive to the fact that some docs are bashful about their commentary, Doximity has designed elements to pull dialog started in public into the professionally private realm.  On Twitter, for example, tag your tweet with #dox and your post will make its way into </a:t>
            </a:r>
            <a:r>
              <a:rPr lang="en-US" dirty="0" err="1" smtClean="0"/>
              <a:t>iRound</a:t>
            </a:r>
            <a:r>
              <a:rPr lang="en-US" dirty="0" smtClean="0"/>
              <a:t>, </a:t>
            </a:r>
            <a:r>
              <a:rPr lang="en-US" dirty="0" err="1" smtClean="0"/>
              <a:t>Doximity’s</a:t>
            </a:r>
            <a:r>
              <a:rPr lang="en-US" dirty="0" smtClean="0"/>
              <a:t> chatter stream.  They’ve got a nifty Doximity share button that, when punched, opens a comment box and then, when saved, pulls the link of that article along into Doximity </a:t>
            </a:r>
            <a:r>
              <a:rPr lang="en-US" dirty="0" err="1" smtClean="0"/>
              <a:t>iRounds</a:t>
            </a:r>
            <a:r>
              <a:rPr lang="en-US" dirty="0" smtClean="0"/>
              <a:t>.  If you go to the bottom of this post and hit the Doximity share button, you can see it in action.  For best effect, </a:t>
            </a:r>
            <a:r>
              <a:rPr lang="en-US" dirty="0" smtClean="0">
                <a:hlinkClick r:id="rId7" tooltip="Or sign up"/>
              </a:rPr>
              <a:t>sign in</a:t>
            </a:r>
            <a:r>
              <a:rPr lang="en-US" dirty="0" smtClean="0"/>
              <a:t> to Doximity first.</a:t>
            </a:r>
          </a:p>
          <a:p>
            <a:r>
              <a:rPr lang="en-US" b="1" dirty="0" smtClean="0"/>
              <a:t>11.  Doximity search is perhaps its most underutilize power-feature.</a:t>
            </a:r>
            <a:r>
              <a:rPr lang="en-US" dirty="0" smtClean="0"/>
              <a:t> This is helpful when looking for doctors of a particular breed.  For instance, if you needed a French speaking knee surgeon in Atlanta, you could type “ortho knee french Atlanta” and find that perfect referral.  I’m not kidding, try this.</a:t>
            </a:r>
          </a:p>
          <a:p>
            <a:r>
              <a:rPr lang="en-US" b="1" dirty="0" smtClean="0"/>
              <a:t>12.  The co-founder of LinkedIn, Konstantin Guericke, sits on </a:t>
            </a:r>
            <a:r>
              <a:rPr lang="en-US" b="1" dirty="0" err="1" smtClean="0"/>
              <a:t>Doximity’s</a:t>
            </a:r>
            <a:r>
              <a:rPr lang="en-US" b="1" dirty="0" smtClean="0"/>
              <a:t> Advisory Board.</a:t>
            </a:r>
            <a:r>
              <a:rPr lang="en-US" dirty="0" smtClean="0"/>
              <a:t>  Tells you a little about where Doximity sees itself heading.</a:t>
            </a:r>
          </a:p>
          <a:p>
            <a:endParaRPr lang="en-US" dirty="0"/>
          </a:p>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60</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9588902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suggestions for using Facebook and Twitter for your practice or professionally.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61</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7838791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HCSM and the Patient</a:t>
            </a:r>
            <a:r>
              <a:rPr lang="en-US" baseline="0" dirty="0" smtClean="0"/>
              <a:t> Centered Medical Home. Ben Miller. May 2012.</a:t>
            </a:r>
            <a:endParaRPr lang="en-US" dirty="0" smtClean="0"/>
          </a:p>
          <a:p>
            <a:r>
              <a:rPr lang="en-US" dirty="0" smtClean="0"/>
              <a:t>http://smhcop.wordpress.com/2011/03/16/hcsm-and-the-patient-centered-medical-home/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62</a:t>
            </a:fld>
            <a:endParaRPr lang="en-US"/>
          </a:p>
        </p:txBody>
      </p:sp>
    </p:spTree>
    <p:extLst>
      <p:ext uri="{BB962C8B-B14F-4D97-AF65-F5344CB8AC3E}">
        <p14:creationId xmlns:p14="http://schemas.microsoft.com/office/powerpoint/2010/main" val="818355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some definitions of SM.  </a:t>
            </a:r>
            <a:r>
              <a:rPr lang="en-US" dirty="0" smtClean="0"/>
              <a:t>The key words here are “user generated content” and Communication. </a:t>
            </a:r>
          </a:p>
          <a:p>
            <a:endParaRPr lang="en-US" dirty="0" smtClean="0"/>
          </a:p>
          <a:p>
            <a:r>
              <a:rPr lang="en-US" b="1" dirty="0" smtClean="0"/>
              <a:t>Digital Word of Mouth</a:t>
            </a:r>
            <a:r>
              <a:rPr lang="en-US" dirty="0" smtClean="0"/>
              <a:t>. This definition comes from  Tim McKenna, social media specialist at PAFP</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6</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26613262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48" lvl="2"/>
            <a:r>
              <a:rPr lang="en-US" sz="1100" dirty="0"/>
              <a:t>Set your goal(s)</a:t>
            </a:r>
          </a:p>
          <a:p>
            <a:pPr marL="6348" lvl="6"/>
            <a:r>
              <a:rPr lang="en-US" sz="1100" i="1" dirty="0"/>
              <a:t>Having a deep online presence is literally the only means to manage your online reputation; the best defensive is a great offense; drive positive, accurate content to counteract the inevitable negative comments that will arise on sites such as </a:t>
            </a:r>
            <a:r>
              <a:rPr lang="en-US" sz="1100" i="1" dirty="0" err="1"/>
              <a:t>HealthGrades</a:t>
            </a:r>
            <a:r>
              <a:rPr lang="en-US" sz="1100" i="1" dirty="0"/>
              <a:t>, Vitals, and Yelp.</a:t>
            </a:r>
            <a:endParaRPr lang="en-US" sz="1100" dirty="0"/>
          </a:p>
          <a:p>
            <a:pPr marL="6348" lvl="6"/>
            <a:r>
              <a:rPr lang="en-US" sz="1100" dirty="0"/>
              <a:t>Set up a Google alert for your name.</a:t>
            </a:r>
          </a:p>
          <a:p>
            <a:pPr marL="6348" lvl="7"/>
            <a:r>
              <a:rPr lang="en-US" sz="1100" dirty="0"/>
              <a:t>This is one easy way to be on “patrol” for when your name or practice is mentioned on the web. Simply visit </a:t>
            </a:r>
            <a:r>
              <a:rPr lang="en-US" sz="1100" u="sng" dirty="0">
                <a:hlinkClick r:id="rId3"/>
              </a:rPr>
              <a:t>http://www.google.com/alerts</a:t>
            </a:r>
            <a:r>
              <a:rPr lang="en-US" sz="1100" dirty="0"/>
              <a:t>. </a:t>
            </a:r>
          </a:p>
          <a:p>
            <a:pPr marL="6348" lvl="7"/>
            <a:r>
              <a:rPr lang="en-US" sz="1100" i="1" dirty="0"/>
              <a:t>The most meaningful reason to establish a presence is that patients can find you and perhaps learn a bit more about your perspective, approach and rapport with your patient base. </a:t>
            </a:r>
            <a:endParaRPr lang="en-US" sz="1100" dirty="0"/>
          </a:p>
          <a:p>
            <a:pPr marL="6348" lvl="6"/>
            <a:r>
              <a:rPr lang="en-US" sz="1100" i="1" dirty="0"/>
              <a:t>Second would be your ability to replicate the content that you share with forty or more patients every day in your office</a:t>
            </a:r>
            <a:endParaRPr lang="en-US" sz="1100" dirty="0"/>
          </a:p>
          <a:p>
            <a:pPr marL="6348"/>
            <a:r>
              <a:rPr lang="en-US" sz="1100" i="1" dirty="0"/>
              <a:t>Needs to tie in with overall marketing objectives. </a:t>
            </a:r>
            <a:endParaRPr lang="en-US" sz="1100" dirty="0"/>
          </a:p>
          <a:p>
            <a:pPr marL="6348"/>
            <a:r>
              <a:rPr lang="en-US" sz="1100" dirty="0"/>
              <a:t>Establish a set a clearly articulated guidelines, Communicate to staff.</a:t>
            </a:r>
          </a:p>
          <a:p>
            <a:pPr marL="6348"/>
            <a:r>
              <a:rPr lang="en-US" sz="1100" dirty="0"/>
              <a:t>Determine how much time you plan on committing to SM, How much time you want your office manager to commit?</a:t>
            </a:r>
          </a:p>
          <a:p>
            <a:pPr marL="6348" lvl="1"/>
            <a:r>
              <a:rPr lang="en-US" sz="1100" i="1" dirty="0"/>
              <a:t>A personal commitment of an hour or two a week is usually all that’s necessary. </a:t>
            </a:r>
            <a:endParaRPr lang="en-US" sz="1100" dirty="0"/>
          </a:p>
          <a:p>
            <a:pPr marL="6348"/>
            <a:r>
              <a:rPr lang="en-US" sz="1100" dirty="0"/>
              <a:t>Know your role(s) Who is going to monitor the various platforms? How will you “frame” your message?</a:t>
            </a:r>
          </a:p>
          <a:p>
            <a:pPr marL="6348" lvl="1"/>
            <a:r>
              <a:rPr lang="en-US" sz="1100" i="1" dirty="0"/>
              <a:t>You need to define your message, develop your message, and know how to articulate your message — and most important, you need to stay on message.</a:t>
            </a:r>
            <a:endParaRPr lang="en-US" sz="1100" dirty="0"/>
          </a:p>
          <a:p>
            <a:pPr marL="6348"/>
            <a:r>
              <a:rPr lang="en-US" sz="1100" i="1" dirty="0"/>
              <a:t>Establish a foundation </a:t>
            </a:r>
            <a:r>
              <a:rPr lang="en-US" sz="1100" dirty="0"/>
              <a:t>Given the multitude of platforms and tools available today, your core presence can be a website, a blog, a Facebook Page, or a robust profile page on one of the many Q&amp;A based sites appearing these days. Always give attention to your main website!</a:t>
            </a:r>
          </a:p>
          <a:p>
            <a:r>
              <a:rPr lang="en-US" sz="1100" dirty="0"/>
              <a:t>Consider adding a blog to your main site.</a:t>
            </a:r>
          </a:p>
          <a:p>
            <a:endParaRPr lang="en-US" sz="1100"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63</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7200151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were to use it….What are</a:t>
            </a:r>
            <a:r>
              <a:rPr lang="en-US" baseline="0" dirty="0" smtClean="0"/>
              <a:t> the others?  </a:t>
            </a:r>
            <a:endParaRPr lang="en-US" dirty="0"/>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64</a:t>
            </a:fld>
            <a:endParaRPr lang="en-US"/>
          </a:p>
        </p:txBody>
      </p:sp>
    </p:spTree>
    <p:extLst>
      <p:ext uri="{BB962C8B-B14F-4D97-AF65-F5344CB8AC3E}">
        <p14:creationId xmlns:p14="http://schemas.microsoft.com/office/powerpoint/2010/main" val="33268315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65</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41649976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Social Networking and Medicine Spreaker Notes</a:t>
            </a:r>
            <a:endParaRPr lang="en-US" dirty="0"/>
          </a:p>
        </p:txBody>
      </p:sp>
      <p:sp>
        <p:nvSpPr>
          <p:cNvPr id="5" name="Slide Number Placeholder 4"/>
          <p:cNvSpPr>
            <a:spLocks noGrp="1"/>
          </p:cNvSpPr>
          <p:nvPr>
            <p:ph type="sldNum" sz="quarter" idx="11"/>
          </p:nvPr>
        </p:nvSpPr>
        <p:spPr/>
        <p:txBody>
          <a:bodyPr/>
          <a:lstStyle/>
          <a:p>
            <a:fld id="{CACE982A-BD8A-45BB-BF18-07B7511C17C1}" type="slidenum">
              <a:rPr lang="en-US" smtClean="0"/>
              <a:pPr/>
              <a:t>66</a:t>
            </a:fld>
            <a:endParaRPr lang="en-US"/>
          </a:p>
        </p:txBody>
      </p:sp>
    </p:spTree>
    <p:extLst>
      <p:ext uri="{BB962C8B-B14F-4D97-AF65-F5344CB8AC3E}">
        <p14:creationId xmlns:p14="http://schemas.microsoft.com/office/powerpoint/2010/main" val="38015577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Professionalism </a:t>
            </a:r>
            <a:endParaRPr lang="en-US" dirty="0"/>
          </a:p>
          <a:p>
            <a:r>
              <a:rPr lang="en-US" dirty="0"/>
              <a:t>To use social media and social networking sites professionally, physicians should also strive to adhere to the following general suggestions: </a:t>
            </a:r>
          </a:p>
          <a:p>
            <a:r>
              <a:rPr lang="en-US" dirty="0"/>
              <a:t>• Use separate personal and professional social networking sites. For example, use a personal rather than professional e-mail address for logging on to social networking websites for personal use. Others who view a professional e-mail attached to an online profile may misinterpret the physician’s actions as representing the medical profession or a particular institution. </a:t>
            </a:r>
          </a:p>
          <a:p>
            <a:r>
              <a:rPr lang="en-US" dirty="0"/>
              <a:t>• Report any unprofessional behavior that is witnessed to supervisory and/or regulatory authorities. </a:t>
            </a:r>
          </a:p>
          <a:p>
            <a:r>
              <a:rPr lang="en-US" dirty="0"/>
              <a:t>• Always adhere to the same principles of professionalism online as they would offline. </a:t>
            </a:r>
          </a:p>
          <a:p>
            <a:r>
              <a:rPr lang="en-US" dirty="0"/>
              <a:t>• Cyber-bullying by a physician towards any individual is inappropriate and unprofessional. </a:t>
            </a:r>
          </a:p>
          <a:p>
            <a:r>
              <a:rPr lang="en-US" dirty="0"/>
              <a:t>• Refer, as appropriate, to an employer’s social media or social networking policy for direction on the proper use of social media and social networking in relation to their employment. </a:t>
            </a:r>
          </a:p>
        </p:txBody>
      </p:sp>
      <p:sp>
        <p:nvSpPr>
          <p:cNvPr id="4" name="Slide Number Placeholder 3"/>
          <p:cNvSpPr>
            <a:spLocks noGrp="1"/>
          </p:cNvSpPr>
          <p:nvPr>
            <p:ph type="sldNum" sz="quarter" idx="10"/>
          </p:nvPr>
        </p:nvSpPr>
        <p:spPr/>
        <p:txBody>
          <a:bodyPr/>
          <a:lstStyle/>
          <a:p>
            <a:fld id="{CACE982A-BD8A-45BB-BF18-07B7511C17C1}" type="slidenum">
              <a:rPr lang="en-US" smtClean="0"/>
              <a:pPr/>
              <a:t>67</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24827225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CE982A-BD8A-45BB-BF18-07B7511C17C1}" type="slidenum">
              <a:rPr lang="en-US" smtClean="0"/>
              <a:pPr/>
              <a:t>68</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7893062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cat is out of the bag.  Even if you wanted to avoid social media entirely, it is simply too late to attempt to do so.  Even if your practice or institution does not have an active social media presence, it is likely that others are already discussing you on line.  It is important to set up a social media monitoring program right away, if you do not already have one in place, so that you may respond in the real world to issues flagged in cyberspace.</a:t>
            </a:r>
          </a:p>
          <a:p>
            <a:r>
              <a:rPr lang="en-US" sz="1800" dirty="0"/>
              <a:t>You can </a:t>
            </a:r>
            <a:r>
              <a:rPr lang="en-US" sz="1800" dirty="0">
                <a:hlinkClick r:id="rId3"/>
              </a:rPr>
              <a:t>become an active participant in health care social media</a:t>
            </a:r>
            <a:r>
              <a:rPr lang="en-US" sz="1800" dirty="0"/>
              <a:t> and stay on the right side of the law, and these days it is becoming more and more imperative to use this toolset for marketing, patient communication and care management.”</a:t>
            </a:r>
          </a:p>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69</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3756855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of the major sites, with an example of their uses.  The lines blur between the sites these days.  </a:t>
            </a:r>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7</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2910186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often do you use social media?</a:t>
            </a:r>
          </a:p>
          <a:p>
            <a:r>
              <a:rPr lang="en-US" dirty="0" smtClean="0"/>
              <a:t>Daily</a:t>
            </a:r>
          </a:p>
          <a:p>
            <a:r>
              <a:rPr lang="en-US" dirty="0" smtClean="0"/>
              <a:t>weekly</a:t>
            </a:r>
          </a:p>
          <a:p>
            <a:r>
              <a:rPr lang="en-US" dirty="0" smtClean="0"/>
              <a:t>Monthly</a:t>
            </a:r>
          </a:p>
          <a:p>
            <a:r>
              <a:rPr lang="en-US" dirty="0" smtClean="0"/>
              <a:t>Seldom or never</a:t>
            </a:r>
          </a:p>
          <a:p>
            <a:endParaRPr lang="en-US" dirty="0"/>
          </a:p>
          <a:p>
            <a:r>
              <a:rPr lang="en-US" dirty="0" smtClean="0"/>
              <a:t>When we say social media/networking, you might find that you probably use or access social media more than you realize. </a:t>
            </a:r>
          </a:p>
          <a:p>
            <a:r>
              <a:rPr lang="en-US" dirty="0" smtClean="0"/>
              <a:t>Do you receive emails</a:t>
            </a:r>
            <a:r>
              <a:rPr lang="en-US" baseline="0" dirty="0" smtClean="0"/>
              <a:t> from associations with lists of news articles posted on their site? </a:t>
            </a:r>
            <a:endParaRPr lang="en-US" dirty="0" smtClean="0"/>
          </a:p>
        </p:txBody>
      </p:sp>
      <p:sp>
        <p:nvSpPr>
          <p:cNvPr id="4" name="Slide Number Placeholder 3"/>
          <p:cNvSpPr>
            <a:spLocks noGrp="1"/>
          </p:cNvSpPr>
          <p:nvPr>
            <p:ph type="sldNum" sz="quarter" idx="10"/>
          </p:nvPr>
        </p:nvSpPr>
        <p:spPr/>
        <p:txBody>
          <a:bodyPr/>
          <a:lstStyle/>
          <a:p>
            <a:fld id="{CACE982A-BD8A-45BB-BF18-07B7511C17C1}" type="slidenum">
              <a:rPr lang="en-US" smtClean="0"/>
              <a:pPr/>
              <a:t>8</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925352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CE982A-BD8A-45BB-BF18-07B7511C17C1}" type="slidenum">
              <a:rPr lang="en-US" smtClean="0"/>
              <a:pPr/>
              <a:t>9</a:t>
            </a:fld>
            <a:endParaRPr lang="en-US"/>
          </a:p>
        </p:txBody>
      </p:sp>
      <p:sp>
        <p:nvSpPr>
          <p:cNvPr id="5" name="Footer Placeholder 4"/>
          <p:cNvSpPr>
            <a:spLocks noGrp="1"/>
          </p:cNvSpPr>
          <p:nvPr>
            <p:ph type="ftr" sz="quarter" idx="11"/>
          </p:nvPr>
        </p:nvSpPr>
        <p:spPr/>
        <p:txBody>
          <a:bodyPr/>
          <a:lstStyle/>
          <a:p>
            <a:r>
              <a:rPr lang="en-US" smtClean="0"/>
              <a:t>Social Networking and Medicine Spreaker Notes</a:t>
            </a:r>
            <a:endParaRPr lang="en-US" dirty="0"/>
          </a:p>
        </p:txBody>
      </p:sp>
    </p:spTree>
    <p:extLst>
      <p:ext uri="{BB962C8B-B14F-4D97-AF65-F5344CB8AC3E}">
        <p14:creationId xmlns:p14="http://schemas.microsoft.com/office/powerpoint/2010/main" val="1269757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91F9E51F-09B7-439C-8FA2-1BBD3BBFE321}" type="datetime1">
              <a:rPr lang="en-US" smtClean="0"/>
              <a:t>3/29/2016</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27A596B-88F7-4408-8C0C-B9676E551C0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CBFD39B-2838-4E2C-A0C7-A7081753F087}" type="datetime1">
              <a:rPr lang="en-US" smtClean="0"/>
              <a:t>3/29/2016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A596B-88F7-4408-8C0C-B9676E551C0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96797B92-B6C6-4D5A-A864-D11193BD783B}" type="datetime1">
              <a:rPr lang="en-US" smtClean="0"/>
              <a:t>3/29/2016</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727A596B-88F7-4408-8C0C-B9676E551C0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B0F6B9-84BB-42E9-8A23-0AE8B468927E}" type="datetime1">
              <a:rPr lang="en-US" smtClean="0"/>
              <a:t>3/29/2016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A596B-88F7-4408-8C0C-B9676E551C0B}" type="slidenum">
              <a:rPr lang="en-US" smtClean="0"/>
              <a:pPr/>
              <a:t>‹#›</a:t>
            </a:fld>
            <a:endParaRPr lang="en-US"/>
          </a:p>
        </p:txBody>
      </p:sp>
    </p:spTree>
    <p:extLst>
      <p:ext uri="{BB962C8B-B14F-4D97-AF65-F5344CB8AC3E}">
        <p14:creationId xmlns:p14="http://schemas.microsoft.com/office/powerpoint/2010/main" val="2049593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7EF6329C-95E7-476E-B5E7-207B15F703FD}" type="datetime1">
              <a:rPr lang="en-US" smtClean="0"/>
              <a:t>3/29/2016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27A596B-88F7-4408-8C0C-B9676E551C0B}" type="slidenum">
              <a:rPr lang="en-US" smtClean="0"/>
              <a:pPr/>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0203FC86-27D8-464E-A2BF-D2C03A4C4F4F}" type="datetime1">
              <a:rPr lang="en-US" smtClean="0"/>
              <a:t>3/29/2016</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727A596B-88F7-4408-8C0C-B9676E551C0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96435102-6421-4897-AF78-FA62EBF1C22C}" type="datetime1">
              <a:rPr lang="en-US" smtClean="0"/>
              <a:t>3/29/2016</a:t>
            </a:fld>
            <a:endParaRPr lang="en-US"/>
          </a:p>
        </p:txBody>
      </p:sp>
      <p:sp>
        <p:nvSpPr>
          <p:cNvPr id="10" name="Slide Number Placeholder 9"/>
          <p:cNvSpPr>
            <a:spLocks noGrp="1"/>
          </p:cNvSpPr>
          <p:nvPr>
            <p:ph type="sldNum" sz="quarter" idx="16"/>
          </p:nvPr>
        </p:nvSpPr>
        <p:spPr/>
        <p:txBody>
          <a:bodyPr rtlCol="0"/>
          <a:lstStyle/>
          <a:p>
            <a:fld id="{727A596B-88F7-4408-8C0C-B9676E551C0B}"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5A2DEF3E-DE3C-43FA-B319-5B87AE8629C3}" type="datetime1">
              <a:rPr lang="en-US" smtClean="0"/>
              <a:t>3/29/2016</a:t>
            </a:fld>
            <a:endParaRPr lang="en-US"/>
          </a:p>
        </p:txBody>
      </p:sp>
      <p:sp>
        <p:nvSpPr>
          <p:cNvPr id="12" name="Slide Number Placeholder 11"/>
          <p:cNvSpPr>
            <a:spLocks noGrp="1"/>
          </p:cNvSpPr>
          <p:nvPr>
            <p:ph type="sldNum" sz="quarter" idx="16"/>
          </p:nvPr>
        </p:nvSpPr>
        <p:spPr/>
        <p:txBody>
          <a:bodyPr rtlCol="0"/>
          <a:lstStyle/>
          <a:p>
            <a:fld id="{727A596B-88F7-4408-8C0C-B9676E551C0B}"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16EBA2F-43E4-4861-A486-66F685F5DE56}" type="datetime1">
              <a:rPr lang="en-US" smtClean="0"/>
              <a:t>3/29/2016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27A596B-88F7-4408-8C0C-B9676E551C0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0CB17E-5A38-4C2D-8890-86DB27E2187A}" type="datetime1">
              <a:rPr lang="en-US" smtClean="0"/>
              <a:t>3/29/2016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727A596B-88F7-4408-8C0C-B9676E551C0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F9971135-017A-4529-9FCF-A4FE10094C0F}" type="datetime1">
              <a:rPr lang="en-US" smtClean="0"/>
              <a:t>3/29/2016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27A596B-88F7-4408-8C0C-B9676E551C0B}"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CFE566F9-E0FD-4B5D-BA15-316045718AC3}" type="datetime1">
              <a:rPr lang="en-US" smtClean="0"/>
              <a:t>3/29/2016</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727A596B-88F7-4408-8C0C-B9676E551C0B}"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8F1BA663-4007-46C6-BC19-12A2C2D652F4}" type="datetime1">
              <a:rPr lang="en-US" smtClean="0"/>
              <a:t>3/29/2016</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27A596B-88F7-4408-8C0C-B9676E551C0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iming>
    <p:tnLst>
      <p:par>
        <p:cTn id="1" dur="indefinite" restart="never" nodeType="tmRoot"/>
      </p:par>
    </p:tnLst>
  </p:timing>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tags" Target="../tags/tag11.xml"/><Relationship Id="rId7" Type="http://schemas.openxmlformats.org/officeDocument/2006/relationships/oleObject" Target="../embeddings/oleObject2.bin"/><Relationship Id="rId2" Type="http://schemas.openxmlformats.org/officeDocument/2006/relationships/tags" Target="../tags/tag10.xml"/><Relationship Id="rId1" Type="http://schemas.openxmlformats.org/officeDocument/2006/relationships/vmlDrawing" Target="../drawings/vmlDrawing2.vml"/><Relationship Id="rId6" Type="http://schemas.openxmlformats.org/officeDocument/2006/relationships/notesSlide" Target="../notesSlides/notesSlide10.xml"/><Relationship Id="rId5" Type="http://schemas.openxmlformats.org/officeDocument/2006/relationships/slideLayout" Target="../slideLayouts/slideLayout12.xml"/><Relationship Id="rId4" Type="http://schemas.openxmlformats.org/officeDocument/2006/relationships/tags" Target="../tags/tag12.xml"/></Relationships>
</file>

<file path=ppt/slides/_rels/slide11.xml.rels><?xml version="1.0" encoding="UTF-8" standalone="yes"?>
<Relationships xmlns="http://schemas.openxmlformats.org/package/2006/relationships"><Relationship Id="rId3" Type="http://schemas.openxmlformats.org/officeDocument/2006/relationships/hyperlink" Target="http://www.pewinternet.org/2015/08/19/mobile-messaging-and-social-media-2015-main-finding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2.xml"/><Relationship Id="rId7"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hyperlink" Target="http://www.internetlivestats.com/"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www.facebook.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www.youtube.com/fsumedmedia"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pinterest.com/pin/38702878018078744/"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symplur.com/healthcare-hashtag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www.slideshare.net/bestdoctors/a-physicians-guide-to-twitter-12776591" TargetMode="Externa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tags" Target="../tags/tag16.xml"/><Relationship Id="rId7" Type="http://schemas.openxmlformats.org/officeDocument/2006/relationships/oleObject" Target="../embeddings/oleObject3.bin"/><Relationship Id="rId2" Type="http://schemas.openxmlformats.org/officeDocument/2006/relationships/tags" Target="../tags/tag15.xml"/><Relationship Id="rId1" Type="http://schemas.openxmlformats.org/officeDocument/2006/relationships/vmlDrawing" Target="../drawings/vmlDrawing3.vml"/><Relationship Id="rId6" Type="http://schemas.openxmlformats.org/officeDocument/2006/relationships/notesSlide" Target="../notesSlides/notesSlide20.xml"/><Relationship Id="rId5" Type="http://schemas.openxmlformats.org/officeDocument/2006/relationships/slideLayout" Target="../slideLayouts/slideLayout12.xml"/><Relationship Id="rId4" Type="http://schemas.openxmlformats.org/officeDocument/2006/relationships/tags" Target="../tags/tag1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Emergency.Medicine.Journa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hyperlink" Target="http://linkedin.co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bit.ly/1yDwkIv"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med.fsu.edu/informatic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31.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tags" Target="../tags/tag20.xml"/><Relationship Id="rId7" Type="http://schemas.openxmlformats.org/officeDocument/2006/relationships/oleObject" Target="../embeddings/oleObject4.bin"/><Relationship Id="rId2" Type="http://schemas.openxmlformats.org/officeDocument/2006/relationships/tags" Target="../tags/tag19.xml"/><Relationship Id="rId1" Type="http://schemas.openxmlformats.org/officeDocument/2006/relationships/vmlDrawing" Target="../drawings/vmlDrawing4.vml"/><Relationship Id="rId6" Type="http://schemas.openxmlformats.org/officeDocument/2006/relationships/notesSlide" Target="../notesSlides/notesSlide31.xml"/><Relationship Id="rId5" Type="http://schemas.openxmlformats.org/officeDocument/2006/relationships/slideLayout" Target="../slideLayouts/slideLayout12.xml"/><Relationship Id="rId4" Type="http://schemas.openxmlformats.org/officeDocument/2006/relationships/tags" Target="../tags/tag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video" Target="https://www.youtube.com/embed/hqz3cvVkcMQ?rel=0" TargetMode="Externa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www.youtube.com/watch?v=hqz3cvVkcMQ"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www.aamc.org/members/gir/resources/359492/digitalliteracytoolkit.html"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36.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tags" Target="../tags/tag24.xml"/><Relationship Id="rId7" Type="http://schemas.openxmlformats.org/officeDocument/2006/relationships/oleObject" Target="../embeddings/oleObject5.bin"/><Relationship Id="rId2" Type="http://schemas.openxmlformats.org/officeDocument/2006/relationships/tags" Target="../tags/tag23.xml"/><Relationship Id="rId1" Type="http://schemas.openxmlformats.org/officeDocument/2006/relationships/vmlDrawing" Target="../drawings/vmlDrawing5.vml"/><Relationship Id="rId6" Type="http://schemas.openxmlformats.org/officeDocument/2006/relationships/notesSlide" Target="../notesSlides/notesSlide36.xml"/><Relationship Id="rId5" Type="http://schemas.openxmlformats.org/officeDocument/2006/relationships/slideLayout" Target="../slideLayouts/slideLayout12.xml"/><Relationship Id="rId4" Type="http://schemas.openxmlformats.org/officeDocument/2006/relationships/tags" Target="../tags/tag2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tudiabetes.org/"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hyperlink" Target="http://www.livingwithfibro.org/" TargetMode="External"/><Relationship Id="rId7" Type="http://schemas.openxmlformats.org/officeDocument/2006/relationships/hyperlink" Target="http://dx.doi.org/10.1080/15398285.2015.1089397" TargetMode="External"/><Relationship Id="rId2" Type="http://schemas.openxmlformats.org/officeDocument/2006/relationships/hyperlink" Target="http://www.csn.cancer.org/" TargetMode="External"/><Relationship Id="rId1" Type="http://schemas.openxmlformats.org/officeDocument/2006/relationships/slideLayout" Target="../slideLayouts/slideLayout2.xml"/><Relationship Id="rId6" Type="http://schemas.openxmlformats.org/officeDocument/2006/relationships/hyperlink" Target="http://www.typeonenation.org/" TargetMode="External"/><Relationship Id="rId5" Type="http://schemas.openxmlformats.org/officeDocument/2006/relationships/hyperlink" Target="http://www.whatnext.com/" TargetMode="External"/><Relationship Id="rId4" Type="http://schemas.openxmlformats.org/officeDocument/2006/relationships/hyperlink" Target="http://www.msconnection.org/"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ideo" Target="https://www.youtube.com/v/HwiIZ8TnZJw?version=3&amp;hl=en_US&amp;rel=0" TargetMode="External"/><Relationship Id="rId6" Type="http://schemas.openxmlformats.org/officeDocument/2006/relationships/hyperlink" Target="https://www.youtube.com/watch?v=HwiIZ8TnZJw" TargetMode="External"/><Relationship Id="rId5" Type="http://schemas.openxmlformats.org/officeDocument/2006/relationships/image" Target="../media/image49.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youtube.com/watch?v=BnKqco8G7t4&amp;feature=plcp"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user/PatientsLikeMe2008"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hyperlink" Target="http://www.patientslikeme.com/"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nytimes.com/2015/05/14/business/retirementspecial/turning-to-social-media-in-times-of-need.html?emc=eta1"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inspire.com/"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www.bensfriends.org/"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tags" Target="../tags/tag27.xml"/><Relationship Id="rId7" Type="http://schemas.openxmlformats.org/officeDocument/2006/relationships/oleObject" Target="../embeddings/oleObject6.bin"/><Relationship Id="rId2" Type="http://schemas.openxmlformats.org/officeDocument/2006/relationships/tags" Target="../tags/tag26.xml"/><Relationship Id="rId1" Type="http://schemas.openxmlformats.org/officeDocument/2006/relationships/vmlDrawing" Target="../drawings/vmlDrawing6.vml"/><Relationship Id="rId6" Type="http://schemas.openxmlformats.org/officeDocument/2006/relationships/notesSlide" Target="../notesSlides/notesSlide46.xml"/><Relationship Id="rId5" Type="http://schemas.openxmlformats.org/officeDocument/2006/relationships/slideLayout" Target="../slideLayouts/slideLayout12.xml"/><Relationship Id="rId4" Type="http://schemas.openxmlformats.org/officeDocument/2006/relationships/tags" Target="../tags/tag2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ideo" Target="https://www.youtube.com/v/o1sxaExEBLI?version=3&amp;hl=en_US&amp;rel=0" TargetMode="External"/><Relationship Id="rId6" Type="http://schemas.openxmlformats.org/officeDocument/2006/relationships/image" Target="../media/image45.png"/><Relationship Id="rId5" Type="http://schemas.openxmlformats.org/officeDocument/2006/relationships/hyperlink" Target="http://bit.ly/MgNS8t" TargetMode="Externa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tags" Target="../tags/tag30.xml"/><Relationship Id="rId7" Type="http://schemas.openxmlformats.org/officeDocument/2006/relationships/oleObject" Target="../embeddings/oleObject7.bin"/><Relationship Id="rId2" Type="http://schemas.openxmlformats.org/officeDocument/2006/relationships/tags" Target="../tags/tag29.xml"/><Relationship Id="rId1" Type="http://schemas.openxmlformats.org/officeDocument/2006/relationships/vmlDrawing" Target="../drawings/vmlDrawing7.vml"/><Relationship Id="rId6" Type="http://schemas.openxmlformats.org/officeDocument/2006/relationships/notesSlide" Target="../notesSlides/notesSlide48.xml"/><Relationship Id="rId5" Type="http://schemas.openxmlformats.org/officeDocument/2006/relationships/slideLayout" Target="../slideLayouts/slideLayout2.xml"/><Relationship Id="rId4" Type="http://schemas.openxmlformats.org/officeDocument/2006/relationships/tags" Target="../tags/tag3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video" Target="https://www.youtube.com/v/-XhH1-NMPHI?hl=en_US&amp;version=3&amp;rel=0" TargetMode="External"/><Relationship Id="rId5" Type="http://schemas.openxmlformats.org/officeDocument/2006/relationships/hyperlink" Target="https://www.youtube.com/watch?v=-XhH1-NMPHI" TargetMode="External"/><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hyperlink" Target="http://www.kevinmd.com/blog/2012/08/doctors-social-media-strategies-manage-identity-online.html"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en.wikipedia.org/wiki/Public_relation" TargetMode="External"/><Relationship Id="rId2" Type="http://schemas.openxmlformats.org/officeDocument/2006/relationships/hyperlink" Target="https://en.wikipedia.org/wiki/Sponsor_%28commercial%29" TargetMode="External"/><Relationship Id="rId1" Type="http://schemas.openxmlformats.org/officeDocument/2006/relationships/slideLayout" Target="../slideLayouts/slideLayout2.xml"/><Relationship Id="rId4" Type="http://schemas.openxmlformats.org/officeDocument/2006/relationships/hyperlink" Target="https://en.wikipedia.org/wiki/Grassroot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hyperlink" Target="https://www.youtube.com/watch?v=bEmwyxaY6hw" TargetMode="Externa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hyperlink" Target="http://33charts.com/2013/08/12-things-about-doximity.html" TargetMode="External"/><Relationship Id="rId5" Type="http://schemas.openxmlformats.org/officeDocument/2006/relationships/hyperlink" Target="http://www.youtube.com/watch?v=xL85FlmbI_4" TargetMode="External"/><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hyperlink" Target="http://www.kevinmd.com/blog/2015/06/this-surgeon-learned-the-power-of-twitter-read-his-story.html"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cahps.ahrq.gov/"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smhcop.wordpress.com/2011/03/16/hcsm-and-the-patient-centered-medical-home/" TargetMode="Externa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hyperlink" Target="http://www.google.com/alerts" TargetMode="External"/></Relationships>
</file>

<file path=ppt/slides/_rels/slide64.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tags" Target="../tags/tag38.xml"/><Relationship Id="rId7" Type="http://schemas.openxmlformats.org/officeDocument/2006/relationships/oleObject" Target="../embeddings/oleObject8.bin"/><Relationship Id="rId2" Type="http://schemas.openxmlformats.org/officeDocument/2006/relationships/tags" Target="../tags/tag37.xml"/><Relationship Id="rId1" Type="http://schemas.openxmlformats.org/officeDocument/2006/relationships/vmlDrawing" Target="../drawings/vmlDrawing8.vml"/><Relationship Id="rId6" Type="http://schemas.openxmlformats.org/officeDocument/2006/relationships/notesSlide" Target="../notesSlides/notesSlide61.xml"/><Relationship Id="rId5" Type="http://schemas.openxmlformats.org/officeDocument/2006/relationships/slideLayout" Target="../slideLayouts/slideLayout2.xml"/><Relationship Id="rId4" Type="http://schemas.openxmlformats.org/officeDocument/2006/relationships/tags" Target="../tags/tag39.xml"/></Relationships>
</file>

<file path=ppt/slides/_rels/slide65.xml.rels><?xml version="1.0" encoding="UTF-8" standalone="yes"?>
<Relationships xmlns="http://schemas.openxmlformats.org/package/2006/relationships"><Relationship Id="rId3" Type="http://schemas.openxmlformats.org/officeDocument/2006/relationships/hyperlink" Target="mailto:doug.carlson@med.fsu.edu"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tags" Target="../tags/tag41.xml"/><Relationship Id="rId7" Type="http://schemas.openxmlformats.org/officeDocument/2006/relationships/oleObject" Target="../embeddings/oleObject9.bin"/><Relationship Id="rId2" Type="http://schemas.openxmlformats.org/officeDocument/2006/relationships/tags" Target="../tags/tag40.xml"/><Relationship Id="rId1" Type="http://schemas.openxmlformats.org/officeDocument/2006/relationships/vmlDrawing" Target="../drawings/vmlDrawing9.vml"/><Relationship Id="rId6" Type="http://schemas.openxmlformats.org/officeDocument/2006/relationships/notesSlide" Target="../notesSlides/notesSlide63.xml"/><Relationship Id="rId5" Type="http://schemas.openxmlformats.org/officeDocument/2006/relationships/slideLayout" Target="../slideLayouts/slideLayout12.xml"/><Relationship Id="rId4" Type="http://schemas.openxmlformats.org/officeDocument/2006/relationships/tags" Target="../tags/tag42.xml"/></Relationships>
</file>

<file path=ppt/slides/_rels/slide67.xml.rels><?xml version="1.0" encoding="UTF-8" standalone="yes"?>
<Relationships xmlns="http://schemas.openxmlformats.org/package/2006/relationships"><Relationship Id="rId3" Type="http://schemas.openxmlformats.org/officeDocument/2006/relationships/hyperlink" Target="http://www.fsmb.org/Media/Default/PDF/FSMB/Advocacy/pub-social-media-guidelines.pdf"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hyperlink" Target="http://www.kevinmd.com/blog/reputation" TargetMode="External"/><Relationship Id="rId3" Type="http://schemas.openxmlformats.org/officeDocument/2006/relationships/hyperlink" Target="http://med.fsu.edu/index.cfm?page=COMaboutUs.socialmediaguide" TargetMode="External"/><Relationship Id="rId7" Type="http://schemas.openxmlformats.org/officeDocument/2006/relationships/hyperlink" Target="http://1.usa.gov/amOmMI"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hyperlink" Target="http://www.ama-assn.org/ama/pub/physician-resources/medical-ethics/code-medical-ethics/opinion9124.page" TargetMode="External"/><Relationship Id="rId5" Type="http://schemas.openxmlformats.org/officeDocument/2006/relationships/hyperlink" Target="http://social-media-university-global.org/" TargetMode="External"/><Relationship Id="rId4" Type="http://schemas.openxmlformats.org/officeDocument/2006/relationships/hyperlink" Target="http://socialmedia.mayoclinic.org/"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hyperlink" Target="http://www.socialbrite.org/sharing-center/glossary/"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tags" Target="../tags/tag7.xml"/><Relationship Id="rId7" Type="http://schemas.openxmlformats.org/officeDocument/2006/relationships/oleObject" Target="../embeddings/oleObject1.bin"/><Relationship Id="rId2" Type="http://schemas.openxmlformats.org/officeDocument/2006/relationships/tags" Target="../tags/tag6.xml"/><Relationship Id="rId1" Type="http://schemas.openxmlformats.org/officeDocument/2006/relationships/vmlDrawing" Target="../drawings/vmlDrawing1.vml"/><Relationship Id="rId6" Type="http://schemas.openxmlformats.org/officeDocument/2006/relationships/notesSlide" Target="../notesSlides/notesSlide8.xml"/><Relationship Id="rId5" Type="http://schemas.openxmlformats.org/officeDocument/2006/relationships/slideLayout" Target="../slideLayouts/slideLayout12.xml"/><Relationship Id="rId4"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038600"/>
            <a:ext cx="5715000" cy="1828800"/>
          </a:xfrm>
        </p:spPr>
        <p:txBody>
          <a:bodyPr/>
          <a:lstStyle/>
          <a:p>
            <a:r>
              <a:rPr lang="en-US" dirty="0" smtClean="0"/>
              <a:t>Social Media and Medicine</a:t>
            </a:r>
            <a:endParaRPr lang="en-US" dirty="0"/>
          </a:p>
        </p:txBody>
      </p:sp>
      <p:sp>
        <p:nvSpPr>
          <p:cNvPr id="3" name="Subtitle 2"/>
          <p:cNvSpPr>
            <a:spLocks noGrp="1"/>
          </p:cNvSpPr>
          <p:nvPr>
            <p:ph type="subTitle" idx="1"/>
          </p:nvPr>
        </p:nvSpPr>
        <p:spPr>
          <a:xfrm>
            <a:off x="2438400" y="6115707"/>
            <a:ext cx="6705600" cy="685800"/>
          </a:xfrm>
        </p:spPr>
        <p:txBody>
          <a:bodyPr/>
          <a:lstStyle/>
          <a:p>
            <a:r>
              <a:rPr lang="en-US" dirty="0" smtClean="0"/>
              <a:t>Nancy B. Clark, M.Ed., et al</a:t>
            </a: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381000"/>
            <a:ext cx="4248150" cy="4000500"/>
          </a:xfrm>
          <a:prstGeom prst="rect">
            <a:avLst/>
          </a:prstGeom>
        </p:spPr>
      </p:pic>
      <p:sp>
        <p:nvSpPr>
          <p:cNvPr id="4" name="Slide Number Placeholder 3"/>
          <p:cNvSpPr>
            <a:spLocks noGrp="1"/>
          </p:cNvSpPr>
          <p:nvPr>
            <p:ph type="sldNum" sz="quarter" idx="12"/>
          </p:nvPr>
        </p:nvSpPr>
        <p:spPr/>
        <p:txBody>
          <a:bodyPr/>
          <a:lstStyle/>
          <a:p>
            <a:fld id="{727A596B-88F7-4408-8C0C-B9676E551C0B}" type="slidenum">
              <a:rPr lang="en-US" smtClean="0"/>
              <a:pPr/>
              <a:t>1</a:t>
            </a:fld>
            <a:endParaRPr lang="en-US"/>
          </a:p>
        </p:txBody>
      </p:sp>
      <p:sp>
        <p:nvSpPr>
          <p:cNvPr id="6" name="TextBox 5"/>
          <p:cNvSpPr txBox="1"/>
          <p:nvPr/>
        </p:nvSpPr>
        <p:spPr>
          <a:xfrm>
            <a:off x="685800" y="6273941"/>
            <a:ext cx="691215" cy="369332"/>
          </a:xfrm>
          <a:prstGeom prst="rect">
            <a:avLst/>
          </a:prstGeom>
          <a:noFill/>
        </p:spPr>
        <p:txBody>
          <a:bodyPr wrap="none" rtlCol="0">
            <a:spAutoFit/>
          </a:bodyPr>
          <a:lstStyle/>
          <a:p>
            <a:r>
              <a:rPr lang="en-US" dirty="0" smtClean="0"/>
              <a:t>2016</a:t>
            </a:r>
            <a:endParaRPr lang="en-US" dirty="0"/>
          </a:p>
        </p:txBody>
      </p:sp>
      <p:sp>
        <p:nvSpPr>
          <p:cNvPr id="7" name="TextBox 6"/>
          <p:cNvSpPr txBox="1"/>
          <p:nvPr/>
        </p:nvSpPr>
        <p:spPr>
          <a:xfrm>
            <a:off x="3200400" y="164774"/>
            <a:ext cx="4737644" cy="461665"/>
          </a:xfrm>
          <a:prstGeom prst="rect">
            <a:avLst/>
          </a:prstGeom>
          <a:noFill/>
        </p:spPr>
        <p:txBody>
          <a:bodyPr wrap="none" rtlCol="0">
            <a:spAutoFit/>
          </a:bodyPr>
          <a:lstStyle/>
          <a:p>
            <a:r>
              <a:rPr lang="en-US" sz="2400" dirty="0" smtClean="0"/>
              <a:t>Warning: this is disruptive technology</a:t>
            </a:r>
            <a:endParaRPr lang="en-US" sz="2400" dirty="0"/>
          </a:p>
        </p:txBody>
      </p:sp>
    </p:spTree>
    <p:custDataLst>
      <p:tags r:id="rId1"/>
    </p:custDataLst>
    <p:extLst>
      <p:ext uri="{BB962C8B-B14F-4D97-AF65-F5344CB8AC3E}">
        <p14:creationId xmlns:p14="http://schemas.microsoft.com/office/powerpoint/2010/main" val="33874544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153400" cy="990600"/>
          </a:xfrm>
        </p:spPr>
        <p:txBody>
          <a:bodyPr>
            <a:normAutofit/>
          </a:bodyPr>
          <a:lstStyle/>
          <a:p>
            <a:r>
              <a:rPr lang="en-US" dirty="0" smtClean="0"/>
              <a:t>Are you an active user of ….</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10</a:t>
            </a:fld>
            <a:endParaRPr lang="en-US"/>
          </a:p>
        </p:txBody>
      </p:sp>
      <p:graphicFrame>
        <p:nvGraphicFramePr>
          <p:cNvPr id="5" name="TPChart"/>
          <p:cNvGraphicFramePr>
            <a:graphicFrameLocks noChangeAspect="1"/>
          </p:cNvGraphicFramePr>
          <p:nvPr>
            <p:custDataLst>
              <p:tags r:id="rId3"/>
            </p:custDataLst>
            <p:extLst>
              <p:ext uri="{D42A27DB-BD31-4B8C-83A1-F6EECF244321}">
                <p14:modId xmlns:p14="http://schemas.microsoft.com/office/powerpoint/2010/main" val="3265553555"/>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3439" name="Chart" r:id="rId7" imgW="4572072" imgH="5143500" progId="MSGraph.Chart.8">
                  <p:embed followColorScheme="full"/>
                </p:oleObj>
              </mc:Choice>
              <mc:Fallback>
                <p:oleObj name="Chart" r:id="rId7" imgW="4572072" imgH="5143500" progId="MSGraph.Chart.8">
                  <p:embed followColorScheme="full"/>
                  <p:pic>
                    <p:nvPicPr>
                      <p:cNvPr id="0" name="Picture 87"/>
                      <p:cNvPicPr>
                        <a:picLocks noChangeAspect="1" noChangeArrowheads="1"/>
                      </p:cNvPicPr>
                      <p:nvPr/>
                    </p:nvPicPr>
                    <p:blipFill>
                      <a:blip r:embed="rId8"/>
                      <a:srcRect/>
                      <a:stretch>
                        <a:fillRect/>
                      </a:stretch>
                    </p:blipFill>
                    <p:spPr bwMode="auto">
                      <a:xfrm>
                        <a:off x="4508500" y="1651000"/>
                        <a:ext cx="4572000" cy="5143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PAnswers"/>
          <p:cNvSpPr>
            <a:spLocks noGrp="1"/>
          </p:cNvSpPr>
          <p:nvPr>
            <p:ph type="body" idx="1"/>
            <p:custDataLst>
              <p:tags r:id="rId4"/>
            </p:custDataLst>
          </p:nvPr>
        </p:nvSpPr>
        <p:spPr>
          <a:xfrm>
            <a:off x="393700" y="1651000"/>
            <a:ext cx="4114800" cy="4069080"/>
          </a:xfrm>
        </p:spPr>
        <p:txBody>
          <a:bodyPr>
            <a:noAutofit/>
          </a:bodyPr>
          <a:lstStyle/>
          <a:p>
            <a:pPr marL="514350" indent="-514350">
              <a:spcBef>
                <a:spcPct val="20000"/>
              </a:spcBef>
              <a:buFont typeface="Wingdings"/>
              <a:buAutoNum type="arabicPeriod"/>
            </a:pPr>
            <a:r>
              <a:rPr lang="en-US" sz="3200" dirty="0"/>
              <a:t>A</a:t>
            </a:r>
            <a:r>
              <a:rPr lang="en-US" sz="3200" dirty="0" smtClean="0"/>
              <a:t> Blog</a:t>
            </a:r>
          </a:p>
          <a:p>
            <a:pPr marL="514350" indent="-514350">
              <a:spcBef>
                <a:spcPct val="20000"/>
              </a:spcBef>
              <a:buFont typeface="Wingdings"/>
              <a:buAutoNum type="arabicPeriod"/>
            </a:pPr>
            <a:r>
              <a:rPr lang="en-US" sz="3200" dirty="0" smtClean="0"/>
              <a:t>Doximity</a:t>
            </a:r>
          </a:p>
          <a:p>
            <a:pPr marL="514350" indent="-514350">
              <a:spcBef>
                <a:spcPct val="20000"/>
              </a:spcBef>
              <a:buFont typeface="Wingdings"/>
              <a:buAutoNum type="arabicPeriod"/>
            </a:pPr>
            <a:r>
              <a:rPr lang="en-US" sz="3200" dirty="0" smtClean="0"/>
              <a:t>Facebook</a:t>
            </a:r>
            <a:endParaRPr lang="en-US" sz="3200" dirty="0"/>
          </a:p>
          <a:p>
            <a:pPr marL="514350" indent="-514350">
              <a:spcBef>
                <a:spcPct val="20000"/>
              </a:spcBef>
              <a:buFont typeface="Wingdings"/>
              <a:buAutoNum type="arabicPeriod"/>
            </a:pPr>
            <a:r>
              <a:rPr lang="en-US" sz="3200" dirty="0"/>
              <a:t>Linked-In</a:t>
            </a:r>
          </a:p>
          <a:p>
            <a:pPr marL="514350" indent="-514350">
              <a:spcBef>
                <a:spcPct val="20000"/>
              </a:spcBef>
              <a:buFont typeface="Wingdings"/>
              <a:buAutoNum type="arabicPeriod"/>
            </a:pPr>
            <a:r>
              <a:rPr lang="en-US" sz="3200" dirty="0" smtClean="0"/>
              <a:t>Twitter</a:t>
            </a:r>
            <a:endParaRPr lang="en-US" sz="3200" dirty="0"/>
          </a:p>
          <a:p>
            <a:pPr marL="514350" indent="-514350">
              <a:spcBef>
                <a:spcPct val="20000"/>
              </a:spcBef>
              <a:buFont typeface="Wingdings"/>
              <a:buAutoNum type="arabicPeriod"/>
            </a:pPr>
            <a:r>
              <a:rPr lang="en-US" sz="3200" dirty="0"/>
              <a:t>YouTube</a:t>
            </a:r>
          </a:p>
          <a:p>
            <a:pPr marL="514350" indent="-514350">
              <a:spcBef>
                <a:spcPct val="20000"/>
              </a:spcBef>
              <a:buFont typeface="Wingdings"/>
              <a:buAutoNum type="arabicPeriod"/>
            </a:pPr>
            <a:r>
              <a:rPr lang="en-US" sz="3200" dirty="0" smtClean="0"/>
              <a:t>Other</a:t>
            </a:r>
            <a:endParaRPr lang="en-US" sz="3200" dirty="0"/>
          </a:p>
          <a:p>
            <a:pPr marL="514350" indent="-514350">
              <a:spcBef>
                <a:spcPct val="20000"/>
              </a:spcBef>
              <a:buFont typeface="Wingdings"/>
              <a:buAutoNum type="arabicPeriod"/>
            </a:pPr>
            <a:r>
              <a:rPr lang="en-US" sz="3200" dirty="0"/>
              <a:t>None</a:t>
            </a:r>
          </a:p>
        </p:txBody>
      </p:sp>
      <p:sp>
        <p:nvSpPr>
          <p:cNvPr id="6" name="TextBox 5"/>
          <p:cNvSpPr txBox="1"/>
          <p:nvPr/>
        </p:nvSpPr>
        <p:spPr>
          <a:xfrm>
            <a:off x="1600200" y="6334780"/>
            <a:ext cx="3097323" cy="523220"/>
          </a:xfrm>
          <a:prstGeom prst="rect">
            <a:avLst/>
          </a:prstGeom>
          <a:noFill/>
        </p:spPr>
        <p:txBody>
          <a:bodyPr wrap="none" rtlCol="0">
            <a:spAutoFit/>
          </a:bodyPr>
          <a:lstStyle/>
          <a:p>
            <a:r>
              <a:rPr lang="en-US" sz="2800" dirty="0" smtClean="0"/>
              <a:t>Chose all that apply</a:t>
            </a:r>
            <a:endParaRPr lang="en-US" sz="2800" dirty="0"/>
          </a:p>
        </p:txBody>
      </p:sp>
    </p:spTree>
    <p:custDataLst>
      <p:tags r:id="rId2"/>
    </p:custDataLst>
    <p:extLst>
      <p:ext uri="{BB962C8B-B14F-4D97-AF65-F5344CB8AC3E}">
        <p14:creationId xmlns:p14="http://schemas.microsoft.com/office/powerpoint/2010/main" val="120439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2648" y="76200"/>
            <a:ext cx="8153400" cy="990600"/>
          </a:xfrm>
        </p:spPr>
        <p:txBody>
          <a:bodyPr/>
          <a:lstStyle/>
          <a:p>
            <a:r>
              <a:rPr lang="en-US" dirty="0" smtClean="0"/>
              <a:t>Adult Social Media Use by Site </a:t>
            </a:r>
            <a:endParaRPr lang="en-US" dirty="0"/>
          </a:p>
        </p:txBody>
      </p:sp>
      <p:sp>
        <p:nvSpPr>
          <p:cNvPr id="2" name="Slide Number Placeholder 1"/>
          <p:cNvSpPr>
            <a:spLocks noGrp="1"/>
          </p:cNvSpPr>
          <p:nvPr>
            <p:ph type="sldNum" sz="quarter" idx="12"/>
          </p:nvPr>
        </p:nvSpPr>
        <p:spPr/>
        <p:txBody>
          <a:bodyPr>
            <a:normAutofit fontScale="85000" lnSpcReduction="20000"/>
          </a:bodyPr>
          <a:lstStyle/>
          <a:p>
            <a:fld id="{727A596B-88F7-4408-8C0C-B9676E551C0B}" type="slidenum">
              <a:rPr lang="en-US" smtClean="0"/>
              <a:t>11</a:t>
            </a:fld>
            <a:endParaRPr lang="en-US"/>
          </a:p>
        </p:txBody>
      </p:sp>
      <p:sp>
        <p:nvSpPr>
          <p:cNvPr id="10" name="TextBox 9"/>
          <p:cNvSpPr txBox="1"/>
          <p:nvPr/>
        </p:nvSpPr>
        <p:spPr>
          <a:xfrm>
            <a:off x="266700" y="2209800"/>
            <a:ext cx="2171700" cy="2800767"/>
          </a:xfrm>
          <a:prstGeom prst="rect">
            <a:avLst/>
          </a:prstGeom>
          <a:noFill/>
          <a:ln>
            <a:noFill/>
          </a:ln>
        </p:spPr>
        <p:txBody>
          <a:bodyPr wrap="square" rtlCol="0">
            <a:spAutoFit/>
          </a:bodyPr>
          <a:lstStyle/>
          <a:p>
            <a:r>
              <a:rPr lang="en-US" sz="3200" b="1" dirty="0">
                <a:solidFill>
                  <a:schemeClr val="accent1">
                    <a:lumMod val="75000"/>
                  </a:schemeClr>
                </a:solidFill>
              </a:rPr>
              <a:t>40%</a:t>
            </a:r>
            <a:r>
              <a:rPr lang="en-US" sz="2400" dirty="0"/>
              <a:t> of cell phone owners use </a:t>
            </a:r>
            <a:r>
              <a:rPr lang="en-US" sz="2400" dirty="0" smtClean="0"/>
              <a:t>social networking via </a:t>
            </a:r>
            <a:r>
              <a:rPr lang="en-US" sz="2400" dirty="0"/>
              <a:t>their </a:t>
            </a:r>
            <a:r>
              <a:rPr lang="en-US" sz="2400" dirty="0" smtClean="0"/>
              <a:t>phone, and 28% do so daily.</a:t>
            </a:r>
            <a:endParaRPr lang="en-US" sz="2400" dirty="0"/>
          </a:p>
        </p:txBody>
      </p:sp>
      <p:sp>
        <p:nvSpPr>
          <p:cNvPr id="4" name="TextBox 3"/>
          <p:cNvSpPr txBox="1"/>
          <p:nvPr/>
        </p:nvSpPr>
        <p:spPr>
          <a:xfrm>
            <a:off x="266700" y="6306599"/>
            <a:ext cx="8600442" cy="523220"/>
          </a:xfrm>
          <a:prstGeom prst="rect">
            <a:avLst/>
          </a:prstGeom>
          <a:noFill/>
        </p:spPr>
        <p:txBody>
          <a:bodyPr wrap="square" rtlCol="0">
            <a:spAutoFit/>
          </a:bodyPr>
          <a:lstStyle/>
          <a:p>
            <a:r>
              <a:rPr lang="en-US" sz="1400" dirty="0"/>
              <a:t>Source: Pew Research Center’s Internet &amp; American Life Project Surveys.  All surveys of adults 18 and older. Available at </a:t>
            </a:r>
            <a:r>
              <a:rPr lang="en-US" sz="1400" i="1" u="sng" dirty="0">
                <a:hlinkClick r:id="rId3"/>
              </a:rPr>
              <a:t>http://www.pewinternet.org/2015/08/19/mobile-messaging-and-social-media-2015-main-findings</a:t>
            </a:r>
            <a:r>
              <a:rPr lang="en-US" sz="1400" i="1" u="sng" dirty="0" smtClean="0">
                <a:hlinkClick r:id="rId3"/>
              </a:rPr>
              <a:t>/</a:t>
            </a:r>
            <a:r>
              <a:rPr lang="en-US" sz="1400" i="1" u="sng" dirty="0" smtClean="0"/>
              <a:t> </a:t>
            </a:r>
            <a:endParaRPr lang="en-US" sz="1400" dirty="0"/>
          </a:p>
        </p:txBody>
      </p:sp>
      <p:pic>
        <p:nvPicPr>
          <p:cNvPr id="6" name="Picture 5"/>
          <p:cNvPicPr>
            <a:picLocks noChangeAspect="1"/>
          </p:cNvPicPr>
          <p:nvPr/>
        </p:nvPicPr>
        <p:blipFill>
          <a:blip r:embed="rId4"/>
          <a:stretch>
            <a:fillRect/>
          </a:stretch>
        </p:blipFill>
        <p:spPr>
          <a:xfrm>
            <a:off x="2486523" y="1981200"/>
            <a:ext cx="6380619" cy="3257967"/>
          </a:xfrm>
          <a:prstGeom prst="rect">
            <a:avLst/>
          </a:prstGeom>
        </p:spPr>
      </p:pic>
    </p:spTree>
    <p:extLst>
      <p:ext uri="{BB962C8B-B14F-4D97-AF65-F5344CB8AC3E}">
        <p14:creationId xmlns:p14="http://schemas.microsoft.com/office/powerpoint/2010/main" val="31254690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Social Media Sites #s</a:t>
            </a:r>
            <a:endParaRPr lang="en-US" dirty="0"/>
          </a:p>
        </p:txBody>
      </p:sp>
      <p:sp>
        <p:nvSpPr>
          <p:cNvPr id="3" name="Content Placeholder 2"/>
          <p:cNvSpPr>
            <a:spLocks noGrp="1"/>
          </p:cNvSpPr>
          <p:nvPr>
            <p:ph sz="quarter" idx="1"/>
          </p:nvPr>
        </p:nvSpPr>
        <p:spPr>
          <a:xfrm>
            <a:off x="1265236" y="1518745"/>
            <a:ext cx="7726363" cy="5105400"/>
          </a:xfrm>
        </p:spPr>
        <p:txBody>
          <a:bodyPr>
            <a:normAutofit/>
          </a:bodyPr>
          <a:lstStyle/>
          <a:p>
            <a:pPr marL="319088" indent="-319088">
              <a:spcBef>
                <a:spcPts val="0"/>
              </a:spcBef>
              <a:spcAft>
                <a:spcPts val="1700"/>
              </a:spcAft>
            </a:pPr>
            <a:r>
              <a:rPr lang="en-US" sz="3600" dirty="0"/>
              <a:t>Facebook: </a:t>
            </a:r>
            <a:r>
              <a:rPr lang="en-US" sz="3600" dirty="0" smtClean="0"/>
              <a:t>1.55 B+ monthly users </a:t>
            </a:r>
            <a:r>
              <a:rPr lang="en-US" sz="1400" dirty="0" smtClean="0"/>
              <a:t>(Jun 2015)</a:t>
            </a:r>
            <a:endParaRPr lang="en-US" sz="3600" dirty="0"/>
          </a:p>
          <a:p>
            <a:pPr marL="319088" indent="-319088">
              <a:spcBef>
                <a:spcPts val="0"/>
              </a:spcBef>
              <a:spcAft>
                <a:spcPts val="1700"/>
              </a:spcAft>
            </a:pPr>
            <a:r>
              <a:rPr lang="en-US" sz="3600" dirty="0" smtClean="0"/>
              <a:t>YouTube</a:t>
            </a:r>
            <a:r>
              <a:rPr lang="en-US" sz="3600" dirty="0"/>
              <a:t>: </a:t>
            </a:r>
            <a:r>
              <a:rPr lang="en-US" sz="3600" dirty="0" smtClean="0"/>
              <a:t>1B+ monthly users </a:t>
            </a:r>
            <a:r>
              <a:rPr lang="en-US" sz="1400" dirty="0" smtClean="0"/>
              <a:t>(YouTube, 2016)</a:t>
            </a:r>
            <a:endParaRPr lang="en-US" sz="3600" dirty="0"/>
          </a:p>
          <a:p>
            <a:pPr marL="319088" indent="-319088">
              <a:spcBef>
                <a:spcPts val="0"/>
              </a:spcBef>
              <a:spcAft>
                <a:spcPts val="1700"/>
              </a:spcAft>
            </a:pPr>
            <a:r>
              <a:rPr lang="en-US" sz="3600" dirty="0"/>
              <a:t>Twitter: </a:t>
            </a:r>
            <a:r>
              <a:rPr lang="en-US" sz="3600" dirty="0" smtClean="0"/>
              <a:t>334M+ active users </a:t>
            </a:r>
            <a:r>
              <a:rPr lang="en-US" sz="1400" dirty="0" smtClean="0"/>
              <a:t>(Jan 2015)</a:t>
            </a:r>
            <a:endParaRPr lang="en-US" sz="3200" dirty="0"/>
          </a:p>
          <a:p>
            <a:pPr marL="319088" indent="-319088">
              <a:spcBef>
                <a:spcPts val="0"/>
              </a:spcBef>
              <a:spcAft>
                <a:spcPts val="1700"/>
              </a:spcAft>
            </a:pPr>
            <a:r>
              <a:rPr lang="en-US" sz="3600" dirty="0" smtClean="0"/>
              <a:t>LinkedIn</a:t>
            </a:r>
            <a:r>
              <a:rPr lang="en-US" sz="3600" dirty="0"/>
              <a:t>: </a:t>
            </a:r>
            <a:r>
              <a:rPr lang="en-US" sz="3600" dirty="0" smtClean="0"/>
              <a:t>313M+ users </a:t>
            </a:r>
            <a:r>
              <a:rPr lang="en-US" sz="1400" dirty="0" smtClean="0"/>
              <a:t>(LinkedIn, Oct 2014)</a:t>
            </a:r>
            <a:endParaRPr lang="en-US" sz="3600" dirty="0"/>
          </a:p>
          <a:p>
            <a:pPr marL="319088" indent="-319088">
              <a:spcBef>
                <a:spcPts val="0"/>
              </a:spcBef>
              <a:spcAft>
                <a:spcPts val="1700"/>
              </a:spcAft>
            </a:pPr>
            <a:r>
              <a:rPr lang="en-US" sz="3600" dirty="0"/>
              <a:t>Google+: </a:t>
            </a:r>
            <a:r>
              <a:rPr lang="en-US" sz="3600" dirty="0" smtClean="0"/>
              <a:t>540M+ monthly users </a:t>
            </a:r>
            <a:endParaRPr lang="en-US" sz="1400" dirty="0" smtClean="0"/>
          </a:p>
          <a:p>
            <a:pPr marL="319088" indent="-319088">
              <a:spcBef>
                <a:spcPts val="0"/>
              </a:spcBef>
              <a:spcAft>
                <a:spcPts val="1700"/>
              </a:spcAft>
            </a:pPr>
            <a:r>
              <a:rPr lang="en-US" sz="3600" dirty="0" smtClean="0"/>
              <a:t>Pinterest: </a:t>
            </a:r>
            <a:r>
              <a:rPr lang="en-US" sz="3200" dirty="0" smtClean="0"/>
              <a:t>100 M active users</a:t>
            </a:r>
            <a:endParaRPr lang="en-US" sz="7200" dirty="0"/>
          </a:p>
          <a:p>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004" y="1630680"/>
            <a:ext cx="735178"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597" y="2386584"/>
            <a:ext cx="749992"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020" y="3142488"/>
            <a:ext cx="737147"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9509" y="3898392"/>
            <a:ext cx="724168"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990" y="4654296"/>
            <a:ext cx="723207"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normAutofit fontScale="85000" lnSpcReduction="20000"/>
          </a:bodyPr>
          <a:lstStyle/>
          <a:p>
            <a:fld id="{727A596B-88F7-4408-8C0C-B9676E551C0B}" type="slidenum">
              <a:rPr lang="en-US" smtClean="0"/>
              <a:t>12</a:t>
            </a:fld>
            <a:endParaRPr lang="en-US" dirty="0"/>
          </a:p>
        </p:txBody>
      </p:sp>
      <p:sp>
        <p:nvSpPr>
          <p:cNvPr id="4" name="TextBox 3"/>
          <p:cNvSpPr txBox="1"/>
          <p:nvPr/>
        </p:nvSpPr>
        <p:spPr>
          <a:xfrm>
            <a:off x="990600" y="6248400"/>
            <a:ext cx="3315267" cy="369332"/>
          </a:xfrm>
          <a:prstGeom prst="rect">
            <a:avLst/>
          </a:prstGeom>
          <a:noFill/>
        </p:spPr>
        <p:txBody>
          <a:bodyPr wrap="none" rtlCol="0">
            <a:spAutoFit/>
          </a:bodyPr>
          <a:lstStyle/>
          <a:p>
            <a:r>
              <a:rPr lang="en-US" dirty="0">
                <a:hlinkClick r:id="rId9"/>
              </a:rPr>
              <a:t>http://www.internetlivestats.com</a:t>
            </a:r>
            <a:r>
              <a:rPr lang="en-US" dirty="0" smtClean="0">
                <a:hlinkClick r:id="rId9"/>
              </a:rPr>
              <a:t>/</a:t>
            </a:r>
            <a:r>
              <a:rPr lang="en-US" dirty="0" smtClean="0"/>
              <a:t> </a:t>
            </a:r>
            <a:endParaRPr lang="en-US" dirty="0"/>
          </a:p>
        </p:txBody>
      </p:sp>
    </p:spTree>
    <p:custDataLst>
      <p:tags r:id="rId1"/>
    </p:custDataLst>
    <p:extLst>
      <p:ext uri="{BB962C8B-B14F-4D97-AF65-F5344CB8AC3E}">
        <p14:creationId xmlns:p14="http://schemas.microsoft.com/office/powerpoint/2010/main" val="34948995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Privacy Settings Issues</a:t>
            </a:r>
            <a:endParaRPr lang="en-US" dirty="0"/>
          </a:p>
        </p:txBody>
      </p:sp>
      <p:sp>
        <p:nvSpPr>
          <p:cNvPr id="3" name="Content Placeholder 2"/>
          <p:cNvSpPr>
            <a:spLocks noGrp="1"/>
          </p:cNvSpPr>
          <p:nvPr>
            <p:ph sz="quarter" idx="1"/>
          </p:nvPr>
        </p:nvSpPr>
        <p:spPr>
          <a:xfrm>
            <a:off x="612648" y="1600200"/>
            <a:ext cx="8153400" cy="2286000"/>
          </a:xfrm>
        </p:spPr>
        <p:txBody>
          <a:bodyPr>
            <a:noAutofit/>
          </a:bodyPr>
          <a:lstStyle/>
          <a:p>
            <a:r>
              <a:rPr lang="en-US" sz="2400" b="1" dirty="0" smtClean="0"/>
              <a:t>Facebook</a:t>
            </a:r>
            <a:r>
              <a:rPr lang="en-US" sz="2400" dirty="0" smtClean="0"/>
              <a:t> – set privacy levels, if you know how</a:t>
            </a:r>
          </a:p>
          <a:p>
            <a:r>
              <a:rPr lang="en-US" sz="2400" b="1" dirty="0" smtClean="0"/>
              <a:t>YouTube</a:t>
            </a:r>
            <a:r>
              <a:rPr lang="en-US" sz="2400" dirty="0" smtClean="0"/>
              <a:t> – set some privacy, usually open, allow or block comments</a:t>
            </a:r>
          </a:p>
          <a:p>
            <a:r>
              <a:rPr lang="en-US" sz="2400" b="1" dirty="0" smtClean="0"/>
              <a:t>Twitter</a:t>
            </a:r>
            <a:r>
              <a:rPr lang="en-US" sz="2400" dirty="0" smtClean="0"/>
              <a:t> – set privacy, lock tweets for friends only, block people</a:t>
            </a:r>
          </a:p>
          <a:p>
            <a:r>
              <a:rPr lang="en-US" sz="2400" b="1" dirty="0" smtClean="0"/>
              <a:t>Google+ </a:t>
            </a:r>
            <a:r>
              <a:rPr lang="en-US" sz="2400" dirty="0" smtClean="0"/>
              <a:t>-- put people in circles, set privacy within circles</a:t>
            </a:r>
          </a:p>
          <a:p>
            <a:endParaRPr lang="en-US" sz="2400"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13</a:t>
            </a:fld>
            <a:endParaRPr lang="en-US" dirty="0"/>
          </a:p>
        </p:txBody>
      </p:sp>
      <p:sp>
        <p:nvSpPr>
          <p:cNvPr id="5" name="TextBox 4"/>
          <p:cNvSpPr txBox="1"/>
          <p:nvPr/>
        </p:nvSpPr>
        <p:spPr>
          <a:xfrm>
            <a:off x="442663" y="3886200"/>
            <a:ext cx="7939337" cy="3091994"/>
          </a:xfrm>
          <a:prstGeom prst="roundRect">
            <a:avLst>
              <a:gd name="adj" fmla="val 23790"/>
            </a:avLst>
          </a:prstGeom>
          <a:noFill/>
          <a:ln>
            <a:solidFill>
              <a:schemeClr val="accent2"/>
            </a:solidFill>
          </a:ln>
        </p:spPr>
        <p:txBody>
          <a:bodyPr wrap="square" rtlCol="0">
            <a:spAutoFit/>
          </a:bodyPr>
          <a:lstStyle/>
          <a:p>
            <a:r>
              <a:rPr lang="en-US" sz="2400" dirty="0" smtClean="0"/>
              <a:t>“We </a:t>
            </a:r>
            <a:r>
              <a:rPr lang="en-US" sz="2400" dirty="0"/>
              <a:t>need to be as professional on the Web as we are face-to-face with a patient, and we always need to be aware of HIPAA rules.  When you use any form of social media, ask yourself before you hit the send button:  if I were in a crowded hospital elevator and I said aloud what I just wrote for a social media network, would that be OK?  If the answer no, don’t post it!”  </a:t>
            </a:r>
            <a:r>
              <a:rPr lang="en-US" sz="2400" dirty="0" smtClean="0"/>
              <a:t>Kevin Pho</a:t>
            </a:r>
            <a:endParaRPr lang="en-US" sz="2400" dirty="0"/>
          </a:p>
        </p:txBody>
      </p:sp>
    </p:spTree>
    <p:extLst>
      <p:ext uri="{BB962C8B-B14F-4D97-AF65-F5344CB8AC3E}">
        <p14:creationId xmlns:p14="http://schemas.microsoft.com/office/powerpoint/2010/main" val="9451837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440" y="228600"/>
            <a:ext cx="7891607" cy="990600"/>
          </a:xfrm>
        </p:spPr>
        <p:txBody>
          <a:bodyPr/>
          <a:lstStyle/>
          <a:p>
            <a:r>
              <a:rPr lang="en-US" dirty="0" smtClean="0"/>
              <a:t>Facebook</a:t>
            </a:r>
            <a:endParaRPr lang="en-US" dirty="0"/>
          </a:p>
        </p:txBody>
      </p:sp>
      <p:sp>
        <p:nvSpPr>
          <p:cNvPr id="3" name="Content Placeholder 2"/>
          <p:cNvSpPr>
            <a:spLocks noGrp="1"/>
          </p:cNvSpPr>
          <p:nvPr>
            <p:ph sz="quarter" idx="1"/>
          </p:nvPr>
        </p:nvSpPr>
        <p:spPr/>
        <p:txBody>
          <a:bodyPr/>
          <a:lstStyle/>
          <a:p>
            <a:endParaRPr lang="en-US"/>
          </a:p>
        </p:txBody>
      </p:sp>
      <p:pic>
        <p:nvPicPr>
          <p:cNvPr id="2050" name="Picture 2">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29" t="17546" r="1536" b="8566"/>
          <a:stretch/>
        </p:blipFill>
        <p:spPr bwMode="auto">
          <a:xfrm>
            <a:off x="139263" y="1600200"/>
            <a:ext cx="8823434" cy="4696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6600" y="533400"/>
            <a:ext cx="15335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9263" y="339639"/>
            <a:ext cx="735178"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14</a:t>
            </a:fld>
            <a:endParaRPr lang="en-US" dirty="0"/>
          </a:p>
        </p:txBody>
      </p:sp>
    </p:spTree>
    <p:custDataLst>
      <p:tags r:id="rId1"/>
    </p:custDataLst>
    <p:extLst>
      <p:ext uri="{BB962C8B-B14F-4D97-AF65-F5344CB8AC3E}">
        <p14:creationId xmlns:p14="http://schemas.microsoft.com/office/powerpoint/2010/main" val="13078016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7699248" cy="990600"/>
          </a:xfrm>
        </p:spPr>
        <p:txBody>
          <a:bodyPr/>
          <a:lstStyle/>
          <a:p>
            <a:r>
              <a:rPr lang="en-US" dirty="0" smtClean="0"/>
              <a:t>YouTube</a:t>
            </a:r>
            <a:endParaRPr lang="en-US" dirty="0"/>
          </a:p>
        </p:txBody>
      </p:sp>
      <p:sp>
        <p:nvSpPr>
          <p:cNvPr id="3" name="Content Placeholder 2"/>
          <p:cNvSpPr>
            <a:spLocks noGrp="1"/>
          </p:cNvSpPr>
          <p:nvPr>
            <p:ph sz="quarter" idx="1"/>
          </p:nvPr>
        </p:nvSpPr>
        <p:spPr/>
        <p:txBody>
          <a:bodyPr/>
          <a:lstStyle/>
          <a:p>
            <a:endParaRPr lang="en-US"/>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404" y="304800"/>
            <a:ext cx="749992"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1577828"/>
            <a:ext cx="8299796" cy="52801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15</a:t>
            </a:fld>
            <a:endParaRPr lang="en-US" dirty="0"/>
          </a:p>
        </p:txBody>
      </p:sp>
      <p:sp>
        <p:nvSpPr>
          <p:cNvPr id="6" name="TextBox 5"/>
          <p:cNvSpPr txBox="1"/>
          <p:nvPr/>
        </p:nvSpPr>
        <p:spPr>
          <a:xfrm>
            <a:off x="609600" y="1208496"/>
            <a:ext cx="3049040" cy="307777"/>
          </a:xfrm>
          <a:prstGeom prst="rect">
            <a:avLst/>
          </a:prstGeom>
          <a:noFill/>
        </p:spPr>
        <p:txBody>
          <a:bodyPr wrap="none" rtlCol="0">
            <a:spAutoFit/>
          </a:bodyPr>
          <a:lstStyle/>
          <a:p>
            <a:r>
              <a:rPr lang="en-US" sz="1400" dirty="0">
                <a:hlinkClick r:id="rId4"/>
              </a:rPr>
              <a:t>http://</a:t>
            </a:r>
            <a:r>
              <a:rPr lang="en-US" sz="1400" dirty="0" smtClean="0">
                <a:hlinkClick r:id="rId4"/>
              </a:rPr>
              <a:t>www.youtube.com/fsumedmedia</a:t>
            </a:r>
            <a:r>
              <a:rPr lang="en-US" sz="1400" dirty="0" smtClean="0"/>
              <a:t> </a:t>
            </a:r>
            <a:endParaRPr lang="en-US" sz="1400" dirty="0"/>
          </a:p>
        </p:txBody>
      </p:sp>
    </p:spTree>
    <p:extLst>
      <p:ext uri="{BB962C8B-B14F-4D97-AF65-F5344CB8AC3E}">
        <p14:creationId xmlns:p14="http://schemas.microsoft.com/office/powerpoint/2010/main" val="17591532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7546848" cy="990600"/>
          </a:xfrm>
        </p:spPr>
        <p:txBody>
          <a:bodyPr/>
          <a:lstStyle/>
          <a:p>
            <a:r>
              <a:rPr lang="en-US" dirty="0" smtClean="0"/>
              <a:t>Twitter</a:t>
            </a:r>
            <a:endParaRPr lang="en-US" dirty="0"/>
          </a:p>
        </p:txBody>
      </p:sp>
      <p:pic>
        <p:nvPicPr>
          <p:cNvPr id="7" name="Content Placeholder 6"/>
          <p:cNvPicPr>
            <a:picLocks noGrp="1" noChangeAspect="1"/>
          </p:cNvPicPr>
          <p:nvPr>
            <p:ph sz="quarter" idx="1"/>
          </p:nvPr>
        </p:nvPicPr>
        <p:blipFill>
          <a:blip r:embed="rId3"/>
          <a:stretch>
            <a:fillRect/>
          </a:stretch>
        </p:blipFill>
        <p:spPr>
          <a:xfrm>
            <a:off x="762000" y="1600200"/>
            <a:ext cx="6914282" cy="5203756"/>
          </a:xfrm>
          <a:prstGeom prst="rect">
            <a:avLst/>
          </a:prstGeom>
        </p:spPr>
      </p:pic>
      <p:pic>
        <p:nvPicPr>
          <p:cNvPr id="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705" y="320298"/>
            <a:ext cx="737147"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16</a:t>
            </a:fld>
            <a:endParaRPr lang="en-US" dirty="0"/>
          </a:p>
        </p:txBody>
      </p:sp>
      <p:pic>
        <p:nvPicPr>
          <p:cNvPr id="8" name="Picture 7"/>
          <p:cNvPicPr>
            <a:picLocks noChangeAspect="1"/>
          </p:cNvPicPr>
          <p:nvPr/>
        </p:nvPicPr>
        <p:blipFill>
          <a:blip r:embed="rId5"/>
          <a:stretch>
            <a:fillRect/>
          </a:stretch>
        </p:blipFill>
        <p:spPr>
          <a:xfrm>
            <a:off x="5562600" y="914400"/>
            <a:ext cx="2469099" cy="4291012"/>
          </a:xfrm>
          <a:prstGeom prst="roundRect">
            <a:avLst>
              <a:gd name="adj" fmla="val 8594"/>
            </a:avLst>
          </a:prstGeom>
          <a:solidFill>
            <a:srgbClr val="FFFFFF">
              <a:shade val="85000"/>
            </a:srgbClr>
          </a:solidFill>
          <a:ln w="12700">
            <a:solidFill>
              <a:schemeClr val="tx1"/>
            </a:solidFill>
          </a:ln>
          <a:effectLst>
            <a:reflection blurRad="12700" stA="38000" endPos="28000" dist="5000" dir="5400000" sy="-100000" algn="bl" rotWithShape="0"/>
          </a:effectLst>
        </p:spPr>
      </p:pic>
    </p:spTree>
    <p:extLst>
      <p:ext uri="{BB962C8B-B14F-4D97-AF65-F5344CB8AC3E}">
        <p14:creationId xmlns:p14="http://schemas.microsoft.com/office/powerpoint/2010/main" val="39701548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8101"/>
          <a:stretch/>
        </p:blipFill>
        <p:spPr bwMode="auto">
          <a:xfrm>
            <a:off x="838200" y="2645885"/>
            <a:ext cx="7772400" cy="29058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152400"/>
            <a:ext cx="7772400" cy="990600"/>
          </a:xfrm>
        </p:spPr>
        <p:txBody>
          <a:bodyPr/>
          <a:lstStyle/>
          <a:p>
            <a:r>
              <a:rPr lang="en-US" dirty="0" smtClean="0"/>
              <a:t>The Anatomy of a Tweet</a:t>
            </a:r>
            <a:endParaRPr lang="en-US" dirty="0"/>
          </a:p>
        </p:txBody>
      </p:sp>
      <p:sp>
        <p:nvSpPr>
          <p:cNvPr id="3" name="Content Placeholder 2"/>
          <p:cNvSpPr>
            <a:spLocks noGrp="1"/>
          </p:cNvSpPr>
          <p:nvPr>
            <p:ph sz="quarter" idx="1"/>
          </p:nvPr>
        </p:nvSpPr>
        <p:spPr>
          <a:xfrm>
            <a:off x="485614" y="1524000"/>
            <a:ext cx="8153400" cy="1066800"/>
          </a:xfrm>
        </p:spPr>
        <p:txBody>
          <a:bodyPr/>
          <a:lstStyle/>
          <a:p>
            <a:pPr marL="0" indent="0">
              <a:buNone/>
            </a:pPr>
            <a:r>
              <a:rPr lang="en-US" sz="3200" dirty="0"/>
              <a:t>“</a:t>
            </a:r>
            <a:r>
              <a:rPr lang="en-US" sz="3200" b="1" dirty="0"/>
              <a:t>Tweet</a:t>
            </a:r>
            <a:r>
              <a:rPr lang="en-US" sz="3200" dirty="0"/>
              <a:t>” Members send and read text-based posts of up to 140 characters (Tweet, </a:t>
            </a:r>
            <a:r>
              <a:rPr lang="en-US" sz="3200" i="1" dirty="0"/>
              <a:t>n</a:t>
            </a:r>
            <a:r>
              <a:rPr lang="en-US" sz="3200" dirty="0"/>
              <a:t> or </a:t>
            </a:r>
            <a:r>
              <a:rPr lang="en-US" sz="3200" i="1" dirty="0"/>
              <a:t>v</a:t>
            </a:r>
            <a:r>
              <a:rPr lang="en-US" sz="3200" dirty="0"/>
              <a:t>)</a:t>
            </a:r>
          </a:p>
          <a:p>
            <a:endParaRPr lang="en-US" dirty="0"/>
          </a:p>
        </p:txBody>
      </p:sp>
      <p:pic>
        <p:nvPicPr>
          <p:cNvPr id="6" name="Picture 2">
            <a:hlinkClick r:id="rId4"/>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1323"/>
          <a:stretch/>
        </p:blipFill>
        <p:spPr bwMode="auto">
          <a:xfrm>
            <a:off x="836908" y="5410200"/>
            <a:ext cx="7772400" cy="12953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17</a:t>
            </a:fld>
            <a:endParaRPr lang="en-US" dirty="0"/>
          </a:p>
        </p:txBody>
      </p:sp>
    </p:spTree>
    <p:extLst>
      <p:ext uri="{BB962C8B-B14F-4D97-AF65-F5344CB8AC3E}">
        <p14:creationId xmlns:p14="http://schemas.microsoft.com/office/powerpoint/2010/main" val="9255814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Anatomy of a Tweet</a:t>
            </a:r>
          </a:p>
        </p:txBody>
      </p:sp>
      <p:sp>
        <p:nvSpPr>
          <p:cNvPr id="3" name="Content Placeholder 2"/>
          <p:cNvSpPr>
            <a:spLocks noGrp="1"/>
          </p:cNvSpPr>
          <p:nvPr>
            <p:ph sz="quarter" idx="1"/>
          </p:nvPr>
        </p:nvSpPr>
        <p:spPr>
          <a:xfrm>
            <a:off x="495300" y="1600200"/>
            <a:ext cx="8153400" cy="4495800"/>
          </a:xfrm>
        </p:spPr>
        <p:txBody>
          <a:bodyPr>
            <a:noAutofit/>
          </a:bodyPr>
          <a:lstStyle/>
          <a:p>
            <a:r>
              <a:rPr lang="en-US" sz="2600" dirty="0" smtClean="0"/>
              <a:t>"</a:t>
            </a:r>
            <a:r>
              <a:rPr lang="en-US" sz="2600" b="1" dirty="0" smtClean="0"/>
              <a:t>#</a:t>
            </a:r>
            <a:r>
              <a:rPr lang="en-US" sz="2600" dirty="0" smtClean="0"/>
              <a:t>“ </a:t>
            </a:r>
            <a:r>
              <a:rPr lang="en-US" sz="2600" dirty="0" err="1" smtClean="0"/>
              <a:t>Hashtag</a:t>
            </a:r>
            <a:r>
              <a:rPr lang="en-US" sz="2600" dirty="0" smtClean="0"/>
              <a:t>. Group </a:t>
            </a:r>
            <a:r>
              <a:rPr lang="en-US" sz="2600" dirty="0"/>
              <a:t>posts </a:t>
            </a:r>
            <a:r>
              <a:rPr lang="en-US" sz="2600" dirty="0" smtClean="0"/>
              <a:t>by </a:t>
            </a:r>
            <a:r>
              <a:rPr lang="en-US" sz="2600" dirty="0"/>
              <a:t>topic or type </a:t>
            </a:r>
            <a:r>
              <a:rPr lang="en-US" sz="2600" dirty="0" smtClean="0"/>
              <a:t>– </a:t>
            </a:r>
            <a:r>
              <a:rPr lang="en-US" sz="2600" dirty="0"/>
              <a:t>words or phrases prefixed with a "#" </a:t>
            </a:r>
            <a:r>
              <a:rPr lang="en-US" sz="2600" dirty="0" smtClean="0"/>
              <a:t>sign</a:t>
            </a:r>
            <a:r>
              <a:rPr lang="en-US" sz="2600" dirty="0"/>
              <a:t>. </a:t>
            </a:r>
            <a:r>
              <a:rPr lang="en-US" sz="2600" i="1" dirty="0" smtClean="0">
                <a:solidFill>
                  <a:schemeClr val="accent1">
                    <a:lumMod val="50000"/>
                  </a:schemeClr>
                </a:solidFill>
              </a:rPr>
              <a:t>#</a:t>
            </a:r>
            <a:r>
              <a:rPr lang="en-US" sz="2600" i="1" dirty="0">
                <a:solidFill>
                  <a:schemeClr val="accent1">
                    <a:lumMod val="50000"/>
                  </a:schemeClr>
                </a:solidFill>
              </a:rPr>
              <a:t>obesity #Medicine #</a:t>
            </a:r>
            <a:r>
              <a:rPr lang="en-US" sz="2600" i="1" dirty="0" smtClean="0">
                <a:solidFill>
                  <a:schemeClr val="accent1">
                    <a:lumMod val="50000"/>
                  </a:schemeClr>
                </a:solidFill>
              </a:rPr>
              <a:t>healthcare #HCSM #Health20 #</a:t>
            </a:r>
            <a:r>
              <a:rPr lang="en-US" sz="2600" i="1" dirty="0" err="1">
                <a:solidFill>
                  <a:schemeClr val="accent1">
                    <a:lumMod val="50000"/>
                  </a:schemeClr>
                </a:solidFill>
              </a:rPr>
              <a:t>m</a:t>
            </a:r>
            <a:r>
              <a:rPr lang="en-US" sz="2600" i="1" dirty="0" err="1" smtClean="0">
                <a:solidFill>
                  <a:schemeClr val="accent1">
                    <a:lumMod val="50000"/>
                  </a:schemeClr>
                </a:solidFill>
              </a:rPr>
              <a:t>eded</a:t>
            </a:r>
            <a:r>
              <a:rPr lang="en-US" sz="2600" i="1" dirty="0" smtClean="0">
                <a:solidFill>
                  <a:schemeClr val="accent1">
                    <a:lumMod val="50000"/>
                  </a:schemeClr>
                </a:solidFill>
              </a:rPr>
              <a:t> #</a:t>
            </a:r>
            <a:r>
              <a:rPr lang="en-US" sz="2600" i="1" dirty="0" err="1" smtClean="0">
                <a:solidFill>
                  <a:schemeClr val="accent1">
                    <a:lumMod val="50000"/>
                  </a:schemeClr>
                </a:solidFill>
              </a:rPr>
              <a:t>mHealth</a:t>
            </a:r>
            <a:r>
              <a:rPr lang="en-US" sz="2600" i="1" dirty="0" smtClean="0">
                <a:solidFill>
                  <a:schemeClr val="accent1">
                    <a:lumMod val="50000"/>
                  </a:schemeClr>
                </a:solidFill>
              </a:rPr>
              <a:t> </a:t>
            </a:r>
            <a:r>
              <a:rPr lang="en-US" sz="2600" dirty="0" smtClean="0">
                <a:hlinkClick r:id="rId3"/>
              </a:rPr>
              <a:t>http</a:t>
            </a:r>
            <a:r>
              <a:rPr lang="en-US" sz="2600" dirty="0">
                <a:hlinkClick r:id="rId3"/>
              </a:rPr>
              <a:t>://www.symplur.com/healthcare-hashtags</a:t>
            </a:r>
            <a:r>
              <a:rPr lang="en-US" sz="2600" dirty="0" smtClean="0">
                <a:hlinkClick r:id="rId3"/>
              </a:rPr>
              <a:t>/</a:t>
            </a:r>
            <a:endParaRPr lang="en-US" sz="2600" dirty="0" smtClean="0"/>
          </a:p>
          <a:p>
            <a:r>
              <a:rPr lang="en-US" sz="2600" dirty="0" smtClean="0"/>
              <a:t>"</a:t>
            </a:r>
            <a:r>
              <a:rPr lang="en-US" sz="2600" b="1" dirty="0" smtClean="0"/>
              <a:t>@</a:t>
            </a:r>
            <a:r>
              <a:rPr lang="en-US" sz="2600" dirty="0" smtClean="0"/>
              <a:t>" </a:t>
            </a:r>
            <a:r>
              <a:rPr lang="en-US" sz="2600" dirty="0"/>
              <a:t>sign followed by a username is used for mentioning or replying to other </a:t>
            </a:r>
            <a:r>
              <a:rPr lang="en-US" sz="2600" dirty="0" smtClean="0"/>
              <a:t>users  </a:t>
            </a:r>
            <a:r>
              <a:rPr lang="en-US" sz="2600" i="1" dirty="0">
                <a:solidFill>
                  <a:schemeClr val="accent1">
                    <a:lumMod val="50000"/>
                  </a:schemeClr>
                </a:solidFill>
              </a:rPr>
              <a:t>@MD_chat </a:t>
            </a:r>
            <a:r>
              <a:rPr lang="en-US" sz="2600" i="1" dirty="0" smtClean="0">
                <a:solidFill>
                  <a:schemeClr val="accent1">
                    <a:lumMod val="50000"/>
                  </a:schemeClr>
                </a:solidFill>
              </a:rPr>
              <a:t>@</a:t>
            </a:r>
            <a:r>
              <a:rPr lang="en-US" sz="2600" i="1" dirty="0">
                <a:solidFill>
                  <a:schemeClr val="accent1">
                    <a:lumMod val="50000"/>
                  </a:schemeClr>
                </a:solidFill>
              </a:rPr>
              <a:t>HarvardHealth </a:t>
            </a:r>
          </a:p>
          <a:p>
            <a:r>
              <a:rPr lang="en-US" sz="2600" dirty="0" smtClean="0"/>
              <a:t>“</a:t>
            </a:r>
            <a:r>
              <a:rPr lang="en-US" sz="2600" b="1" dirty="0"/>
              <a:t>R</a:t>
            </a:r>
            <a:r>
              <a:rPr lang="en-US" sz="2600" b="1" dirty="0" smtClean="0"/>
              <a:t>etweet</a:t>
            </a:r>
            <a:r>
              <a:rPr lang="en-US" sz="2600" dirty="0" smtClean="0"/>
              <a:t>“ To </a:t>
            </a:r>
            <a:r>
              <a:rPr lang="en-US" sz="2600" dirty="0"/>
              <a:t>repost a message from another Twitter user, and share it with one's own followers, the </a:t>
            </a:r>
            <a:r>
              <a:rPr lang="en-US" sz="2600" dirty="0" smtClean="0"/>
              <a:t>retweet </a:t>
            </a:r>
            <a:r>
              <a:rPr lang="en-US" sz="2600" dirty="0"/>
              <a:t>function is symbolized by "RT" in the message</a:t>
            </a:r>
            <a:r>
              <a:rPr lang="en-US" sz="2600" dirty="0" smtClean="0"/>
              <a:t>.</a:t>
            </a:r>
          </a:p>
          <a:p>
            <a:r>
              <a:rPr lang="en-US" sz="2600" b="1" dirty="0" smtClean="0"/>
              <a:t>URL shortener – bit.ly tinyurl.com </a:t>
            </a:r>
            <a:r>
              <a:rPr lang="en-US" sz="2600" dirty="0">
                <a:solidFill>
                  <a:schemeClr val="accent1">
                    <a:lumMod val="50000"/>
                  </a:schemeClr>
                </a:solidFill>
              </a:rPr>
              <a:t>bit.ly/JQKt9L </a:t>
            </a:r>
            <a:endParaRPr lang="en-US" sz="2600" dirty="0" smtClean="0">
              <a:solidFill>
                <a:schemeClr val="accent1">
                  <a:lumMod val="50000"/>
                </a:schemeClr>
              </a:solidFill>
            </a:endParaRPr>
          </a:p>
          <a:p>
            <a:r>
              <a:rPr lang="en-US" sz="2600" b="1" dirty="0"/>
              <a:t>Tweet </a:t>
            </a:r>
            <a:r>
              <a:rPr lang="en-US" sz="2600" b="1" dirty="0" smtClean="0"/>
              <a:t>Chats</a:t>
            </a:r>
            <a:r>
              <a:rPr lang="en-US" sz="2600" dirty="0" smtClean="0"/>
              <a:t>: scheduled chats about a subject.</a:t>
            </a:r>
            <a:endParaRPr lang="en-US" sz="2600"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18</a:t>
            </a:fld>
            <a:endParaRPr lang="en-US" dirty="0"/>
          </a:p>
        </p:txBody>
      </p:sp>
    </p:spTree>
    <p:extLst>
      <p:ext uri="{BB962C8B-B14F-4D97-AF65-F5344CB8AC3E}">
        <p14:creationId xmlns:p14="http://schemas.microsoft.com/office/powerpoint/2010/main" val="41359696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Live Surgical Tweets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19</a:t>
            </a:fld>
            <a:endParaRPr lang="en-US" dirty="0"/>
          </a:p>
        </p:txBody>
      </p:sp>
      <p:sp>
        <p:nvSpPr>
          <p:cNvPr id="4" name="Content Placeholder 3"/>
          <p:cNvSpPr>
            <a:spLocks noGrp="1"/>
          </p:cNvSpPr>
          <p:nvPr>
            <p:ph sz="quarter" idx="1"/>
          </p:nvPr>
        </p:nvSpPr>
        <p:spPr/>
        <p:txBody>
          <a:bodyPr/>
          <a:lstStyle/>
          <a:p>
            <a:endParaRPr lang="en-US"/>
          </a:p>
        </p:txBody>
      </p:sp>
      <p:pic>
        <p:nvPicPr>
          <p:cNvPr id="7" name="Picture 6"/>
          <p:cNvPicPr>
            <a:picLocks noChangeAspect="1"/>
          </p:cNvPicPr>
          <p:nvPr/>
        </p:nvPicPr>
        <p:blipFill>
          <a:blip r:embed="rId3"/>
          <a:stretch>
            <a:fillRect/>
          </a:stretch>
        </p:blipFill>
        <p:spPr>
          <a:xfrm>
            <a:off x="300037" y="228600"/>
            <a:ext cx="8582025" cy="3418416"/>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stretch>
            <a:fillRect/>
          </a:stretch>
        </p:blipFill>
        <p:spPr>
          <a:xfrm>
            <a:off x="4591049" y="2381250"/>
            <a:ext cx="3917868" cy="4076700"/>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612647" y="3886200"/>
            <a:ext cx="3862387" cy="2308324"/>
          </a:xfrm>
          <a:prstGeom prst="rect">
            <a:avLst/>
          </a:prstGeom>
        </p:spPr>
        <p:txBody>
          <a:bodyPr wrap="square">
            <a:spAutoFit/>
          </a:bodyPr>
          <a:lstStyle/>
          <a:p>
            <a:r>
              <a:rPr lang="en-US" sz="2400" dirty="0"/>
              <a:t>Physician’s Guide to Getting Started on Twitter</a:t>
            </a:r>
          </a:p>
          <a:p>
            <a:pPr lvl="1"/>
            <a:r>
              <a:rPr lang="en-US" sz="2400" dirty="0">
                <a:hlinkClick r:id="rId5"/>
              </a:rPr>
              <a:t>http://www.slideshare.net/bestdoctors/a-physicians-guide-to-twitter-12776591</a:t>
            </a:r>
            <a:r>
              <a:rPr lang="en-US" sz="2400" dirty="0"/>
              <a:t> </a:t>
            </a:r>
          </a:p>
        </p:txBody>
      </p:sp>
    </p:spTree>
    <p:extLst>
      <p:ext uri="{BB962C8B-B14F-4D97-AF65-F5344CB8AC3E}">
        <p14:creationId xmlns:p14="http://schemas.microsoft.com/office/powerpoint/2010/main" val="2804894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2</a:t>
            </a:fld>
            <a:endParaRPr lang="en-US" dirty="0"/>
          </a:p>
        </p:txBody>
      </p:sp>
      <p:sp>
        <p:nvSpPr>
          <p:cNvPr id="4" name="Content Placeholder 3"/>
          <p:cNvSpPr>
            <a:spLocks noGrp="1"/>
          </p:cNvSpPr>
          <p:nvPr>
            <p:ph sz="quarter" idx="1"/>
          </p:nvPr>
        </p:nvSpPr>
        <p:spPr>
          <a:xfrm>
            <a:off x="612648" y="1600200"/>
            <a:ext cx="8153400" cy="4953000"/>
          </a:xfrm>
        </p:spPr>
        <p:txBody>
          <a:bodyPr>
            <a:normAutofit fontScale="92500"/>
          </a:bodyPr>
          <a:lstStyle/>
          <a:p>
            <a:r>
              <a:rPr lang="en-US" dirty="0" smtClean="0"/>
              <a:t>Thanks to all the people who helped put together this workshop:</a:t>
            </a:r>
          </a:p>
          <a:p>
            <a:pPr lvl="1"/>
            <a:r>
              <a:rPr lang="en-US" dirty="0" smtClean="0"/>
              <a:t>Martin Wood –Director Medical Library</a:t>
            </a:r>
          </a:p>
          <a:p>
            <a:pPr lvl="1"/>
            <a:r>
              <a:rPr lang="en-US" dirty="0" smtClean="0"/>
              <a:t>Mark Strickland – MD (Psychiatry)</a:t>
            </a:r>
          </a:p>
          <a:p>
            <a:pPr lvl="1"/>
            <a:r>
              <a:rPr lang="en-US" dirty="0" smtClean="0"/>
              <a:t>Terri Johnson – Medical Informatics Librarian</a:t>
            </a:r>
          </a:p>
          <a:p>
            <a:pPr lvl="1"/>
            <a:r>
              <a:rPr lang="en-US" dirty="0" smtClean="0"/>
              <a:t>Debralee LaSeur – Medical Education</a:t>
            </a:r>
          </a:p>
          <a:p>
            <a:pPr lvl="1"/>
            <a:r>
              <a:rPr lang="en-US" dirty="0" smtClean="0"/>
              <a:t>Amy Griffith – Branding Expert</a:t>
            </a:r>
          </a:p>
          <a:p>
            <a:pPr lvl="1"/>
            <a:r>
              <a:rPr lang="en-US" dirty="0" smtClean="0"/>
              <a:t>Rob Campbell – MD (FM) Asst Dean Student Affairs</a:t>
            </a:r>
          </a:p>
          <a:p>
            <a:pPr lvl="1"/>
            <a:r>
              <a:rPr lang="en-US" dirty="0" smtClean="0"/>
              <a:t>Doug Meuser – MD (FM) Orlando </a:t>
            </a:r>
            <a:r>
              <a:rPr lang="en-US" smtClean="0"/>
              <a:t>FM Clerkship Director</a:t>
            </a:r>
            <a:endParaRPr lang="en-US" dirty="0" smtClean="0"/>
          </a:p>
          <a:p>
            <a:pPr lvl="1"/>
            <a:r>
              <a:rPr lang="en-US" dirty="0" smtClean="0"/>
              <a:t>Cynthia Samra – MD (</a:t>
            </a:r>
            <a:r>
              <a:rPr lang="en-US" dirty="0" err="1" smtClean="0"/>
              <a:t>Peds</a:t>
            </a:r>
            <a:r>
              <a:rPr lang="en-US" dirty="0" smtClean="0"/>
              <a:t>) Sarasota Informatics Director</a:t>
            </a:r>
          </a:p>
          <a:p>
            <a:pPr lvl="1"/>
            <a:r>
              <a:rPr lang="en-US" dirty="0" smtClean="0"/>
              <a:t>Robyn </a:t>
            </a:r>
            <a:r>
              <a:rPr lang="en-US" dirty="0" err="1" smtClean="0"/>
              <a:t>Rosasco</a:t>
            </a:r>
            <a:r>
              <a:rPr lang="en-US" dirty="0" smtClean="0"/>
              <a:t> </a:t>
            </a:r>
            <a:r>
              <a:rPr lang="en-US" dirty="0"/>
              <a:t>–</a:t>
            </a:r>
            <a:r>
              <a:rPr lang="en-US" dirty="0" smtClean="0"/>
              <a:t> Medical Library</a:t>
            </a:r>
            <a:endParaRPr lang="en-US" dirty="0"/>
          </a:p>
        </p:txBody>
      </p:sp>
    </p:spTree>
    <p:extLst>
      <p:ext uri="{BB962C8B-B14F-4D97-AF65-F5344CB8AC3E}">
        <p14:creationId xmlns:p14="http://schemas.microsoft.com/office/powerpoint/2010/main" val="11168134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95300" y="281622"/>
            <a:ext cx="8153400" cy="990600"/>
          </a:xfrm>
        </p:spPr>
        <p:txBody>
          <a:bodyPr>
            <a:noAutofit/>
          </a:bodyPr>
          <a:lstStyle/>
          <a:p>
            <a:r>
              <a:rPr lang="en-US" sz="3600" dirty="0" smtClean="0"/>
              <a:t>Does your practice/hospital participate in social media?</a:t>
            </a:r>
            <a:endParaRPr lang="en-US" sz="3600" dirty="0"/>
          </a:p>
        </p:txBody>
      </p:sp>
      <p:sp>
        <p:nvSpPr>
          <p:cNvPr id="3" name="TPAnswers"/>
          <p:cNvSpPr>
            <a:spLocks noGrp="1"/>
          </p:cNvSpPr>
          <p:nvPr>
            <p:ph type="body" idx="1"/>
            <p:custDataLst>
              <p:tags r:id="rId3"/>
            </p:custDataLst>
          </p:nvPr>
        </p:nvSpPr>
        <p:spPr>
          <a:xfrm>
            <a:off x="457200" y="1600200"/>
            <a:ext cx="4114800" cy="4526280"/>
          </a:xfrm>
        </p:spPr>
        <p:txBody>
          <a:bodyPr>
            <a:normAutofit/>
          </a:bodyPr>
          <a:lstStyle/>
          <a:p>
            <a:pPr marL="514350" indent="-514350">
              <a:spcBef>
                <a:spcPct val="20000"/>
              </a:spcBef>
              <a:buFont typeface="Wingdings"/>
              <a:buAutoNum type="alphaUcPeriod"/>
            </a:pPr>
            <a:r>
              <a:rPr lang="en-US" sz="4000" dirty="0" smtClean="0"/>
              <a:t>Yes</a:t>
            </a:r>
          </a:p>
          <a:p>
            <a:pPr marL="514350" indent="-514350">
              <a:spcBef>
                <a:spcPct val="20000"/>
              </a:spcBef>
              <a:buFont typeface="Wingdings"/>
              <a:buAutoNum type="alphaUcPeriod"/>
            </a:pPr>
            <a:r>
              <a:rPr lang="en-US" sz="4000" dirty="0" smtClean="0"/>
              <a:t>No</a:t>
            </a:r>
          </a:p>
          <a:p>
            <a:pPr marL="514350" indent="-514350">
              <a:spcBef>
                <a:spcPct val="20000"/>
              </a:spcBef>
              <a:buFont typeface="Wingdings"/>
              <a:buAutoNum type="alphaUcPeriod"/>
            </a:pPr>
            <a:r>
              <a:rPr lang="en-US" sz="4000" dirty="0" smtClean="0"/>
              <a:t>Don’t know</a:t>
            </a:r>
            <a:endParaRPr lang="en-US" sz="4000"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20</a:t>
            </a:fld>
            <a:endParaRPr lang="en-US"/>
          </a:p>
        </p:txBody>
      </p:sp>
      <p:graphicFrame>
        <p:nvGraphicFramePr>
          <p:cNvPr id="5" name="TPChart"/>
          <p:cNvGraphicFramePr>
            <a:graphicFrameLocks noChangeAspect="1"/>
          </p:cNvGraphicFramePr>
          <p:nvPr>
            <p:custDataLst>
              <p:tags r:id="rId4"/>
            </p:custDataLst>
            <p:extLst>
              <p:ext uri="{D42A27DB-BD31-4B8C-83A1-F6EECF244321}">
                <p14:modId xmlns:p14="http://schemas.microsoft.com/office/powerpoint/2010/main" val="3479847582"/>
              </p:ext>
            </p:extLst>
          </p:nvPr>
        </p:nvGraphicFramePr>
        <p:xfrm>
          <a:off x="4508500" y="1600200"/>
          <a:ext cx="4572000" cy="5143500"/>
        </p:xfrm>
        <a:graphic>
          <a:graphicData uri="http://schemas.openxmlformats.org/presentationml/2006/ole">
            <mc:AlternateContent xmlns:mc="http://schemas.openxmlformats.org/markup-compatibility/2006">
              <mc:Choice xmlns:v="urn:schemas-microsoft-com:vml" Requires="v">
                <p:oleObj spid="_x0000_s19568" name="Chart" r:id="rId7" imgW="4572072" imgH="5143500" progId="MSGraph.Chart.8">
                  <p:embed followColorScheme="full"/>
                </p:oleObj>
              </mc:Choice>
              <mc:Fallback>
                <p:oleObj name="Chart" r:id="rId7" imgW="4572072" imgH="5143500" progId="MSGraph.Chart.8">
                  <p:embed followColorScheme="full"/>
                  <p:pic>
                    <p:nvPicPr>
                      <p:cNvPr id="0" name=""/>
                      <p:cNvPicPr/>
                      <p:nvPr/>
                    </p:nvPicPr>
                    <p:blipFill>
                      <a:blip r:embed="rId8"/>
                      <a:stretch>
                        <a:fillRect/>
                      </a:stretch>
                    </p:blipFill>
                    <p:spPr>
                      <a:xfrm>
                        <a:off x="4508500" y="1600200"/>
                        <a:ext cx="4572000" cy="5143500"/>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40114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143000"/>
            <a:ext cx="6832825" cy="41367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2635" y="2476398"/>
            <a:ext cx="2939603" cy="4157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686" y="4453266"/>
            <a:ext cx="3202656" cy="21718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US" dirty="0" smtClean="0"/>
              <a:t>Healthcare Institutions on #HCSM</a:t>
            </a:r>
            <a:endParaRPr lang="en-US" dirty="0"/>
          </a:p>
        </p:txBody>
      </p:sp>
      <p:sp>
        <p:nvSpPr>
          <p:cNvPr id="2" name="Slide Number Placeholder 1"/>
          <p:cNvSpPr>
            <a:spLocks noGrp="1"/>
          </p:cNvSpPr>
          <p:nvPr>
            <p:ph type="sldNum" sz="quarter" idx="12"/>
          </p:nvPr>
        </p:nvSpPr>
        <p:spPr/>
        <p:txBody>
          <a:bodyPr>
            <a:normAutofit fontScale="85000" lnSpcReduction="20000"/>
          </a:bodyPr>
          <a:lstStyle/>
          <a:p>
            <a:fld id="{727A596B-88F7-4408-8C0C-B9676E551C0B}" type="slidenum">
              <a:rPr lang="en-US" smtClean="0"/>
              <a:pPr/>
              <a:t>21</a:t>
            </a:fld>
            <a:endParaRPr lang="en-US"/>
          </a:p>
        </p:txBody>
      </p:sp>
    </p:spTree>
    <p:extLst>
      <p:ext uri="{BB962C8B-B14F-4D97-AF65-F5344CB8AC3E}">
        <p14:creationId xmlns:p14="http://schemas.microsoft.com/office/powerpoint/2010/main" val="1170397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Major Associations on #HCSM</a:t>
            </a:r>
            <a:endParaRPr lang="en-US" dirty="0"/>
          </a:p>
        </p:txBody>
      </p:sp>
      <p:sp>
        <p:nvSpPr>
          <p:cNvPr id="2" name="Slide Number Placeholder 1"/>
          <p:cNvSpPr>
            <a:spLocks noGrp="1"/>
          </p:cNvSpPr>
          <p:nvPr>
            <p:ph type="sldNum" sz="quarter" idx="12"/>
          </p:nvPr>
        </p:nvSpPr>
        <p:spPr/>
        <p:txBody>
          <a:bodyPr>
            <a:normAutofit fontScale="85000" lnSpcReduction="20000"/>
          </a:bodyPr>
          <a:lstStyle/>
          <a:p>
            <a:fld id="{727A596B-88F7-4408-8C0C-B9676E551C0B}" type="slidenum">
              <a:rPr lang="en-US" smtClean="0"/>
              <a:pPr/>
              <a:t>22</a:t>
            </a:fld>
            <a:endParaRPr lang="en-US"/>
          </a:p>
        </p:txBody>
      </p:sp>
      <p:sp>
        <p:nvSpPr>
          <p:cNvPr id="4" name="Content Placeholder 3"/>
          <p:cNvSpPr>
            <a:spLocks noGrp="1"/>
          </p:cNvSpPr>
          <p:nvPr>
            <p:ph sz="quarter" idx="1"/>
          </p:nvPr>
        </p:nvSpPr>
        <p:spPr/>
        <p:txBody>
          <a:bodyPr/>
          <a:lstStyle/>
          <a:p>
            <a:endParaRPr lang="en-US"/>
          </a:p>
        </p:txBody>
      </p:sp>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3484" y="1150824"/>
            <a:ext cx="5769851" cy="37943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1" y="3114434"/>
            <a:ext cx="2754304" cy="3352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3886200"/>
            <a:ext cx="3886200" cy="25231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3071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990600"/>
          </a:xfrm>
        </p:spPr>
        <p:txBody>
          <a:bodyPr>
            <a:normAutofit/>
          </a:bodyPr>
          <a:lstStyle/>
          <a:p>
            <a:r>
              <a:rPr lang="en-US" dirty="0" smtClean="0"/>
              <a:t>Journals on #HCSM</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23</a:t>
            </a:fld>
            <a:endParaRPr lang="en-US" dirty="0"/>
          </a:p>
        </p:txBody>
      </p:sp>
      <p:sp>
        <p:nvSpPr>
          <p:cNvPr id="4" name="Content Placeholder 3"/>
          <p:cNvSpPr>
            <a:spLocks noGrp="1"/>
          </p:cNvSpPr>
          <p:nvPr>
            <p:ph sz="quarter" idx="1"/>
          </p:nvPr>
        </p:nvSpPr>
        <p:spPr/>
        <p:txBody>
          <a:bodyPr/>
          <a:lstStyle/>
          <a:p>
            <a:endParaRPr lang="en-US"/>
          </a:p>
        </p:txBody>
      </p:sp>
      <p:pic>
        <p:nvPicPr>
          <p:cNvPr id="5122" name="Pictur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974"/>
          <a:stretch/>
        </p:blipFill>
        <p:spPr bwMode="auto">
          <a:xfrm>
            <a:off x="520065" y="1676400"/>
            <a:ext cx="8134350" cy="518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4721" y="2286000"/>
            <a:ext cx="3490795" cy="3686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34837" b="44133"/>
          <a:stretch/>
        </p:blipFill>
        <p:spPr bwMode="auto">
          <a:xfrm>
            <a:off x="4587240" y="4289061"/>
            <a:ext cx="4180669" cy="2226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37683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Government Agencies on #HCSM</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24</a:t>
            </a:fld>
            <a:endParaRPr lang="en-US" dirty="0"/>
          </a:p>
        </p:txBody>
      </p:sp>
      <p:pic>
        <p:nvPicPr>
          <p:cNvPr id="4" name="Picture 3"/>
          <p:cNvPicPr>
            <a:picLocks noChangeAspect="1"/>
          </p:cNvPicPr>
          <p:nvPr/>
        </p:nvPicPr>
        <p:blipFill>
          <a:blip r:embed="rId3"/>
          <a:stretch>
            <a:fillRect/>
          </a:stretch>
        </p:blipFill>
        <p:spPr>
          <a:xfrm>
            <a:off x="914400" y="1555407"/>
            <a:ext cx="7119937" cy="4793257"/>
          </a:xfrm>
          <a:prstGeom prst="rect">
            <a:avLst/>
          </a:prstGeom>
        </p:spPr>
      </p:pic>
      <p:pic>
        <p:nvPicPr>
          <p:cNvPr id="17416"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649" t="6056"/>
          <a:stretch/>
        </p:blipFill>
        <p:spPr bwMode="auto">
          <a:xfrm>
            <a:off x="4653643" y="4114800"/>
            <a:ext cx="4316845" cy="24713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rotWithShape="1">
          <a:blip r:embed="rId5"/>
          <a:srcRect l="23889" t="28404" r="26666" b="3052"/>
          <a:stretch/>
        </p:blipFill>
        <p:spPr>
          <a:xfrm>
            <a:off x="283196" y="4249534"/>
            <a:ext cx="3015918" cy="24737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77547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zika</a:t>
            </a:r>
            <a:r>
              <a:rPr lang="en-US" dirty="0" smtClean="0"/>
              <a:t> on #HCSM</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25</a:t>
            </a:fld>
            <a:endParaRPr lang="en-US" dirty="0"/>
          </a:p>
        </p:txBody>
      </p:sp>
      <p:sp>
        <p:nvSpPr>
          <p:cNvPr id="9" name="TextBox 8"/>
          <p:cNvSpPr txBox="1"/>
          <p:nvPr/>
        </p:nvSpPr>
        <p:spPr>
          <a:xfrm>
            <a:off x="6148946" y="5486400"/>
            <a:ext cx="1562159" cy="523220"/>
          </a:xfrm>
          <a:prstGeom prst="rect">
            <a:avLst/>
          </a:prstGeom>
          <a:noFill/>
        </p:spPr>
        <p:txBody>
          <a:bodyPr wrap="none" rtlCol="0">
            <a:spAutoFit/>
          </a:bodyPr>
          <a:lstStyle/>
          <a:p>
            <a:r>
              <a:rPr lang="en-US" sz="2800" dirty="0" smtClean="0"/>
              <a:t>Facebook</a:t>
            </a:r>
            <a:endParaRPr lang="en-US" sz="2800" dirty="0"/>
          </a:p>
        </p:txBody>
      </p:sp>
      <p:pic>
        <p:nvPicPr>
          <p:cNvPr id="8" name="Picture 7"/>
          <p:cNvPicPr>
            <a:picLocks noChangeAspect="1"/>
          </p:cNvPicPr>
          <p:nvPr/>
        </p:nvPicPr>
        <p:blipFill>
          <a:blip r:embed="rId3"/>
          <a:stretch>
            <a:fillRect/>
          </a:stretch>
        </p:blipFill>
        <p:spPr>
          <a:xfrm>
            <a:off x="358688" y="1633143"/>
            <a:ext cx="3775560" cy="2855539"/>
          </a:xfrm>
          <a:prstGeom prst="rect">
            <a:avLst/>
          </a:prstGeom>
        </p:spPr>
      </p:pic>
      <p:pic>
        <p:nvPicPr>
          <p:cNvPr id="4" name="Picture 3"/>
          <p:cNvPicPr>
            <a:picLocks noChangeAspect="1"/>
          </p:cNvPicPr>
          <p:nvPr/>
        </p:nvPicPr>
        <p:blipFill>
          <a:blip r:embed="rId4"/>
          <a:stretch>
            <a:fillRect/>
          </a:stretch>
        </p:blipFill>
        <p:spPr>
          <a:xfrm>
            <a:off x="5061920" y="1618497"/>
            <a:ext cx="3736212" cy="2770389"/>
          </a:xfrm>
          <a:prstGeom prst="rect">
            <a:avLst/>
          </a:prstGeom>
        </p:spPr>
      </p:pic>
      <p:pic>
        <p:nvPicPr>
          <p:cNvPr id="11" name="Picture 10"/>
          <p:cNvPicPr>
            <a:picLocks noChangeAspect="1"/>
          </p:cNvPicPr>
          <p:nvPr/>
        </p:nvPicPr>
        <p:blipFill rotWithShape="1">
          <a:blip r:embed="rId5"/>
          <a:srcRect b="13613"/>
          <a:stretch/>
        </p:blipFill>
        <p:spPr>
          <a:xfrm>
            <a:off x="2624507" y="3843865"/>
            <a:ext cx="3295650" cy="3017848"/>
          </a:xfrm>
          <a:prstGeom prst="rect">
            <a:avLst/>
          </a:prstGeom>
        </p:spPr>
      </p:pic>
      <p:sp>
        <p:nvSpPr>
          <p:cNvPr id="10" name="TextBox 9"/>
          <p:cNvSpPr txBox="1"/>
          <p:nvPr/>
        </p:nvSpPr>
        <p:spPr>
          <a:xfrm>
            <a:off x="4458906" y="2742081"/>
            <a:ext cx="1136593" cy="523220"/>
          </a:xfrm>
          <a:prstGeom prst="rect">
            <a:avLst/>
          </a:prstGeom>
          <a:noFill/>
        </p:spPr>
        <p:txBody>
          <a:bodyPr wrap="none" rtlCol="0">
            <a:spAutoFit/>
          </a:bodyPr>
          <a:lstStyle/>
          <a:p>
            <a:r>
              <a:rPr lang="en-US" sz="2800" dirty="0" smtClean="0"/>
              <a:t>Twitter</a:t>
            </a:r>
            <a:endParaRPr lang="en-US" sz="2800" dirty="0"/>
          </a:p>
        </p:txBody>
      </p:sp>
      <p:sp>
        <p:nvSpPr>
          <p:cNvPr id="12" name="TextBox 11"/>
          <p:cNvSpPr txBox="1"/>
          <p:nvPr/>
        </p:nvSpPr>
        <p:spPr>
          <a:xfrm>
            <a:off x="242637" y="4549423"/>
            <a:ext cx="1324530" cy="523220"/>
          </a:xfrm>
          <a:prstGeom prst="rect">
            <a:avLst/>
          </a:prstGeom>
          <a:noFill/>
        </p:spPr>
        <p:txBody>
          <a:bodyPr wrap="none" rtlCol="0">
            <a:spAutoFit/>
          </a:bodyPr>
          <a:lstStyle/>
          <a:p>
            <a:r>
              <a:rPr lang="en-US" sz="2800" dirty="0" err="1" smtClean="0"/>
              <a:t>Youtube</a:t>
            </a:r>
            <a:endParaRPr lang="en-US" sz="2800" dirty="0"/>
          </a:p>
        </p:txBody>
      </p:sp>
    </p:spTree>
    <p:extLst>
      <p:ext uri="{BB962C8B-B14F-4D97-AF65-F5344CB8AC3E}">
        <p14:creationId xmlns:p14="http://schemas.microsoft.com/office/powerpoint/2010/main" val="30898235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lstStyle/>
          <a:p>
            <a:r>
              <a:rPr lang="en-US" dirty="0" smtClean="0"/>
              <a:t>LinkedIn</a:t>
            </a:r>
            <a:endParaRPr lang="en-US" dirty="0"/>
          </a:p>
        </p:txBody>
      </p:sp>
      <p:sp>
        <p:nvSpPr>
          <p:cNvPr id="3" name="Content Placeholder 2"/>
          <p:cNvSpPr>
            <a:spLocks noGrp="1"/>
          </p:cNvSpPr>
          <p:nvPr>
            <p:ph sz="quarter" idx="1"/>
          </p:nvPr>
        </p:nvSpPr>
        <p:spPr/>
        <p:txBody>
          <a:bodyPr/>
          <a:lstStyle/>
          <a:p>
            <a:endParaRPr lang="en-US"/>
          </a:p>
        </p:txBody>
      </p:sp>
      <p:pic>
        <p:nvPicPr>
          <p:cNvPr id="2050" name="Picture 2">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954" y="1582002"/>
            <a:ext cx="8645827" cy="52759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127" y="335280"/>
            <a:ext cx="724168"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26</a:t>
            </a:fld>
            <a:endParaRPr lang="en-US" dirty="0"/>
          </a:p>
        </p:txBody>
      </p:sp>
    </p:spTree>
    <p:extLst>
      <p:ext uri="{BB962C8B-B14F-4D97-AF65-F5344CB8AC3E}">
        <p14:creationId xmlns:p14="http://schemas.microsoft.com/office/powerpoint/2010/main" val="23614765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623048" cy="990600"/>
          </a:xfrm>
        </p:spPr>
        <p:txBody>
          <a:bodyPr/>
          <a:lstStyle/>
          <a:p>
            <a:r>
              <a:rPr lang="en-US" dirty="0" err="1" smtClean="0"/>
              <a:t>Pinterest</a:t>
            </a:r>
            <a:endParaRPr lang="en-US" dirty="0"/>
          </a:p>
        </p:txBody>
      </p:sp>
      <p:sp>
        <p:nvSpPr>
          <p:cNvPr id="3" name="Content Placeholder 2"/>
          <p:cNvSpPr>
            <a:spLocks noGrp="1"/>
          </p:cNvSpPr>
          <p:nvPr>
            <p:ph sz="quarter" idx="1"/>
          </p:nvPr>
        </p:nvSpPr>
        <p:spPr/>
        <p:txBody>
          <a:bodyPr/>
          <a:lstStyle/>
          <a:p>
            <a:endParaRPr lang="en-US"/>
          </a:p>
        </p:txBody>
      </p:sp>
      <p:pic>
        <p:nvPicPr>
          <p:cNvPr id="4100" name="Picture 4" descr="Post image for What is Pinterest and How Do You Join the S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81000"/>
            <a:ext cx="760442" cy="76044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27</a:t>
            </a:fld>
            <a:endParaRPr lang="en-US" dirty="0"/>
          </a:p>
        </p:txBody>
      </p:sp>
      <p:pic>
        <p:nvPicPr>
          <p:cNvPr id="5" name="Picture 4"/>
          <p:cNvPicPr>
            <a:picLocks noChangeAspect="1"/>
          </p:cNvPicPr>
          <p:nvPr/>
        </p:nvPicPr>
        <p:blipFill>
          <a:blip r:embed="rId4"/>
          <a:stretch>
            <a:fillRect/>
          </a:stretch>
        </p:blipFill>
        <p:spPr>
          <a:xfrm>
            <a:off x="322118" y="1647478"/>
            <a:ext cx="8552145" cy="4479695"/>
          </a:xfrm>
          <a:prstGeom prst="rect">
            <a:avLst/>
          </a:prstGeom>
        </p:spPr>
      </p:pic>
    </p:spTree>
    <p:extLst>
      <p:ext uri="{BB962C8B-B14F-4D97-AF65-F5344CB8AC3E}">
        <p14:creationId xmlns:p14="http://schemas.microsoft.com/office/powerpoint/2010/main" val="1195741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a:t>
            </a:r>
            <a:endParaRPr lang="en-US" dirty="0"/>
          </a:p>
        </p:txBody>
      </p:sp>
      <p:sp>
        <p:nvSpPr>
          <p:cNvPr id="3" name="Content Placeholder 2"/>
          <p:cNvSpPr>
            <a:spLocks noGrp="1"/>
          </p:cNvSpPr>
          <p:nvPr>
            <p:ph sz="quarter" idx="1"/>
          </p:nvPr>
        </p:nvSpPr>
        <p:spPr/>
        <p:txBody>
          <a:bodyPr/>
          <a:lstStyle/>
          <a:p>
            <a:r>
              <a:rPr lang="en-US" dirty="0" smtClean="0"/>
              <a:t>“Thank you for sharing”  …or not</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28</a:t>
            </a:fld>
            <a:endParaRPr lang="en-US" dirty="0"/>
          </a:p>
        </p:txBody>
      </p:sp>
      <p:pic>
        <p:nvPicPr>
          <p:cNvPr id="8194" name="Picture 2" descr="https://encrypted-tbn1.google.com/images?q=tbn:ANd9GcQfJAI9XZ_xl8d9hWKjo_oJ9htxqpdHTkJmlRxevlOd5Itrj5Vew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2837" y="152400"/>
            <a:ext cx="1071563" cy="107156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584806" y="2286000"/>
            <a:ext cx="7836766" cy="2210698"/>
            <a:chOff x="584806" y="2478436"/>
            <a:chExt cx="7836766" cy="2210698"/>
          </a:xfrm>
        </p:grpSpPr>
        <p:pic>
          <p:nvPicPr>
            <p:cNvPr id="1229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62370"/>
            <a:stretch/>
          </p:blipFill>
          <p:spPr bwMode="auto">
            <a:xfrm>
              <a:off x="584806" y="2478436"/>
              <a:ext cx="7836766" cy="11254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63717"/>
            <a:stretch/>
          </p:blipFill>
          <p:spPr bwMode="auto">
            <a:xfrm>
              <a:off x="584806" y="3603925"/>
              <a:ext cx="7836766" cy="10852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29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0476" y="4674999"/>
            <a:ext cx="5305425"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flipH="1">
            <a:off x="6324600" y="1828800"/>
            <a:ext cx="1905000" cy="198120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4848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Physician’s Guide to Using FB, Twitter, LI</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29</a:t>
            </a:fld>
            <a:endParaRPr lang="en-US" dirty="0"/>
          </a:p>
        </p:txBody>
      </p:sp>
      <p:sp>
        <p:nvSpPr>
          <p:cNvPr id="4" name="Content Placeholder 3"/>
          <p:cNvSpPr>
            <a:spLocks noGrp="1"/>
          </p:cNvSpPr>
          <p:nvPr>
            <p:ph sz="quarter" idx="1"/>
          </p:nvPr>
        </p:nvSpPr>
        <p:spPr>
          <a:xfrm>
            <a:off x="612648" y="1600200"/>
            <a:ext cx="4035552" cy="4495800"/>
          </a:xfrm>
        </p:spPr>
        <p:txBody>
          <a:bodyPr/>
          <a:lstStyle/>
          <a:p>
            <a:r>
              <a:rPr lang="en-US" dirty="0" smtClean="0"/>
              <a:t>Pennsylvania Academy of Family Physicians</a:t>
            </a:r>
          </a:p>
          <a:p>
            <a:r>
              <a:rPr lang="en-US" dirty="0" smtClean="0"/>
              <a:t>Guide to Social Media</a:t>
            </a:r>
          </a:p>
          <a:p>
            <a:r>
              <a:rPr lang="en-US" u="sng" dirty="0" smtClean="0"/>
              <a:t>Advanced Guide </a:t>
            </a:r>
            <a:r>
              <a:rPr lang="en-US" dirty="0" smtClean="0"/>
              <a:t>now available.  Includes setting up a Blog at Wordpress.com </a:t>
            </a:r>
            <a:endParaRPr lang="en-US" dirty="0"/>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278" t="6666" r="33334" b="11333"/>
          <a:stretch/>
        </p:blipFill>
        <p:spPr bwMode="auto">
          <a:xfrm>
            <a:off x="4876800" y="1676400"/>
            <a:ext cx="3923061"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39420" y="5726668"/>
            <a:ext cx="2246128" cy="369332"/>
          </a:xfrm>
          <a:prstGeom prst="rect">
            <a:avLst/>
          </a:prstGeom>
          <a:noFill/>
        </p:spPr>
        <p:txBody>
          <a:bodyPr wrap="none" rtlCol="0">
            <a:spAutoFit/>
          </a:bodyPr>
          <a:lstStyle/>
          <a:p>
            <a:r>
              <a:rPr lang="en-US" dirty="0">
                <a:hlinkClick r:id="rId4"/>
              </a:rPr>
              <a:t>http://</a:t>
            </a:r>
            <a:r>
              <a:rPr lang="en-US" dirty="0" smtClean="0">
                <a:hlinkClick r:id="rId4"/>
              </a:rPr>
              <a:t>bit.ly/1yDwkIv</a:t>
            </a:r>
            <a:r>
              <a:rPr lang="en-US" dirty="0" smtClean="0"/>
              <a:t> </a:t>
            </a:r>
            <a:endParaRPr lang="en-US" dirty="0"/>
          </a:p>
        </p:txBody>
      </p:sp>
    </p:spTree>
    <p:extLst>
      <p:ext uri="{BB962C8B-B14F-4D97-AF65-F5344CB8AC3E}">
        <p14:creationId xmlns:p14="http://schemas.microsoft.com/office/powerpoint/2010/main" val="8625310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Handouts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3</a:t>
            </a:fld>
            <a:endParaRPr lang="en-US" dirty="0"/>
          </a:p>
        </p:txBody>
      </p:sp>
      <p:sp>
        <p:nvSpPr>
          <p:cNvPr id="4" name="Content Placeholder 3"/>
          <p:cNvSpPr>
            <a:spLocks noGrp="1"/>
          </p:cNvSpPr>
          <p:nvPr>
            <p:ph sz="quarter" idx="1"/>
          </p:nvPr>
        </p:nvSpPr>
        <p:spPr/>
        <p:txBody>
          <a:bodyPr/>
          <a:lstStyle/>
          <a:p>
            <a:r>
              <a:rPr lang="en-US" dirty="0" smtClean="0"/>
              <a:t>PowerPoint</a:t>
            </a:r>
          </a:p>
          <a:p>
            <a:r>
              <a:rPr lang="en-US" dirty="0" smtClean="0"/>
              <a:t>Handout of links to resources</a:t>
            </a:r>
          </a:p>
          <a:p>
            <a:r>
              <a:rPr lang="en-US" dirty="0" smtClean="0"/>
              <a:t>Evaluation</a:t>
            </a:r>
          </a:p>
          <a:p>
            <a:r>
              <a:rPr lang="en-US" dirty="0" smtClean="0"/>
              <a:t>Resources are online at</a:t>
            </a:r>
          </a:p>
          <a:p>
            <a:pPr lvl="1"/>
            <a:r>
              <a:rPr lang="en-US" dirty="0" smtClean="0">
                <a:hlinkClick r:id="rId3"/>
              </a:rPr>
              <a:t>http://med.fsu.edu/informatics</a:t>
            </a:r>
            <a:r>
              <a:rPr lang="en-US" dirty="0" smtClean="0"/>
              <a:t> ...Workshop Resources</a:t>
            </a:r>
            <a:endParaRPr lang="en-US" dirty="0"/>
          </a:p>
        </p:txBody>
      </p:sp>
    </p:spTree>
    <p:extLst>
      <p:ext uri="{BB962C8B-B14F-4D97-AF65-F5344CB8AC3E}">
        <p14:creationId xmlns:p14="http://schemas.microsoft.com/office/powerpoint/2010/main" val="13030936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Student’s Use of SM</a:t>
            </a:r>
            <a:endParaRPr lang="en-US" dirty="0"/>
          </a:p>
        </p:txBody>
      </p:sp>
      <p:sp>
        <p:nvSpPr>
          <p:cNvPr id="3" name="Content Placeholder 2"/>
          <p:cNvSpPr>
            <a:spLocks noGrp="1"/>
          </p:cNvSpPr>
          <p:nvPr>
            <p:ph sz="quarter" idx="1"/>
          </p:nvPr>
        </p:nvSpPr>
        <p:spPr/>
        <p:txBody>
          <a:bodyPr>
            <a:normAutofit/>
          </a:bodyPr>
          <a:lstStyle/>
          <a:p>
            <a:pPr marL="0" indent="0">
              <a:buNone/>
            </a:pPr>
            <a:r>
              <a:rPr lang="en-US" dirty="0" smtClean="0"/>
              <a:t>Class of 2018 incoming survey:</a:t>
            </a:r>
          </a:p>
          <a:p>
            <a:r>
              <a:rPr lang="en-US" dirty="0" smtClean="0"/>
              <a:t>86% have </a:t>
            </a:r>
            <a:r>
              <a:rPr lang="en-US" dirty="0"/>
              <a:t>a active account at </a:t>
            </a:r>
            <a:r>
              <a:rPr lang="en-US" dirty="0" smtClean="0"/>
              <a:t>Facebook, Twitter </a:t>
            </a:r>
            <a:r>
              <a:rPr lang="en-US" dirty="0"/>
              <a:t>or </a:t>
            </a:r>
            <a:r>
              <a:rPr lang="en-US" dirty="0" smtClean="0"/>
              <a:t>LinkedIn </a:t>
            </a:r>
          </a:p>
          <a:p>
            <a:r>
              <a:rPr lang="en-US" dirty="0" smtClean="0"/>
              <a:t>96% upload </a:t>
            </a:r>
            <a:r>
              <a:rPr lang="en-US" dirty="0"/>
              <a:t>images to </a:t>
            </a:r>
            <a:r>
              <a:rPr lang="en-US" dirty="0" smtClean="0"/>
              <a:t>Flickr </a:t>
            </a:r>
            <a:r>
              <a:rPr lang="en-US" dirty="0"/>
              <a:t>or </a:t>
            </a:r>
            <a:r>
              <a:rPr lang="en-US" dirty="0" smtClean="0"/>
              <a:t>Facebook  </a:t>
            </a:r>
            <a:endParaRPr lang="en-US" dirty="0"/>
          </a:p>
          <a:p>
            <a:r>
              <a:rPr lang="en-US" dirty="0" smtClean="0"/>
              <a:t>78% upload </a:t>
            </a:r>
            <a:r>
              <a:rPr lang="en-US" dirty="0"/>
              <a:t>videos to </a:t>
            </a:r>
            <a:r>
              <a:rPr lang="en-US" dirty="0" smtClean="0"/>
              <a:t>YouTube</a:t>
            </a:r>
            <a:r>
              <a:rPr lang="en-US" dirty="0"/>
              <a:t>	</a:t>
            </a:r>
          </a:p>
          <a:p>
            <a:r>
              <a:rPr lang="en-US" dirty="0" smtClean="0"/>
              <a:t>65% contribute </a:t>
            </a:r>
            <a:r>
              <a:rPr lang="en-US" dirty="0"/>
              <a:t>to </a:t>
            </a:r>
            <a:r>
              <a:rPr lang="en-US" dirty="0" smtClean="0"/>
              <a:t>a </a:t>
            </a:r>
            <a:r>
              <a:rPr lang="en-US" dirty="0"/>
              <a:t>wiki or </a:t>
            </a:r>
            <a:r>
              <a:rPr lang="en-US" dirty="0" smtClean="0"/>
              <a:t>blog</a:t>
            </a:r>
            <a:r>
              <a:rPr lang="en-US" dirty="0"/>
              <a:t>	</a:t>
            </a:r>
          </a:p>
          <a:p>
            <a:r>
              <a:rPr lang="en-US" dirty="0" smtClean="0"/>
              <a:t>97% Uses Skype </a:t>
            </a:r>
            <a:r>
              <a:rPr lang="en-US" dirty="0"/>
              <a:t>or </a:t>
            </a:r>
            <a:r>
              <a:rPr lang="en-US" dirty="0" err="1" smtClean="0"/>
              <a:t>FaceTime</a:t>
            </a:r>
            <a:r>
              <a:rPr lang="en-US" dirty="0" smtClean="0"/>
              <a:t> </a:t>
            </a:r>
            <a:r>
              <a:rPr lang="en-US" dirty="0"/>
              <a:t>to do video/voice </a:t>
            </a:r>
            <a:r>
              <a:rPr lang="en-US" dirty="0" smtClean="0"/>
              <a:t>communications</a:t>
            </a:r>
            <a:r>
              <a:rPr lang="en-US" dirty="0"/>
              <a:t>	</a:t>
            </a:r>
          </a:p>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30</a:t>
            </a:fld>
            <a:endParaRPr lang="en-US" dirty="0"/>
          </a:p>
        </p:txBody>
      </p:sp>
      <p:sp>
        <p:nvSpPr>
          <p:cNvPr id="5" name="TextBox 4"/>
          <p:cNvSpPr txBox="1"/>
          <p:nvPr/>
        </p:nvSpPr>
        <p:spPr>
          <a:xfrm>
            <a:off x="609600" y="6324600"/>
            <a:ext cx="872355" cy="369332"/>
          </a:xfrm>
          <a:prstGeom prst="rect">
            <a:avLst/>
          </a:prstGeom>
          <a:noFill/>
        </p:spPr>
        <p:txBody>
          <a:bodyPr wrap="none" rtlCol="0">
            <a:spAutoFit/>
          </a:bodyPr>
          <a:lstStyle/>
          <a:p>
            <a:r>
              <a:rPr lang="en-US" dirty="0" smtClean="0"/>
              <a:t>N=119</a:t>
            </a:r>
            <a:endParaRPr lang="en-US" dirty="0"/>
          </a:p>
        </p:txBody>
      </p:sp>
    </p:spTree>
    <p:custDataLst>
      <p:tags r:id="rId1"/>
    </p:custDataLst>
    <p:extLst>
      <p:ext uri="{BB962C8B-B14F-4D97-AF65-F5344CB8AC3E}">
        <p14:creationId xmlns:p14="http://schemas.microsoft.com/office/powerpoint/2010/main" val="28056635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533400" y="762000"/>
            <a:ext cx="8610600" cy="990600"/>
          </a:xfrm>
          <a:solidFill>
            <a:schemeClr val="bg1"/>
          </a:solidFill>
        </p:spPr>
        <p:txBody>
          <a:bodyPr>
            <a:normAutofit fontScale="90000"/>
          </a:bodyPr>
          <a:lstStyle/>
          <a:p>
            <a:r>
              <a:rPr lang="en-US" dirty="0"/>
              <a:t>How would you handle/have you handled a request from a student inviting you to be their Facebook ‘friend’?”</a:t>
            </a:r>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31</a:t>
            </a:fld>
            <a:endParaRPr lang="en-US"/>
          </a:p>
        </p:txBody>
      </p:sp>
      <p:graphicFrame>
        <p:nvGraphicFramePr>
          <p:cNvPr id="5" name="TPChart"/>
          <p:cNvGraphicFramePr>
            <a:graphicFrameLocks noChangeAspect="1"/>
          </p:cNvGraphicFramePr>
          <p:nvPr>
            <p:custDataLst>
              <p:tags r:id="rId3"/>
            </p:custDataLst>
            <p:extLst>
              <p:ext uri="{D42A27DB-BD31-4B8C-83A1-F6EECF244321}">
                <p14:modId xmlns:p14="http://schemas.microsoft.com/office/powerpoint/2010/main" val="3792924681"/>
              </p:ext>
            </p:extLst>
          </p:nvPr>
        </p:nvGraphicFramePr>
        <p:xfrm>
          <a:off x="4572000" y="2362199"/>
          <a:ext cx="4572000" cy="3763237"/>
        </p:xfrm>
        <a:graphic>
          <a:graphicData uri="http://schemas.openxmlformats.org/presentationml/2006/ole">
            <mc:AlternateContent xmlns:mc="http://schemas.openxmlformats.org/markup-compatibility/2006">
              <mc:Choice xmlns:v="urn:schemas-microsoft-com:vml" Requires="v">
                <p:oleObj spid="_x0000_s2418" name="Chart" r:id="rId7" imgW="4572072" imgH="5143500" progId="MSGraph.Chart.8">
                  <p:embed followColorScheme="full"/>
                </p:oleObj>
              </mc:Choice>
              <mc:Fallback>
                <p:oleObj name="Chart" r:id="rId7" imgW="4572072" imgH="5143500" progId="MSGraph.Chart.8">
                  <p:embed followColorScheme="full"/>
                  <p:pic>
                    <p:nvPicPr>
                      <p:cNvPr id="0" name="Picture 86"/>
                      <p:cNvPicPr>
                        <a:picLocks noChangeAspect="1" noChangeArrowheads="1"/>
                      </p:cNvPicPr>
                      <p:nvPr/>
                    </p:nvPicPr>
                    <p:blipFill>
                      <a:blip r:embed="rId8"/>
                      <a:srcRect/>
                      <a:stretch>
                        <a:fillRect/>
                      </a:stretch>
                    </p:blipFill>
                    <p:spPr bwMode="auto">
                      <a:xfrm>
                        <a:off x="4572000" y="2362199"/>
                        <a:ext cx="4572000" cy="3763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PAnswers"/>
          <p:cNvSpPr>
            <a:spLocks noGrp="1"/>
          </p:cNvSpPr>
          <p:nvPr>
            <p:ph type="body" idx="1"/>
            <p:custDataLst>
              <p:tags r:id="rId4"/>
            </p:custDataLst>
          </p:nvPr>
        </p:nvSpPr>
        <p:spPr>
          <a:xfrm>
            <a:off x="457200" y="2590800"/>
            <a:ext cx="4114800" cy="3535680"/>
          </a:xfrm>
        </p:spPr>
        <p:txBody>
          <a:bodyPr>
            <a:noAutofit/>
          </a:bodyPr>
          <a:lstStyle/>
          <a:p>
            <a:pPr marL="514350" indent="-514350">
              <a:spcBef>
                <a:spcPct val="20000"/>
              </a:spcBef>
              <a:buFont typeface="+mj-lt"/>
              <a:buAutoNum type="alphaUcPeriod"/>
            </a:pPr>
            <a:r>
              <a:rPr lang="en-US" sz="3200" dirty="0"/>
              <a:t>Accept </a:t>
            </a:r>
          </a:p>
          <a:p>
            <a:pPr marL="514350" indent="-514350">
              <a:spcBef>
                <a:spcPct val="20000"/>
              </a:spcBef>
              <a:buFont typeface="+mj-lt"/>
              <a:buAutoNum type="alphaUcPeriod"/>
            </a:pPr>
            <a:r>
              <a:rPr lang="en-US" sz="3200" dirty="0"/>
              <a:t>Decline/Decline until student graduates</a:t>
            </a:r>
          </a:p>
          <a:p>
            <a:pPr marL="514350" indent="-514350">
              <a:spcBef>
                <a:spcPct val="20000"/>
              </a:spcBef>
              <a:buFont typeface="+mj-lt"/>
              <a:buAutoNum type="alphaUcPeriod"/>
            </a:pPr>
            <a:r>
              <a:rPr lang="en-US" sz="3200" dirty="0"/>
              <a:t>Ignore the request</a:t>
            </a:r>
          </a:p>
          <a:p>
            <a:pPr marL="514350" indent="-514350">
              <a:spcBef>
                <a:spcPct val="20000"/>
              </a:spcBef>
              <a:buFont typeface="+mj-lt"/>
              <a:buAutoNum type="alphaUcPeriod"/>
            </a:pPr>
            <a:r>
              <a:rPr lang="en-US" sz="3200" dirty="0"/>
              <a:t>Other</a:t>
            </a:r>
          </a:p>
        </p:txBody>
      </p:sp>
      <p:sp>
        <p:nvSpPr>
          <p:cNvPr id="6" name="TextBox 5"/>
          <p:cNvSpPr txBox="1"/>
          <p:nvPr/>
        </p:nvSpPr>
        <p:spPr>
          <a:xfrm>
            <a:off x="762000" y="6018753"/>
            <a:ext cx="8115300" cy="923330"/>
          </a:xfrm>
          <a:prstGeom prst="rect">
            <a:avLst/>
          </a:prstGeom>
          <a:noFill/>
        </p:spPr>
        <p:txBody>
          <a:bodyPr wrap="square" rtlCol="0">
            <a:spAutoFit/>
          </a:bodyPr>
          <a:lstStyle/>
          <a:p>
            <a:r>
              <a:rPr lang="en-US" dirty="0"/>
              <a:t>Metzger, AH, et al. Pharmacy faculty members’ perspective on the student/faculty relationship in online social networks. </a:t>
            </a:r>
            <a:r>
              <a:rPr lang="en-US" i="1" dirty="0"/>
              <a:t>Am J Pharm Educ</a:t>
            </a:r>
            <a:r>
              <a:rPr lang="en-US" dirty="0"/>
              <a:t>.  2010. 74(10); 188.</a:t>
            </a:r>
          </a:p>
          <a:p>
            <a:endParaRPr lang="en-US" dirty="0"/>
          </a:p>
        </p:txBody>
      </p:sp>
    </p:spTree>
    <p:custDataLst>
      <p:tags r:id="rId2"/>
    </p:custDataLst>
    <p:extLst>
      <p:ext uri="{BB962C8B-B14F-4D97-AF65-F5344CB8AC3E}">
        <p14:creationId xmlns:p14="http://schemas.microsoft.com/office/powerpoint/2010/main" val="79128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Student Social Media Professionalism </a:t>
            </a:r>
            <a:endParaRPr lang="en-US" dirty="0"/>
          </a:p>
        </p:txBody>
      </p:sp>
      <p:sp>
        <p:nvSpPr>
          <p:cNvPr id="3" name="Content Placeholder 2"/>
          <p:cNvSpPr>
            <a:spLocks noGrp="1"/>
          </p:cNvSpPr>
          <p:nvPr>
            <p:ph sz="quarter" idx="1"/>
          </p:nvPr>
        </p:nvSpPr>
        <p:spPr/>
        <p:txBody>
          <a:bodyPr>
            <a:normAutofit/>
          </a:bodyPr>
          <a:lstStyle/>
          <a:p>
            <a:r>
              <a:rPr lang="en-US" sz="2800" dirty="0" smtClean="0"/>
              <a:t>Emphasized from first day</a:t>
            </a:r>
          </a:p>
          <a:p>
            <a:r>
              <a:rPr lang="en-US" sz="2800" dirty="0" smtClean="0"/>
              <a:t>Dr. </a:t>
            </a:r>
            <a:r>
              <a:rPr lang="en-US" sz="2800" dirty="0"/>
              <a:t>Campbell’s curriculum during orientation</a:t>
            </a:r>
          </a:p>
          <a:p>
            <a:r>
              <a:rPr lang="en-US" sz="2800" dirty="0"/>
              <a:t>Students </a:t>
            </a:r>
            <a:r>
              <a:rPr lang="en-US" sz="2800" dirty="0" smtClean="0"/>
              <a:t>mostly use for personal reasons</a:t>
            </a:r>
          </a:p>
          <a:p>
            <a:r>
              <a:rPr lang="en-US" sz="2800" dirty="0" smtClean="0"/>
              <a:t>Cautioned that residency directors look at FB pages</a:t>
            </a:r>
          </a:p>
          <a:p>
            <a:r>
              <a:rPr lang="en-US" sz="2800" dirty="0" smtClean="0"/>
              <a:t>Warned of permanence of posted media</a:t>
            </a:r>
          </a:p>
          <a:p>
            <a:r>
              <a:rPr lang="en-US" sz="2800" dirty="0" smtClean="0"/>
              <a:t>Cautioned to protect professional reputation – live it</a:t>
            </a:r>
          </a:p>
          <a:p>
            <a:r>
              <a:rPr lang="en-US" sz="2800" dirty="0" smtClean="0"/>
              <a:t>Defines “inappropriate behavior” posted online </a:t>
            </a:r>
          </a:p>
          <a:p>
            <a:r>
              <a:rPr lang="en-US" sz="2800" dirty="0" smtClean="0"/>
              <a:t>Urged to use privacy settings to limit access </a:t>
            </a:r>
          </a:p>
          <a:p>
            <a:pPr marL="0" indent="0">
              <a:buNone/>
            </a:pP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32</a:t>
            </a:fld>
            <a:endParaRPr lang="en-US" dirty="0"/>
          </a:p>
        </p:txBody>
      </p:sp>
    </p:spTree>
    <p:extLst>
      <p:ext uri="{BB962C8B-B14F-4D97-AF65-F5344CB8AC3E}">
        <p14:creationId xmlns:p14="http://schemas.microsoft.com/office/powerpoint/2010/main" val="4827407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Dr. Campbell on Social Media</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33</a:t>
            </a:fld>
            <a:endParaRPr lang="en-US" dirty="0"/>
          </a:p>
        </p:txBody>
      </p:sp>
      <p:sp>
        <p:nvSpPr>
          <p:cNvPr id="2" name="TextBox 1"/>
          <p:cNvSpPr txBox="1"/>
          <p:nvPr/>
        </p:nvSpPr>
        <p:spPr>
          <a:xfrm>
            <a:off x="1219200" y="6107668"/>
            <a:ext cx="6076215" cy="369332"/>
          </a:xfrm>
          <a:prstGeom prst="rect">
            <a:avLst/>
          </a:prstGeom>
          <a:noFill/>
        </p:spPr>
        <p:txBody>
          <a:bodyPr wrap="none" rtlCol="0">
            <a:spAutoFit/>
          </a:bodyPr>
          <a:lstStyle/>
          <a:p>
            <a:r>
              <a:rPr lang="en-US" dirty="0" smtClean="0"/>
              <a:t>Rob Campbell, MD, Assistant Dean for Student Affairs, FSU </a:t>
            </a:r>
            <a:r>
              <a:rPr lang="en-US" dirty="0" err="1" smtClean="0"/>
              <a:t>CoM</a:t>
            </a:r>
            <a:endParaRPr lang="en-US" dirty="0"/>
          </a:p>
        </p:txBody>
      </p:sp>
      <p:sp>
        <p:nvSpPr>
          <p:cNvPr id="4" name="TextBox 3"/>
          <p:cNvSpPr txBox="1"/>
          <p:nvPr/>
        </p:nvSpPr>
        <p:spPr>
          <a:xfrm>
            <a:off x="543631" y="1194894"/>
            <a:ext cx="6390569" cy="369332"/>
          </a:xfrm>
          <a:prstGeom prst="rect">
            <a:avLst/>
          </a:prstGeom>
          <a:noFill/>
        </p:spPr>
        <p:txBody>
          <a:bodyPr wrap="square" rtlCol="0">
            <a:spAutoFit/>
          </a:bodyPr>
          <a:lstStyle/>
          <a:p>
            <a:r>
              <a:rPr lang="en-US" dirty="0">
                <a:hlinkClick r:id="rId4"/>
              </a:rPr>
              <a:t>http://</a:t>
            </a:r>
            <a:r>
              <a:rPr lang="en-US" dirty="0" smtClean="0">
                <a:hlinkClick r:id="rId4"/>
              </a:rPr>
              <a:t>www.youtube.com/watch?v=hqz3cvVkcMQ</a:t>
            </a:r>
            <a:r>
              <a:rPr lang="en-US" dirty="0" smtClean="0"/>
              <a:t> </a:t>
            </a:r>
            <a:endParaRPr lang="en-US" dirty="0"/>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8720" y="1840468"/>
            <a:ext cx="6391275"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hqz3cvVkcMQ"/>
          <p:cNvPicPr>
            <a:picLocks noRot="1" noChangeAspect="1"/>
          </p:cNvPicPr>
          <p:nvPr>
            <a:videoFile r:link="rId1"/>
          </p:nvPr>
        </p:nvPicPr>
        <p:blipFill>
          <a:blip r:embed="rId6"/>
          <a:stretch>
            <a:fillRect/>
          </a:stretch>
        </p:blipFill>
        <p:spPr>
          <a:xfrm>
            <a:off x="1161506" y="1946077"/>
            <a:ext cx="6741795" cy="3792259"/>
          </a:xfrm>
          <a:prstGeom prst="rect">
            <a:avLst/>
          </a:prstGeom>
        </p:spPr>
      </p:pic>
    </p:spTree>
    <p:extLst>
      <p:ext uri="{BB962C8B-B14F-4D97-AF65-F5344CB8AC3E}">
        <p14:creationId xmlns:p14="http://schemas.microsoft.com/office/powerpoint/2010/main" val="13737341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AAMC Digital Literacy Initiative</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34</a:t>
            </a:fld>
            <a:endParaRPr lang="en-US"/>
          </a:p>
        </p:txBody>
      </p:sp>
      <p:sp>
        <p:nvSpPr>
          <p:cNvPr id="4" name="Content Placeholder 3"/>
          <p:cNvSpPr>
            <a:spLocks noGrp="1"/>
          </p:cNvSpPr>
          <p:nvPr>
            <p:ph sz="quarter" idx="1"/>
          </p:nvPr>
        </p:nvSpPr>
        <p:spPr/>
        <p:txBody>
          <a:bodyPr/>
          <a:lstStyle/>
          <a:p>
            <a:endParaRPr lang="en-US" dirty="0"/>
          </a:p>
        </p:txBody>
      </p:sp>
      <p:pic>
        <p:nvPicPr>
          <p:cNvPr id="5" name="Picture 4"/>
          <p:cNvPicPr>
            <a:picLocks noChangeAspect="1"/>
          </p:cNvPicPr>
          <p:nvPr/>
        </p:nvPicPr>
        <p:blipFill>
          <a:blip r:embed="rId3"/>
          <a:stretch>
            <a:fillRect/>
          </a:stretch>
        </p:blipFill>
        <p:spPr>
          <a:xfrm>
            <a:off x="1219200" y="1565564"/>
            <a:ext cx="6629400" cy="4984898"/>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647284" y="1207716"/>
            <a:ext cx="7778668" cy="369332"/>
          </a:xfrm>
          <a:prstGeom prst="rect">
            <a:avLst/>
          </a:prstGeom>
          <a:noFill/>
        </p:spPr>
        <p:txBody>
          <a:bodyPr wrap="none" rtlCol="0">
            <a:spAutoFit/>
          </a:bodyPr>
          <a:lstStyle/>
          <a:p>
            <a:r>
              <a:rPr lang="en-US" dirty="0">
                <a:hlinkClick r:id="rId4"/>
              </a:rPr>
              <a:t>https://</a:t>
            </a:r>
            <a:r>
              <a:rPr lang="en-US" dirty="0" smtClean="0">
                <a:hlinkClick r:id="rId4"/>
              </a:rPr>
              <a:t>www.aamc.org/members/gir/resources/359492/digitalliteracytoolkit.html</a:t>
            </a:r>
            <a:r>
              <a:rPr lang="en-US" dirty="0" smtClean="0"/>
              <a:t> </a:t>
            </a:r>
            <a:endParaRPr lang="en-US" dirty="0"/>
          </a:p>
        </p:txBody>
      </p:sp>
    </p:spTree>
    <p:extLst>
      <p:ext uri="{BB962C8B-B14F-4D97-AF65-F5344CB8AC3E}">
        <p14:creationId xmlns:p14="http://schemas.microsoft.com/office/powerpoint/2010/main" val="41763572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Medical Use of SM</a:t>
            </a:r>
            <a:endParaRPr lang="en-US" dirty="0"/>
          </a:p>
        </p:txBody>
      </p:sp>
      <p:sp>
        <p:nvSpPr>
          <p:cNvPr id="3" name="Content Placeholder 2"/>
          <p:cNvSpPr>
            <a:spLocks noGrp="1"/>
          </p:cNvSpPr>
          <p:nvPr>
            <p:ph sz="quarter" idx="1"/>
          </p:nvPr>
        </p:nvSpPr>
        <p:spPr/>
        <p:txBody>
          <a:bodyPr>
            <a:normAutofit/>
          </a:bodyPr>
          <a:lstStyle/>
          <a:p>
            <a:r>
              <a:rPr lang="en-US" dirty="0" smtClean="0"/>
              <a:t>SM is the new word-of-mouth for picking a doctor</a:t>
            </a:r>
          </a:p>
          <a:p>
            <a:r>
              <a:rPr lang="en-US" dirty="0" smtClean="0"/>
              <a:t>Find a local doctor, read and write reviews of doctors, practice, hospitals </a:t>
            </a:r>
          </a:p>
          <a:p>
            <a:r>
              <a:rPr lang="en-US" dirty="0" smtClean="0"/>
              <a:t>Find health information</a:t>
            </a:r>
          </a:p>
          <a:p>
            <a:r>
              <a:rPr lang="en-US" dirty="0" smtClean="0"/>
              <a:t>Find support groups for chronic disease and other health issues</a:t>
            </a:r>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35</a:t>
            </a:fld>
            <a:endParaRPr lang="en-US" dirty="0"/>
          </a:p>
        </p:txBody>
      </p:sp>
    </p:spTree>
    <p:custDataLst>
      <p:tags r:id="rId1"/>
    </p:custDataLst>
    <p:extLst>
      <p:ext uri="{BB962C8B-B14F-4D97-AF65-F5344CB8AC3E}">
        <p14:creationId xmlns:p14="http://schemas.microsoft.com/office/powerpoint/2010/main" val="33146381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153400" cy="990600"/>
          </a:xfrm>
        </p:spPr>
        <p:txBody>
          <a:bodyPr>
            <a:normAutofit fontScale="90000"/>
          </a:bodyPr>
          <a:lstStyle/>
          <a:p>
            <a:r>
              <a:rPr lang="en-US" dirty="0" smtClean="0"/>
              <a:t>Are your patients using social media?</a:t>
            </a:r>
            <a:endParaRPr lang="en-US" dirty="0"/>
          </a:p>
        </p:txBody>
      </p:sp>
      <p:sp>
        <p:nvSpPr>
          <p:cNvPr id="3" name="TPAnswers"/>
          <p:cNvSpPr>
            <a:spLocks noGrp="1"/>
          </p:cNvSpPr>
          <p:nvPr>
            <p:ph type="body" idx="1"/>
            <p:custDataLst>
              <p:tags r:id="rId3"/>
            </p:custDataLst>
          </p:nvPr>
        </p:nvSpPr>
        <p:spPr>
          <a:xfrm>
            <a:off x="457200" y="1600200"/>
            <a:ext cx="4114800" cy="4526280"/>
          </a:xfrm>
        </p:spPr>
        <p:txBody>
          <a:bodyPr>
            <a:normAutofit/>
          </a:bodyPr>
          <a:lstStyle/>
          <a:p>
            <a:pPr marL="514350" indent="-514350">
              <a:spcBef>
                <a:spcPct val="20000"/>
              </a:spcBef>
              <a:buFont typeface="Wingdings"/>
              <a:buAutoNum type="alphaUcPeriod"/>
            </a:pPr>
            <a:r>
              <a:rPr lang="en-US" sz="3200" dirty="0" smtClean="0"/>
              <a:t>Many</a:t>
            </a:r>
          </a:p>
          <a:p>
            <a:pPr marL="514350" indent="-514350">
              <a:spcBef>
                <a:spcPct val="20000"/>
              </a:spcBef>
              <a:buFont typeface="Wingdings"/>
              <a:buAutoNum type="alphaUcPeriod"/>
            </a:pPr>
            <a:r>
              <a:rPr lang="en-US" sz="3200" dirty="0" smtClean="0"/>
              <a:t>Few</a:t>
            </a:r>
          </a:p>
          <a:p>
            <a:pPr marL="514350" indent="-514350">
              <a:spcBef>
                <a:spcPct val="20000"/>
              </a:spcBef>
              <a:buFont typeface="Wingdings"/>
              <a:buAutoNum type="alphaUcPeriod"/>
            </a:pPr>
            <a:r>
              <a:rPr lang="en-US" sz="3200" dirty="0" smtClean="0"/>
              <a:t>None</a:t>
            </a:r>
          </a:p>
          <a:p>
            <a:pPr marL="514350" indent="-514350">
              <a:spcBef>
                <a:spcPct val="20000"/>
              </a:spcBef>
              <a:buFont typeface="Wingdings"/>
              <a:buAutoNum type="alphaUcPeriod"/>
            </a:pPr>
            <a:r>
              <a:rPr lang="en-US" sz="3200" dirty="0" smtClean="0"/>
              <a:t>Don’t know</a:t>
            </a:r>
            <a:endParaRPr lang="en-US" sz="3200"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36</a:t>
            </a:fld>
            <a:endParaRPr lang="en-US"/>
          </a:p>
        </p:txBody>
      </p:sp>
      <p:graphicFrame>
        <p:nvGraphicFramePr>
          <p:cNvPr id="5" name="TPChart"/>
          <p:cNvGraphicFramePr>
            <a:graphicFrameLocks noChangeAspect="1"/>
          </p:cNvGraphicFramePr>
          <p:nvPr>
            <p:custDataLst>
              <p:tags r:id="rId4"/>
            </p:custDataLst>
            <p:extLst>
              <p:ext uri="{D42A27DB-BD31-4B8C-83A1-F6EECF244321}">
                <p14:modId xmlns:p14="http://schemas.microsoft.com/office/powerpoint/2010/main" val="2154613605"/>
              </p:ext>
            </p:extLst>
          </p:nvPr>
        </p:nvGraphicFramePr>
        <p:xfrm>
          <a:off x="4508500" y="1600200"/>
          <a:ext cx="4572000" cy="5143500"/>
        </p:xfrm>
        <a:graphic>
          <a:graphicData uri="http://schemas.openxmlformats.org/presentationml/2006/ole">
            <mc:AlternateContent xmlns:mc="http://schemas.openxmlformats.org/markup-compatibility/2006">
              <mc:Choice xmlns:v="urn:schemas-microsoft-com:vml" Requires="v">
                <p:oleObj spid="_x0000_s20593" name="Chart" r:id="rId7" imgW="4572072" imgH="5143500" progId="MSGraph.Chart.8">
                  <p:embed followColorScheme="full"/>
                </p:oleObj>
              </mc:Choice>
              <mc:Fallback>
                <p:oleObj name="Chart" r:id="rId7" imgW="4572072" imgH="5143500" progId="MSGraph.Chart.8">
                  <p:embed followColorScheme="full"/>
                  <p:pic>
                    <p:nvPicPr>
                      <p:cNvPr id="0" name=""/>
                      <p:cNvPicPr/>
                      <p:nvPr/>
                    </p:nvPicPr>
                    <p:blipFill>
                      <a:blip r:embed="rId8"/>
                      <a:stretch>
                        <a:fillRect/>
                      </a:stretch>
                    </p:blipFill>
                    <p:spPr>
                      <a:xfrm>
                        <a:off x="4508500" y="1600200"/>
                        <a:ext cx="4572000" cy="5143500"/>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141245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3600" dirty="0" smtClean="0"/>
              <a:t>Social</a:t>
            </a:r>
            <a:r>
              <a:rPr lang="en-US" sz="3600" baseline="0" dirty="0" smtClean="0"/>
              <a:t> Media and Informal Support Groups</a:t>
            </a:r>
            <a:endParaRPr lang="en-US" sz="3600" dirty="0"/>
          </a:p>
        </p:txBody>
      </p:sp>
      <p:sp>
        <p:nvSpPr>
          <p:cNvPr id="3" name="Content Placeholder 2"/>
          <p:cNvSpPr>
            <a:spLocks noGrp="1"/>
          </p:cNvSpPr>
          <p:nvPr>
            <p:ph sz="quarter" idx="1"/>
          </p:nvPr>
        </p:nvSpPr>
        <p:spPr/>
        <p:txBody>
          <a:bodyPr/>
          <a:lstStyle/>
          <a:p>
            <a:r>
              <a:rPr lang="en-US" dirty="0" smtClean="0"/>
              <a:t>Chronic Disease support groups</a:t>
            </a:r>
          </a:p>
          <a:p>
            <a:pPr lvl="1"/>
            <a:r>
              <a:rPr lang="en-US" dirty="0" smtClean="0"/>
              <a:t>Awareness, support, education</a:t>
            </a:r>
          </a:p>
          <a:p>
            <a:pPr lvl="1"/>
            <a:r>
              <a:rPr lang="en-US" dirty="0" smtClean="0"/>
              <a:t>Community of bloggers</a:t>
            </a:r>
          </a:p>
          <a:p>
            <a:r>
              <a:rPr lang="en-US" dirty="0" smtClean="0"/>
              <a:t>Lifestyle and health maintenance support</a:t>
            </a:r>
          </a:p>
          <a:p>
            <a:pPr lvl="1"/>
            <a:r>
              <a:rPr lang="en-US" dirty="0" smtClean="0"/>
              <a:t>Diet plans, track exercise</a:t>
            </a:r>
            <a:r>
              <a:rPr lang="en-US" dirty="0"/>
              <a:t> </a:t>
            </a:r>
            <a:r>
              <a:rPr lang="en-US" dirty="0" smtClean="0"/>
              <a:t>…</a:t>
            </a:r>
          </a:p>
          <a:p>
            <a:r>
              <a:rPr lang="en-US" dirty="0" smtClean="0"/>
              <a:t>Caregiver social support groups</a:t>
            </a:r>
          </a:p>
          <a:p>
            <a:pPr lvl="1"/>
            <a:r>
              <a:rPr lang="en-US" dirty="0" smtClean="0"/>
              <a:t>Caregivers for elderly, family members with chronic disease</a:t>
            </a:r>
          </a:p>
          <a:p>
            <a:endParaRPr lang="en-US" dirty="0" smtClean="0"/>
          </a:p>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37</a:t>
            </a:fld>
            <a:endParaRPr lang="en-US" dirty="0"/>
          </a:p>
        </p:txBody>
      </p:sp>
    </p:spTree>
    <p:extLst>
      <p:ext uri="{BB962C8B-B14F-4D97-AF65-F5344CB8AC3E}">
        <p14:creationId xmlns:p14="http://schemas.microsoft.com/office/powerpoint/2010/main" val="42899345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587" y="457200"/>
            <a:ext cx="8229600" cy="609600"/>
          </a:xfrm>
        </p:spPr>
        <p:txBody>
          <a:bodyPr>
            <a:normAutofit fontScale="90000"/>
          </a:bodyPr>
          <a:lstStyle/>
          <a:p>
            <a:r>
              <a:rPr lang="en-US" dirty="0" smtClean="0"/>
              <a:t>Diabetes, as an Example</a:t>
            </a:r>
            <a:endParaRPr lang="en-US" dirty="0"/>
          </a:p>
        </p:txBody>
      </p:sp>
      <p:sp>
        <p:nvSpPr>
          <p:cNvPr id="6" name="TextBox 5"/>
          <p:cNvSpPr txBox="1"/>
          <p:nvPr/>
        </p:nvSpPr>
        <p:spPr>
          <a:xfrm>
            <a:off x="609600" y="6359899"/>
            <a:ext cx="8534400" cy="707886"/>
          </a:xfrm>
          <a:prstGeom prst="rect">
            <a:avLst/>
          </a:prstGeom>
          <a:noFill/>
        </p:spPr>
        <p:txBody>
          <a:bodyPr wrap="square" rtlCol="0">
            <a:spAutoFit/>
          </a:bodyPr>
          <a:lstStyle/>
          <a:p>
            <a:r>
              <a:rPr lang="en-US" sz="2000" dirty="0"/>
              <a:t>Diabetes Hands Foundation. </a:t>
            </a:r>
            <a:r>
              <a:rPr lang="en-US" sz="2000" u="sng" dirty="0">
                <a:hlinkClick r:id="rId3"/>
              </a:rPr>
              <a:t>http://www.tudiabetes.org</a:t>
            </a:r>
            <a:endParaRPr lang="en-US" sz="2000" dirty="0"/>
          </a:p>
          <a:p>
            <a:endParaRPr lang="en-US" sz="2000" dirty="0"/>
          </a:p>
        </p:txBody>
      </p:sp>
      <p:pic>
        <p:nvPicPr>
          <p:cNvPr id="4" name="Picture 3"/>
          <p:cNvPicPr>
            <a:picLocks noChangeAspect="1"/>
          </p:cNvPicPr>
          <p:nvPr/>
        </p:nvPicPr>
        <p:blipFill>
          <a:blip r:embed="rId4"/>
          <a:stretch>
            <a:fillRect/>
          </a:stretch>
        </p:blipFill>
        <p:spPr>
          <a:xfrm>
            <a:off x="266700" y="1645637"/>
            <a:ext cx="7325153" cy="4457700"/>
          </a:xfrm>
          <a:prstGeom prst="rect">
            <a:avLst/>
          </a:prstGeom>
          <a:ln w="12700">
            <a:solidFill>
              <a:schemeClr val="tx1"/>
            </a:solidFill>
          </a:ln>
        </p:spPr>
      </p:pic>
      <p:sp>
        <p:nvSpPr>
          <p:cNvPr id="7" name="Rounded Rectangle 6"/>
          <p:cNvSpPr/>
          <p:nvPr/>
        </p:nvSpPr>
        <p:spPr>
          <a:xfrm>
            <a:off x="5486400" y="2514600"/>
            <a:ext cx="3352800" cy="2819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t>Social Media for Chronic </a:t>
            </a:r>
            <a:r>
              <a:rPr lang="en-US" sz="3200" dirty="0"/>
              <a:t>disease </a:t>
            </a:r>
          </a:p>
          <a:p>
            <a:pPr marL="285750" indent="-285750">
              <a:buFont typeface="Arial" pitchFamily="34" charset="0"/>
              <a:buChar char="•"/>
            </a:pPr>
            <a:r>
              <a:rPr lang="en-US" sz="3200" dirty="0"/>
              <a:t>Awareness</a:t>
            </a:r>
          </a:p>
          <a:p>
            <a:pPr marL="285750" indent="-285750">
              <a:buFont typeface="Arial" pitchFamily="34" charset="0"/>
              <a:buChar char="•"/>
            </a:pPr>
            <a:r>
              <a:rPr lang="en-US" sz="3200" dirty="0"/>
              <a:t>Support</a:t>
            </a:r>
          </a:p>
          <a:p>
            <a:pPr marL="285750" indent="-285750">
              <a:buFont typeface="Arial" pitchFamily="34" charset="0"/>
              <a:buChar char="•"/>
            </a:pPr>
            <a:r>
              <a:rPr lang="en-US" sz="3200" dirty="0"/>
              <a:t>Education</a:t>
            </a:r>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38</a:t>
            </a:fld>
            <a:endParaRPr lang="en-US"/>
          </a:p>
        </p:txBody>
      </p:sp>
    </p:spTree>
    <p:extLst>
      <p:ext uri="{BB962C8B-B14F-4D97-AF65-F5344CB8AC3E}">
        <p14:creationId xmlns:p14="http://schemas.microsoft.com/office/powerpoint/2010/main" val="2431365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Examples of Sites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39</a:t>
            </a:fld>
            <a:endParaRPr lang="en-US"/>
          </a:p>
        </p:txBody>
      </p:sp>
      <p:sp>
        <p:nvSpPr>
          <p:cNvPr id="4" name="Content Placeholder 3"/>
          <p:cNvSpPr>
            <a:spLocks noGrp="1"/>
          </p:cNvSpPr>
          <p:nvPr>
            <p:ph sz="quarter" idx="1"/>
          </p:nvPr>
        </p:nvSpPr>
        <p:spPr/>
        <p:txBody>
          <a:bodyPr/>
          <a:lstStyle/>
          <a:p>
            <a:r>
              <a:rPr lang="en-US" dirty="0" smtClean="0"/>
              <a:t>Cancer Survivors Network – </a:t>
            </a:r>
            <a:r>
              <a:rPr lang="en-US" dirty="0" smtClean="0">
                <a:hlinkClick r:id="rId2"/>
              </a:rPr>
              <a:t>www.csn.cancer.org</a:t>
            </a:r>
            <a:r>
              <a:rPr lang="en-US" dirty="0" smtClean="0"/>
              <a:t> </a:t>
            </a:r>
          </a:p>
          <a:p>
            <a:r>
              <a:rPr lang="en-US" dirty="0" smtClean="0"/>
              <a:t>Fibromyalgia – </a:t>
            </a:r>
            <a:r>
              <a:rPr lang="en-US" dirty="0" smtClean="0">
                <a:hlinkClick r:id="rId3"/>
              </a:rPr>
              <a:t>www.LivingWithFibro.org</a:t>
            </a:r>
            <a:r>
              <a:rPr lang="en-US" dirty="0" smtClean="0"/>
              <a:t> </a:t>
            </a:r>
          </a:p>
          <a:p>
            <a:r>
              <a:rPr lang="en-US" dirty="0" smtClean="0"/>
              <a:t>Multiple Sclerosis – </a:t>
            </a:r>
            <a:r>
              <a:rPr lang="en-US" dirty="0" smtClean="0">
                <a:hlinkClick r:id="rId4"/>
              </a:rPr>
              <a:t>www.msconnection.org</a:t>
            </a:r>
            <a:r>
              <a:rPr lang="en-US" dirty="0" smtClean="0"/>
              <a:t> </a:t>
            </a:r>
          </a:p>
          <a:p>
            <a:r>
              <a:rPr lang="en-US" dirty="0" smtClean="0"/>
              <a:t>Cancer – </a:t>
            </a:r>
            <a:r>
              <a:rPr lang="en-US" dirty="0" smtClean="0">
                <a:hlinkClick r:id="rId5"/>
              </a:rPr>
              <a:t>www.whatnext.com</a:t>
            </a:r>
            <a:r>
              <a:rPr lang="en-US" dirty="0" smtClean="0"/>
              <a:t> </a:t>
            </a:r>
          </a:p>
          <a:p>
            <a:r>
              <a:rPr lang="en-US" dirty="0" smtClean="0"/>
              <a:t>Type 1 Diabetes – </a:t>
            </a:r>
            <a:r>
              <a:rPr lang="en-US" dirty="0" smtClean="0">
                <a:hlinkClick r:id="rId6"/>
              </a:rPr>
              <a:t>www.typeonenation.org</a:t>
            </a:r>
            <a:r>
              <a:rPr lang="en-US" dirty="0" smtClean="0"/>
              <a:t> </a:t>
            </a:r>
          </a:p>
          <a:p>
            <a:endParaRPr lang="en-US" dirty="0" smtClean="0"/>
          </a:p>
          <a:p>
            <a:endParaRPr lang="en-US" dirty="0" smtClean="0"/>
          </a:p>
        </p:txBody>
      </p:sp>
      <p:sp>
        <p:nvSpPr>
          <p:cNvPr id="5" name="TextBox 4"/>
          <p:cNvSpPr txBox="1"/>
          <p:nvPr/>
        </p:nvSpPr>
        <p:spPr>
          <a:xfrm>
            <a:off x="496824" y="5485071"/>
            <a:ext cx="8385048" cy="1015663"/>
          </a:xfrm>
          <a:prstGeom prst="rect">
            <a:avLst/>
          </a:prstGeom>
          <a:noFill/>
        </p:spPr>
        <p:txBody>
          <a:bodyPr wrap="square" rtlCol="0">
            <a:spAutoFit/>
          </a:bodyPr>
          <a:lstStyle/>
          <a:p>
            <a:r>
              <a:rPr lang="en-US" sz="2000" dirty="0"/>
              <a:t>Leonard, K, et al. “Moderated Social Media Support Groups for Patients,” Journal of Consumer Health on the </a:t>
            </a:r>
            <a:r>
              <a:rPr lang="en-US" sz="2000" dirty="0" smtClean="0"/>
              <a:t>Internet. 2015.</a:t>
            </a:r>
          </a:p>
          <a:p>
            <a:r>
              <a:rPr lang="en-US" sz="2000" dirty="0" smtClean="0"/>
              <a:t> </a:t>
            </a:r>
            <a:r>
              <a:rPr lang="en-US" sz="2000" u="sng" dirty="0">
                <a:hlinkClick r:id="rId7"/>
              </a:rPr>
              <a:t>http://dx.doi.org/10.1080/15398285.2015.1089397</a:t>
            </a:r>
            <a:endParaRPr lang="en-US" sz="2000" dirty="0"/>
          </a:p>
        </p:txBody>
      </p:sp>
    </p:spTree>
    <p:extLst>
      <p:ext uri="{BB962C8B-B14F-4D97-AF65-F5344CB8AC3E}">
        <p14:creationId xmlns:p14="http://schemas.microsoft.com/office/powerpoint/2010/main" val="938060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for Session</a:t>
            </a:r>
            <a:endParaRPr lang="en-US" dirty="0"/>
          </a:p>
        </p:txBody>
      </p:sp>
      <p:sp>
        <p:nvSpPr>
          <p:cNvPr id="3" name="Content Placeholder 2"/>
          <p:cNvSpPr>
            <a:spLocks noGrp="1"/>
          </p:cNvSpPr>
          <p:nvPr>
            <p:ph sz="quarter" idx="1"/>
          </p:nvPr>
        </p:nvSpPr>
        <p:spPr>
          <a:xfrm>
            <a:off x="381000" y="1524000"/>
            <a:ext cx="8305800" cy="4525963"/>
          </a:xfrm>
        </p:spPr>
        <p:txBody>
          <a:bodyPr>
            <a:noAutofit/>
          </a:bodyPr>
          <a:lstStyle/>
          <a:p>
            <a:pPr lvl="0"/>
            <a:r>
              <a:rPr lang="en-US" sz="2400" dirty="0"/>
              <a:t>Define social media.</a:t>
            </a:r>
          </a:p>
          <a:p>
            <a:pPr lvl="0"/>
            <a:r>
              <a:rPr lang="en-US" sz="2400" dirty="0"/>
              <a:t>Name the (this week’s) major social media sites and apps and describe their uses and users</a:t>
            </a:r>
          </a:p>
          <a:p>
            <a:pPr lvl="0"/>
            <a:r>
              <a:rPr lang="en-US" sz="2400" dirty="0" smtClean="0"/>
              <a:t>List </a:t>
            </a:r>
            <a:r>
              <a:rPr lang="en-US" sz="2400" dirty="0"/>
              <a:t>some ways patients use social media and benefits for them  </a:t>
            </a:r>
          </a:p>
          <a:p>
            <a:pPr lvl="0"/>
            <a:r>
              <a:rPr lang="en-US" sz="2400" dirty="0"/>
              <a:t>List some medical uses of social media by clinicians</a:t>
            </a:r>
          </a:p>
          <a:p>
            <a:pPr lvl="0"/>
            <a:r>
              <a:rPr lang="en-US" sz="2400" dirty="0" smtClean="0"/>
              <a:t>Articulate </a:t>
            </a:r>
            <a:r>
              <a:rPr lang="en-US" sz="2400" dirty="0"/>
              <a:t>some strategies to </a:t>
            </a:r>
            <a:r>
              <a:rPr lang="en-US" sz="2400" dirty="0" smtClean="0"/>
              <a:t>protect your professional reputation</a:t>
            </a:r>
          </a:p>
          <a:p>
            <a:pPr lvl="0"/>
            <a:r>
              <a:rPr lang="en-US" sz="2400" dirty="0" smtClean="0"/>
              <a:t>Identify </a:t>
            </a:r>
            <a:r>
              <a:rPr lang="en-US" sz="2400" dirty="0"/>
              <a:t>guidelines on the use of social media by </a:t>
            </a:r>
            <a:r>
              <a:rPr lang="en-US" sz="2400" dirty="0" smtClean="0"/>
              <a:t>physicians</a:t>
            </a:r>
          </a:p>
          <a:p>
            <a:pPr lvl="0"/>
            <a:r>
              <a:rPr lang="en-US" sz="2400" dirty="0" smtClean="0"/>
              <a:t>How can we best prepare medical students to practice in the digital age.</a:t>
            </a:r>
            <a:endParaRPr lang="en-US" sz="2400" dirty="0"/>
          </a:p>
          <a:p>
            <a:pPr marL="347663" indent="-347663">
              <a:buFont typeface="+mj-lt"/>
              <a:buAutoNum type="arabicPeriod"/>
            </a:pPr>
            <a:endParaRPr lang="en-US" sz="2400"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4</a:t>
            </a:fld>
            <a:endParaRPr lang="en-US" dirty="0"/>
          </a:p>
        </p:txBody>
      </p:sp>
    </p:spTree>
    <p:custDataLst>
      <p:tags r:id="rId1"/>
    </p:custDataLst>
    <p:extLst>
      <p:ext uri="{BB962C8B-B14F-4D97-AF65-F5344CB8AC3E}">
        <p14:creationId xmlns:p14="http://schemas.microsoft.com/office/powerpoint/2010/main" val="913245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The Power of an Online Community of Patients</a:t>
            </a:r>
            <a:endParaRPr lang="en-US" sz="3200"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40</a:t>
            </a:fld>
            <a:endParaRPr lang="en-US" dirty="0"/>
          </a:p>
        </p:txBody>
      </p:sp>
      <p:pic>
        <p:nvPicPr>
          <p:cNvPr id="5" name="HwiIZ8TnZJw"/>
          <p:cNvPicPr>
            <a:picLocks noGrp="1" noRot="1" noChangeAspect="1"/>
          </p:cNvPicPr>
          <p:nvPr>
            <p:ph sz="quarter" idx="1"/>
            <a:videoFile r:link="rId1"/>
          </p:nvPr>
        </p:nvPicPr>
        <p:blipFill>
          <a:blip r:embed="rId4"/>
          <a:stretch>
            <a:fillRect/>
          </a:stretch>
        </p:blipFill>
        <p:spPr>
          <a:xfrm>
            <a:off x="1143000" y="1752600"/>
            <a:ext cx="7179733" cy="4038600"/>
          </a:xfrm>
          <a:prstGeom prst="rect">
            <a:avLst/>
          </a:prstGeom>
        </p:spPr>
      </p:pic>
      <p:pic>
        <p:nvPicPr>
          <p:cNvPr id="6" name="Picture 5"/>
          <p:cNvPicPr>
            <a:picLocks noChangeAspect="1"/>
          </p:cNvPicPr>
          <p:nvPr/>
        </p:nvPicPr>
        <p:blipFill>
          <a:blip r:embed="rId5"/>
          <a:stretch>
            <a:fillRect/>
          </a:stretch>
        </p:blipFill>
        <p:spPr>
          <a:xfrm>
            <a:off x="1335023" y="5648156"/>
            <a:ext cx="6708649" cy="1163624"/>
          </a:xfrm>
          <a:prstGeom prst="rect">
            <a:avLst/>
          </a:prstGeom>
        </p:spPr>
      </p:pic>
      <p:sp>
        <p:nvSpPr>
          <p:cNvPr id="7" name="TextBox 6"/>
          <p:cNvSpPr txBox="1"/>
          <p:nvPr/>
        </p:nvSpPr>
        <p:spPr>
          <a:xfrm>
            <a:off x="612648" y="1178974"/>
            <a:ext cx="4716484" cy="646331"/>
          </a:xfrm>
          <a:prstGeom prst="rect">
            <a:avLst/>
          </a:prstGeom>
          <a:noFill/>
        </p:spPr>
        <p:txBody>
          <a:bodyPr wrap="none" rtlCol="0">
            <a:spAutoFit/>
          </a:bodyPr>
          <a:lstStyle/>
          <a:p>
            <a:r>
              <a:rPr lang="en-US" i="1" dirty="0"/>
              <a:t> </a:t>
            </a:r>
            <a:r>
              <a:rPr lang="en-US" i="1" u="sng" dirty="0">
                <a:hlinkClick r:id="rId6"/>
              </a:rPr>
              <a:t>https://www.youtube.com/watch?v=HwiIZ8TnZJw</a:t>
            </a:r>
            <a:endParaRPr lang="en-US" dirty="0"/>
          </a:p>
          <a:p>
            <a:r>
              <a:rPr lang="en-US" dirty="0"/>
              <a:t> </a:t>
            </a:r>
          </a:p>
        </p:txBody>
      </p:sp>
    </p:spTree>
    <p:extLst>
      <p:ext uri="{BB962C8B-B14F-4D97-AF65-F5344CB8AC3E}">
        <p14:creationId xmlns:p14="http://schemas.microsoft.com/office/powerpoint/2010/main" val="3804405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41</a:t>
            </a:fld>
            <a:endParaRPr lang="en-US" dirty="0"/>
          </a:p>
        </p:txBody>
      </p:sp>
      <p:sp>
        <p:nvSpPr>
          <p:cNvPr id="5" name="TextBox 4"/>
          <p:cNvSpPr txBox="1"/>
          <p:nvPr/>
        </p:nvSpPr>
        <p:spPr>
          <a:xfrm>
            <a:off x="1523999" y="6139934"/>
            <a:ext cx="5232907" cy="369332"/>
          </a:xfrm>
          <a:prstGeom prst="rect">
            <a:avLst/>
          </a:prstGeom>
          <a:noFill/>
        </p:spPr>
        <p:txBody>
          <a:bodyPr wrap="none" rtlCol="0">
            <a:spAutoFit/>
          </a:bodyPr>
          <a:lstStyle/>
          <a:p>
            <a:r>
              <a:rPr lang="en-US" dirty="0" smtClean="0"/>
              <a:t>Martin Wood, Director of the Maguire Medical Library</a:t>
            </a:r>
            <a:endParaRPr lang="en-US" dirty="0"/>
          </a:p>
        </p:txBody>
      </p:sp>
      <p:sp>
        <p:nvSpPr>
          <p:cNvPr id="6" name="TextBox 5"/>
          <p:cNvSpPr txBox="1"/>
          <p:nvPr/>
        </p:nvSpPr>
        <p:spPr>
          <a:xfrm>
            <a:off x="551592" y="1215784"/>
            <a:ext cx="6115264" cy="369332"/>
          </a:xfrm>
          <a:prstGeom prst="rect">
            <a:avLst/>
          </a:prstGeom>
          <a:noFill/>
        </p:spPr>
        <p:txBody>
          <a:bodyPr wrap="none" rtlCol="0">
            <a:spAutoFit/>
          </a:bodyPr>
          <a:lstStyle/>
          <a:p>
            <a:r>
              <a:rPr lang="en-US" u="sng" dirty="0">
                <a:hlinkClick r:id="rId2"/>
              </a:rPr>
              <a:t>http://</a:t>
            </a:r>
            <a:r>
              <a:rPr lang="en-US" u="sng" dirty="0" smtClean="0">
                <a:hlinkClick r:id="rId2"/>
              </a:rPr>
              <a:t>www.youtube.com/watch?v=BnKqco8G7t4&amp;feature=plcp</a:t>
            </a:r>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681" y="1891784"/>
            <a:ext cx="6315075"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612648" y="228600"/>
            <a:ext cx="8153400" cy="9906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dirty="0" smtClean="0"/>
              <a:t>The Power of an Online Community of Patients</a:t>
            </a:r>
            <a:endParaRPr lang="en-US" sz="3200" dirty="0"/>
          </a:p>
        </p:txBody>
      </p:sp>
    </p:spTree>
    <p:extLst>
      <p:ext uri="{BB962C8B-B14F-4D97-AF65-F5344CB8AC3E}">
        <p14:creationId xmlns:p14="http://schemas.microsoft.com/office/powerpoint/2010/main" val="21422753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Peer-to-peer Healthcare</a:t>
            </a:r>
            <a:endParaRPr lang="en-US" dirty="0"/>
          </a:p>
        </p:txBody>
      </p:sp>
      <p:sp>
        <p:nvSpPr>
          <p:cNvPr id="3" name="Content Placeholder 2"/>
          <p:cNvSpPr>
            <a:spLocks noGrp="1"/>
          </p:cNvSpPr>
          <p:nvPr>
            <p:ph idx="1"/>
          </p:nvPr>
        </p:nvSpPr>
        <p:spPr/>
        <p:txBody>
          <a:bodyPr/>
          <a:lstStyle/>
          <a:p>
            <a:r>
              <a:rPr lang="en-US" dirty="0"/>
              <a:t>One in four internet users living with high blood pressure, diabetes, heart conditions, lung conditions, cancer, or some other chronic ailment </a:t>
            </a:r>
            <a:r>
              <a:rPr lang="en-US" dirty="0" smtClean="0"/>
              <a:t>(23%) </a:t>
            </a:r>
            <a:r>
              <a:rPr lang="en-US" dirty="0"/>
              <a:t>say they have gone online to find others with similar health concerns. </a:t>
            </a:r>
            <a:endParaRPr lang="en-US" dirty="0" smtClean="0"/>
          </a:p>
          <a:p>
            <a:r>
              <a:rPr lang="en-US" dirty="0" smtClean="0"/>
              <a:t>By </a:t>
            </a:r>
            <a:r>
              <a:rPr lang="en-US" dirty="0"/>
              <a:t>contrast, 15% of internet users who report no chronic conditions have sought such help online. </a:t>
            </a:r>
            <a:br>
              <a:rPr lang="en-US" dirty="0"/>
            </a:br>
            <a:endParaRPr lang="en-US" dirty="0"/>
          </a:p>
        </p:txBody>
      </p:sp>
      <p:sp>
        <p:nvSpPr>
          <p:cNvPr id="4" name="TextBox 3"/>
          <p:cNvSpPr txBox="1"/>
          <p:nvPr/>
        </p:nvSpPr>
        <p:spPr>
          <a:xfrm>
            <a:off x="424543" y="5972182"/>
            <a:ext cx="8686800" cy="646331"/>
          </a:xfrm>
          <a:prstGeom prst="rect">
            <a:avLst/>
          </a:prstGeom>
          <a:noFill/>
        </p:spPr>
        <p:txBody>
          <a:bodyPr wrap="square" rtlCol="0">
            <a:spAutoFit/>
          </a:bodyPr>
          <a:lstStyle/>
          <a:p>
            <a:r>
              <a:rPr lang="en-US" dirty="0" smtClean="0"/>
              <a:t>Fox, </a:t>
            </a:r>
            <a:r>
              <a:rPr lang="en-US" dirty="0" err="1" smtClean="0"/>
              <a:t>Suzannah</a:t>
            </a:r>
            <a:r>
              <a:rPr lang="en-US" dirty="0" smtClean="0"/>
              <a:t>. Peer-to-peer Healthcare.  Pew Internet Survey Results. </a:t>
            </a:r>
            <a:r>
              <a:rPr lang="en-US" b="1" dirty="0"/>
              <a:t>http://pewinternet.org/Reports/2011/P2PHealthcare.aspx</a:t>
            </a:r>
            <a:endParaRPr lang="en-US" dirty="0"/>
          </a:p>
        </p:txBody>
      </p:sp>
      <p:sp>
        <p:nvSpPr>
          <p:cNvPr id="5" name="Slide Number Placeholder 4"/>
          <p:cNvSpPr>
            <a:spLocks noGrp="1"/>
          </p:cNvSpPr>
          <p:nvPr>
            <p:ph type="sldNum" sz="quarter" idx="12"/>
          </p:nvPr>
        </p:nvSpPr>
        <p:spPr/>
        <p:txBody>
          <a:bodyPr>
            <a:normAutofit fontScale="85000" lnSpcReduction="20000"/>
          </a:bodyPr>
          <a:lstStyle/>
          <a:p>
            <a:fld id="{727A596B-88F7-4408-8C0C-B9676E551C0B}" type="slidenum">
              <a:rPr lang="en-US" smtClean="0"/>
              <a:pPr/>
              <a:t>42</a:t>
            </a:fld>
            <a:endParaRPr lang="en-US" dirty="0"/>
          </a:p>
        </p:txBody>
      </p:sp>
    </p:spTree>
    <p:extLst>
      <p:ext uri="{BB962C8B-B14F-4D97-AF65-F5344CB8AC3E}">
        <p14:creationId xmlns:p14="http://schemas.microsoft.com/office/powerpoint/2010/main" val="16649573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Patients Like Me</a:t>
            </a:r>
            <a:endParaRPr lang="en-US" dirty="0"/>
          </a:p>
        </p:txBody>
      </p:sp>
      <p:sp>
        <p:nvSpPr>
          <p:cNvPr id="3" name="Content Placeholder 2"/>
          <p:cNvSpPr>
            <a:spLocks noGrp="1"/>
          </p:cNvSpPr>
          <p:nvPr>
            <p:ph sz="quarter" idx="1"/>
          </p:nvPr>
        </p:nvSpPr>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43</a:t>
            </a:fld>
            <a:endParaRPr lang="en-US" dirty="0"/>
          </a:p>
        </p:txBody>
      </p:sp>
      <p:sp>
        <p:nvSpPr>
          <p:cNvPr id="5" name="TextBox 4"/>
          <p:cNvSpPr txBox="1"/>
          <p:nvPr/>
        </p:nvSpPr>
        <p:spPr>
          <a:xfrm>
            <a:off x="3933209" y="228600"/>
            <a:ext cx="5046831" cy="369332"/>
          </a:xfrm>
          <a:prstGeom prst="rect">
            <a:avLst/>
          </a:prstGeom>
          <a:noFill/>
        </p:spPr>
        <p:txBody>
          <a:bodyPr wrap="none" rtlCol="0">
            <a:spAutoFit/>
          </a:bodyPr>
          <a:lstStyle/>
          <a:p>
            <a:r>
              <a:rPr lang="en-US" dirty="0">
                <a:hlinkClick r:id="rId3"/>
              </a:rPr>
              <a:t>https://</a:t>
            </a:r>
            <a:r>
              <a:rPr lang="en-US" dirty="0" smtClean="0">
                <a:hlinkClick r:id="rId3"/>
              </a:rPr>
              <a:t>www.youtube.com/user/PatientsLikeMe2008</a:t>
            </a:r>
            <a:r>
              <a:rPr lang="en-US" dirty="0" smtClean="0"/>
              <a:t> </a:t>
            </a:r>
            <a:endParaRPr lang="en-US" dirty="0"/>
          </a:p>
        </p:txBody>
      </p:sp>
      <p:pic>
        <p:nvPicPr>
          <p:cNvPr id="13314"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148" y="1604962"/>
            <a:ext cx="8534400" cy="46799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85876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Grief and Community Support</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44</a:t>
            </a:fld>
            <a:endParaRPr lang="en-US" dirty="0"/>
          </a:p>
        </p:txBody>
      </p:sp>
      <p:sp>
        <p:nvSpPr>
          <p:cNvPr id="4" name="Content Placeholder 3"/>
          <p:cNvSpPr>
            <a:spLocks noGrp="1"/>
          </p:cNvSpPr>
          <p:nvPr>
            <p:ph sz="quarter" idx="1"/>
          </p:nvPr>
        </p:nvSpPr>
        <p:spPr/>
        <p:txBody>
          <a:bodyPr/>
          <a:lstStyle/>
          <a:p>
            <a:r>
              <a:rPr lang="en-US" dirty="0" smtClean="0"/>
              <a:t>Caring Bridge</a:t>
            </a:r>
          </a:p>
          <a:p>
            <a:endParaRPr lang="en-US" dirty="0"/>
          </a:p>
          <a:p>
            <a:endParaRPr lang="en-US" dirty="0" smtClean="0"/>
          </a:p>
          <a:p>
            <a:endParaRPr lang="en-US" dirty="0"/>
          </a:p>
          <a:p>
            <a:r>
              <a:rPr lang="en-US" dirty="0" smtClean="0"/>
              <a:t>Inspire.com </a:t>
            </a:r>
            <a:endParaRPr lang="en-US" dirty="0"/>
          </a:p>
        </p:txBody>
      </p:sp>
      <p:sp>
        <p:nvSpPr>
          <p:cNvPr id="5" name="TextBox 4"/>
          <p:cNvSpPr txBox="1"/>
          <p:nvPr/>
        </p:nvSpPr>
        <p:spPr>
          <a:xfrm>
            <a:off x="612648" y="6212543"/>
            <a:ext cx="8095550" cy="369332"/>
          </a:xfrm>
          <a:prstGeom prst="rect">
            <a:avLst/>
          </a:prstGeom>
          <a:noFill/>
        </p:spPr>
        <p:txBody>
          <a:bodyPr wrap="none" rtlCol="0">
            <a:spAutoFit/>
          </a:bodyPr>
          <a:lstStyle/>
          <a:p>
            <a:r>
              <a:rPr lang="en-US" dirty="0" smtClean="0">
                <a:hlinkClick r:id="rId3"/>
              </a:rPr>
              <a:t>Jacobs, DL. Turning to Social Media in Times of Need. </a:t>
            </a:r>
            <a:r>
              <a:rPr lang="en-US" i="1" dirty="0" smtClean="0">
                <a:hlinkClick r:id="rId3"/>
              </a:rPr>
              <a:t>New York Time</a:t>
            </a:r>
            <a:r>
              <a:rPr lang="en-US" dirty="0" smtClean="0">
                <a:hlinkClick r:id="rId3"/>
              </a:rPr>
              <a:t>s. May 13, 2015</a:t>
            </a:r>
            <a:r>
              <a:rPr lang="en-US" dirty="0" smtClean="0"/>
              <a:t> </a:t>
            </a:r>
            <a:endParaRPr lang="en-US" dirty="0"/>
          </a:p>
        </p:txBody>
      </p:sp>
      <p:pic>
        <p:nvPicPr>
          <p:cNvPr id="6" name="Picture 5"/>
          <p:cNvPicPr>
            <a:picLocks noChangeAspect="1"/>
          </p:cNvPicPr>
          <p:nvPr/>
        </p:nvPicPr>
        <p:blipFill>
          <a:blip r:embed="rId4"/>
          <a:stretch>
            <a:fillRect/>
          </a:stretch>
        </p:blipFill>
        <p:spPr>
          <a:xfrm>
            <a:off x="1270913" y="4495800"/>
            <a:ext cx="7010400" cy="1323975"/>
          </a:xfrm>
          <a:prstGeom prst="rect">
            <a:avLst/>
          </a:prstGeom>
        </p:spPr>
      </p:pic>
      <p:pic>
        <p:nvPicPr>
          <p:cNvPr id="7" name="Picture 6"/>
          <p:cNvPicPr>
            <a:picLocks noChangeAspect="1"/>
          </p:cNvPicPr>
          <p:nvPr/>
        </p:nvPicPr>
        <p:blipFill>
          <a:blip r:embed="rId5"/>
          <a:stretch>
            <a:fillRect/>
          </a:stretch>
        </p:blipFill>
        <p:spPr>
          <a:xfrm>
            <a:off x="1270913" y="2428875"/>
            <a:ext cx="4278483" cy="923925"/>
          </a:xfrm>
          <a:prstGeom prst="rect">
            <a:avLst/>
          </a:prstGeom>
        </p:spPr>
      </p:pic>
    </p:spTree>
    <p:extLst>
      <p:ext uri="{BB962C8B-B14F-4D97-AF65-F5344CB8AC3E}">
        <p14:creationId xmlns:p14="http://schemas.microsoft.com/office/powerpoint/2010/main" val="15744084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Tracking Health Data</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45</a:t>
            </a:fld>
            <a:endParaRPr lang="en-US" dirty="0"/>
          </a:p>
        </p:txBody>
      </p:sp>
      <p:sp>
        <p:nvSpPr>
          <p:cNvPr id="4" name="Content Placeholder 3"/>
          <p:cNvSpPr>
            <a:spLocks noGrp="1"/>
          </p:cNvSpPr>
          <p:nvPr>
            <p:ph sz="quarter" idx="1"/>
          </p:nvPr>
        </p:nvSpPr>
        <p:spPr>
          <a:xfrm>
            <a:off x="366494" y="3499777"/>
            <a:ext cx="8469507" cy="3027303"/>
          </a:xfrm>
        </p:spPr>
        <p:txBody>
          <a:bodyPr>
            <a:normAutofit fontScale="92500" lnSpcReduction="10000"/>
          </a:bodyPr>
          <a:lstStyle/>
          <a:p>
            <a:pPr>
              <a:tabLst>
                <a:tab pos="7659688" algn="l"/>
              </a:tabLst>
            </a:pPr>
            <a:r>
              <a:rPr lang="en-US" sz="3000" dirty="0"/>
              <a:t>60% of U.S. adults </a:t>
            </a:r>
            <a:r>
              <a:rPr lang="en-US" sz="3000" dirty="0" smtClean="0"/>
              <a:t>track weight</a:t>
            </a:r>
            <a:r>
              <a:rPr lang="en-US" sz="3000" dirty="0"/>
              <a:t>, diet, or exercise </a:t>
            </a:r>
            <a:r>
              <a:rPr lang="en-US" sz="3000" dirty="0" smtClean="0"/>
              <a:t>routine.  (Pew)</a:t>
            </a:r>
          </a:p>
          <a:p>
            <a:pPr>
              <a:tabLst>
                <a:tab pos="7659688" algn="l"/>
              </a:tabLst>
            </a:pPr>
            <a:r>
              <a:rPr lang="en-US" sz="3000" dirty="0" smtClean="0"/>
              <a:t>21% use some form of technology to track their health data </a:t>
            </a:r>
          </a:p>
          <a:p>
            <a:pPr lvl="0">
              <a:tabLst>
                <a:tab pos="7659688" algn="l"/>
              </a:tabLst>
            </a:pPr>
            <a:r>
              <a:rPr lang="en-US" sz="3000" dirty="0" smtClean="0"/>
              <a:t>46</a:t>
            </a:r>
            <a:r>
              <a:rPr lang="en-US" sz="3000" dirty="0"/>
              <a:t>% of trackers say that this activity has changed their overall approach to maintaining their health or the health of someone for whom they provide care.</a:t>
            </a:r>
          </a:p>
          <a:p>
            <a:endParaRPr lang="en-US" dirty="0"/>
          </a:p>
        </p:txBody>
      </p:sp>
      <p:pic>
        <p:nvPicPr>
          <p:cNvPr id="5" name="Picture 4"/>
          <p:cNvPicPr>
            <a:picLocks noChangeAspect="1"/>
          </p:cNvPicPr>
          <p:nvPr/>
        </p:nvPicPr>
        <p:blipFill rotWithShape="1">
          <a:blip r:embed="rId3"/>
          <a:srcRect l="3653"/>
          <a:stretch/>
        </p:blipFill>
        <p:spPr>
          <a:xfrm>
            <a:off x="7190426" y="193729"/>
            <a:ext cx="1624339" cy="2247900"/>
          </a:xfrm>
          <a:prstGeom prst="rect">
            <a:avLst/>
          </a:prstGeom>
        </p:spPr>
      </p:pic>
      <p:sp>
        <p:nvSpPr>
          <p:cNvPr id="7" name="TextBox 6"/>
          <p:cNvSpPr txBox="1"/>
          <p:nvPr/>
        </p:nvSpPr>
        <p:spPr>
          <a:xfrm>
            <a:off x="508415" y="1676400"/>
            <a:ext cx="6654529" cy="1815882"/>
          </a:xfrm>
          <a:prstGeom prst="rect">
            <a:avLst/>
          </a:prstGeom>
          <a:noFill/>
        </p:spPr>
        <p:txBody>
          <a:bodyPr wrap="square" rtlCol="0">
            <a:spAutoFit/>
          </a:bodyPr>
          <a:lstStyle/>
          <a:p>
            <a:pPr marL="457200" indent="-457200">
              <a:buClr>
                <a:schemeClr val="accent2">
                  <a:lumMod val="75000"/>
                </a:schemeClr>
              </a:buClr>
              <a:buFont typeface="Arial" panose="020B0604020202020204" pitchFamily="34" charset="0"/>
              <a:buChar char="•"/>
            </a:pPr>
            <a:r>
              <a:rPr lang="en-US" sz="2800" dirty="0"/>
              <a:t>Fitbit sold 4.8 million wearables in the third quarter 2015.  Fitbit Community includes help forums, activity groups and discussions.</a:t>
            </a:r>
          </a:p>
        </p:txBody>
      </p:sp>
    </p:spTree>
    <p:extLst>
      <p:ext uri="{BB962C8B-B14F-4D97-AF65-F5344CB8AC3E}">
        <p14:creationId xmlns:p14="http://schemas.microsoft.com/office/powerpoint/2010/main" val="21171975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Find Communities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46</a:t>
            </a:fld>
            <a:endParaRPr lang="en-US" dirty="0"/>
          </a:p>
        </p:txBody>
      </p:sp>
      <p:sp>
        <p:nvSpPr>
          <p:cNvPr id="4" name="Content Placeholder 3"/>
          <p:cNvSpPr>
            <a:spLocks noGrp="1"/>
          </p:cNvSpPr>
          <p:nvPr>
            <p:ph sz="quarter" idx="1"/>
          </p:nvPr>
        </p:nvSpPr>
        <p:spPr/>
        <p:txBody>
          <a:bodyPr>
            <a:normAutofit lnSpcReduction="10000"/>
          </a:bodyPr>
          <a:lstStyle/>
          <a:p>
            <a:r>
              <a:rPr lang="en-US" sz="3600" dirty="0" smtClean="0"/>
              <a:t>Google a condition and “social media communities”, “Blog” etc.</a:t>
            </a:r>
          </a:p>
          <a:p>
            <a:r>
              <a:rPr lang="en-US" sz="3600" dirty="0" smtClean="0"/>
              <a:t>Go to a major social media site and search on a disease/condition</a:t>
            </a:r>
          </a:p>
          <a:p>
            <a:r>
              <a:rPr lang="en-US" sz="3600" dirty="0" smtClean="0"/>
              <a:t>Check out </a:t>
            </a:r>
          </a:p>
          <a:p>
            <a:pPr lvl="1"/>
            <a:r>
              <a:rPr lang="en-US" sz="3300" dirty="0" smtClean="0">
                <a:hlinkClick r:id="rId3"/>
              </a:rPr>
              <a:t>www.Inspire.com</a:t>
            </a:r>
            <a:r>
              <a:rPr lang="en-US" sz="3300" dirty="0" smtClean="0"/>
              <a:t> - communities</a:t>
            </a:r>
          </a:p>
          <a:p>
            <a:pPr lvl="1"/>
            <a:r>
              <a:rPr lang="en-US" sz="3300" dirty="0" smtClean="0">
                <a:hlinkClick r:id="rId4"/>
              </a:rPr>
              <a:t>www.BensFriends.org</a:t>
            </a:r>
            <a:r>
              <a:rPr lang="en-US" sz="3300" dirty="0" smtClean="0"/>
              <a:t>, Patient Support Communities – look under Community List </a:t>
            </a:r>
          </a:p>
        </p:txBody>
      </p:sp>
    </p:spTree>
    <p:extLst>
      <p:ext uri="{BB962C8B-B14F-4D97-AF65-F5344CB8AC3E}">
        <p14:creationId xmlns:p14="http://schemas.microsoft.com/office/powerpoint/2010/main" val="3117735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Information Online</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47</a:t>
            </a:fld>
            <a:endParaRPr lang="en-US" dirty="0"/>
          </a:p>
        </p:txBody>
      </p:sp>
      <p:sp>
        <p:nvSpPr>
          <p:cNvPr id="4" name="Content Placeholder 3"/>
          <p:cNvSpPr>
            <a:spLocks noGrp="1"/>
          </p:cNvSpPr>
          <p:nvPr>
            <p:ph sz="quarter" idx="1"/>
          </p:nvPr>
        </p:nvSpPr>
        <p:spPr>
          <a:xfrm>
            <a:off x="612648" y="1600200"/>
            <a:ext cx="8153400" cy="4953000"/>
          </a:xfrm>
        </p:spPr>
        <p:txBody>
          <a:bodyPr>
            <a:normAutofit lnSpcReduction="10000"/>
          </a:bodyPr>
          <a:lstStyle/>
          <a:p>
            <a:r>
              <a:rPr lang="en-US" sz="3200" dirty="0"/>
              <a:t>80% of internet users gather health information online (Pew)</a:t>
            </a:r>
          </a:p>
          <a:p>
            <a:r>
              <a:rPr lang="en-US" sz="3200" dirty="0" smtClean="0"/>
              <a:t>Educate patients to find good information online</a:t>
            </a:r>
          </a:p>
          <a:p>
            <a:r>
              <a:rPr lang="en-US" sz="3100" dirty="0" smtClean="0"/>
              <a:t>List reliable sites on your clinic web site</a:t>
            </a:r>
          </a:p>
          <a:p>
            <a:r>
              <a:rPr lang="en-US" sz="3200" dirty="0" smtClean="0"/>
              <a:t>Social media provides physicians opportunities to contribute to good information online</a:t>
            </a:r>
          </a:p>
          <a:p>
            <a:pPr lvl="1"/>
            <a:r>
              <a:rPr lang="en-US" sz="2800" dirty="0" smtClean="0"/>
              <a:t>In your Twitter posts, FB page, or Blog</a:t>
            </a:r>
          </a:p>
          <a:p>
            <a:pPr lvl="1"/>
            <a:r>
              <a:rPr lang="en-US" sz="2800" dirty="0" smtClean="0"/>
              <a:t>Recommend sites, good articles, good blogs on topics you see often or questions you answer often</a:t>
            </a:r>
          </a:p>
        </p:txBody>
      </p:sp>
    </p:spTree>
    <p:extLst>
      <p:ext uri="{BB962C8B-B14F-4D97-AF65-F5344CB8AC3E}">
        <p14:creationId xmlns:p14="http://schemas.microsoft.com/office/powerpoint/2010/main" val="28352373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31800" y="159702"/>
            <a:ext cx="8153400" cy="990600"/>
          </a:xfrm>
        </p:spPr>
        <p:txBody>
          <a:bodyPr>
            <a:normAutofit fontScale="90000"/>
          </a:bodyPr>
          <a:lstStyle/>
          <a:p>
            <a:r>
              <a:rPr lang="en-US" dirty="0"/>
              <a:t>As a patient, have you used social media to address a health question?</a:t>
            </a:r>
          </a:p>
        </p:txBody>
      </p:sp>
      <p:sp>
        <p:nvSpPr>
          <p:cNvPr id="3" name="TPAnswers"/>
          <p:cNvSpPr>
            <a:spLocks noGrp="1"/>
          </p:cNvSpPr>
          <p:nvPr>
            <p:ph type="body" idx="1"/>
            <p:custDataLst>
              <p:tags r:id="rId3"/>
            </p:custDataLst>
          </p:nvPr>
        </p:nvSpPr>
        <p:spPr>
          <a:xfrm>
            <a:off x="457200" y="1600200"/>
            <a:ext cx="4114800" cy="4526280"/>
          </a:xfrm>
        </p:spPr>
        <p:txBody>
          <a:bodyPr>
            <a:normAutofit/>
          </a:bodyPr>
          <a:lstStyle/>
          <a:p>
            <a:pPr marL="514350" indent="-514350">
              <a:spcBef>
                <a:spcPct val="20000"/>
              </a:spcBef>
              <a:buFont typeface="Wingdings"/>
              <a:buAutoNum type="alphaUcPeriod"/>
            </a:pPr>
            <a:r>
              <a:rPr lang="en-US" sz="3200" dirty="0" smtClean="0"/>
              <a:t>Yes</a:t>
            </a:r>
          </a:p>
          <a:p>
            <a:pPr marL="514350" indent="-514350">
              <a:spcBef>
                <a:spcPct val="20000"/>
              </a:spcBef>
              <a:buFont typeface="Wingdings"/>
              <a:buAutoNum type="alphaUcPeriod"/>
            </a:pPr>
            <a:r>
              <a:rPr lang="en-US" sz="3200" dirty="0" smtClean="0"/>
              <a:t>No</a:t>
            </a:r>
            <a:endParaRPr lang="en-US" sz="3200"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48</a:t>
            </a:fld>
            <a:endParaRPr lang="en-US"/>
          </a:p>
        </p:txBody>
      </p:sp>
      <p:graphicFrame>
        <p:nvGraphicFramePr>
          <p:cNvPr id="5" name="TPChart"/>
          <p:cNvGraphicFramePr>
            <a:graphicFrameLocks noChangeAspect="1"/>
          </p:cNvGraphicFramePr>
          <p:nvPr>
            <p:custDataLst>
              <p:tags r:id="rId4"/>
            </p:custDataLst>
            <p:extLst>
              <p:ext uri="{D42A27DB-BD31-4B8C-83A1-F6EECF244321}">
                <p14:modId xmlns:p14="http://schemas.microsoft.com/office/powerpoint/2010/main" val="1794036017"/>
              </p:ext>
            </p:extLst>
          </p:nvPr>
        </p:nvGraphicFramePr>
        <p:xfrm>
          <a:off x="4508500" y="1600200"/>
          <a:ext cx="4572000" cy="5143500"/>
        </p:xfrm>
        <a:graphic>
          <a:graphicData uri="http://schemas.openxmlformats.org/presentationml/2006/ole">
            <mc:AlternateContent xmlns:mc="http://schemas.openxmlformats.org/markup-compatibility/2006">
              <mc:Choice xmlns:v="urn:schemas-microsoft-com:vml" Requires="v">
                <p:oleObj spid="_x0000_s18551" name="Chart" r:id="rId7" imgW="4572072" imgH="5143500" progId="MSGraph.Chart.8">
                  <p:embed followColorScheme="full"/>
                </p:oleObj>
              </mc:Choice>
              <mc:Fallback>
                <p:oleObj name="Chart" r:id="rId7" imgW="4572072" imgH="5143500" progId="MSGraph.Chart.8">
                  <p:embed followColorScheme="full"/>
                  <p:pic>
                    <p:nvPicPr>
                      <p:cNvPr id="0" name=""/>
                      <p:cNvPicPr/>
                      <p:nvPr/>
                    </p:nvPicPr>
                    <p:blipFill>
                      <a:blip r:embed="rId8"/>
                      <a:stretch>
                        <a:fillRect/>
                      </a:stretch>
                    </p:blipFill>
                    <p:spPr>
                      <a:xfrm>
                        <a:off x="4508500" y="1600200"/>
                        <a:ext cx="4572000" cy="5143500"/>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175067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Rheumatoid Arthritis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49</a:t>
            </a:fld>
            <a:endParaRPr lang="en-US" dirty="0"/>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1553976"/>
            <a:ext cx="7772399" cy="52777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9184" y="1201922"/>
            <a:ext cx="3265227" cy="369332"/>
          </a:xfrm>
          <a:prstGeom prst="rect">
            <a:avLst/>
          </a:prstGeom>
          <a:noFill/>
        </p:spPr>
        <p:txBody>
          <a:bodyPr wrap="square" rtlCol="0">
            <a:spAutoFit/>
          </a:bodyPr>
          <a:lstStyle/>
          <a:p>
            <a:r>
              <a:rPr lang="en-US" u="sng" dirty="0">
                <a:hlinkClick r:id="rId5"/>
              </a:rPr>
              <a:t>http://</a:t>
            </a:r>
            <a:r>
              <a:rPr lang="en-US" u="sng" dirty="0" smtClean="0">
                <a:hlinkClick r:id="rId5"/>
              </a:rPr>
              <a:t>bit.ly/MgNS8t</a:t>
            </a:r>
            <a:endParaRPr lang="en-US" dirty="0"/>
          </a:p>
        </p:txBody>
      </p:sp>
      <p:pic>
        <p:nvPicPr>
          <p:cNvPr id="6" name="o1sxaExEBLI"/>
          <p:cNvPicPr>
            <a:picLocks noGrp="1" noRot="1" noChangeAspect="1"/>
          </p:cNvPicPr>
          <p:nvPr>
            <p:ph sz="quarter" idx="1"/>
            <a:videoFile r:link="rId1"/>
          </p:nvPr>
        </p:nvPicPr>
        <p:blipFill>
          <a:blip r:embed="rId6"/>
          <a:stretch>
            <a:fillRect/>
          </a:stretch>
        </p:blipFill>
        <p:spPr>
          <a:xfrm>
            <a:off x="2971800" y="2442356"/>
            <a:ext cx="5029200" cy="2828925"/>
          </a:xfrm>
          <a:prstGeom prst="rect">
            <a:avLst/>
          </a:prstGeom>
        </p:spPr>
      </p:pic>
    </p:spTree>
    <p:extLst>
      <p:ext uri="{BB962C8B-B14F-4D97-AF65-F5344CB8AC3E}">
        <p14:creationId xmlns:p14="http://schemas.microsoft.com/office/powerpoint/2010/main" val="27394744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Disclaimer</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5</a:t>
            </a:fld>
            <a:endParaRPr lang="en-US" dirty="0"/>
          </a:p>
        </p:txBody>
      </p:sp>
      <p:sp>
        <p:nvSpPr>
          <p:cNvPr id="4" name="Content Placeholder 3"/>
          <p:cNvSpPr>
            <a:spLocks noGrp="1"/>
          </p:cNvSpPr>
          <p:nvPr>
            <p:ph sz="quarter" idx="1"/>
          </p:nvPr>
        </p:nvSpPr>
        <p:spPr/>
        <p:txBody>
          <a:bodyPr/>
          <a:lstStyle/>
          <a:p>
            <a:r>
              <a:rPr lang="en-US" dirty="0" smtClean="0"/>
              <a:t>No monetary relationship with any of the sites, companies, (except FSU), or people mentioned in this presentation</a:t>
            </a:r>
          </a:p>
          <a:p>
            <a:r>
              <a:rPr lang="en-US" dirty="0" smtClean="0"/>
              <a:t>Ambivalent about some social media sites, uses, etc.</a:t>
            </a:r>
          </a:p>
          <a:p>
            <a:r>
              <a:rPr lang="en-US" dirty="0" smtClean="0"/>
              <a:t>Not an expert  </a:t>
            </a:r>
          </a:p>
          <a:p>
            <a:r>
              <a:rPr lang="en-US" dirty="0" smtClean="0"/>
              <a:t>Personal user (Want to see pictures of my grandkids?)</a:t>
            </a:r>
            <a:endParaRPr lang="en-US" dirty="0"/>
          </a:p>
        </p:txBody>
      </p:sp>
    </p:spTree>
    <p:extLst>
      <p:ext uri="{BB962C8B-B14F-4D97-AF65-F5344CB8AC3E}">
        <p14:creationId xmlns:p14="http://schemas.microsoft.com/office/powerpoint/2010/main" val="16366816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229600" cy="1143000"/>
          </a:xfrm>
        </p:spPr>
        <p:txBody>
          <a:bodyPr/>
          <a:lstStyle/>
          <a:p>
            <a:r>
              <a:rPr lang="en-US" dirty="0" smtClean="0"/>
              <a:t>Enter Question Text</a:t>
            </a:r>
            <a:endParaRPr lang="en-US" dirty="0"/>
          </a:p>
        </p:txBody>
      </p:sp>
      <p:sp>
        <p:nvSpPr>
          <p:cNvPr id="3" name="TPAnswers"/>
          <p:cNvSpPr>
            <a:spLocks noGrp="1"/>
          </p:cNvSpPr>
          <p:nvPr>
            <p:ph idx="1"/>
            <p:custDataLst>
              <p:tags r:id="rId3"/>
            </p:custDataLst>
          </p:nvPr>
        </p:nvSpPr>
        <p:spPr>
          <a:xfrm>
            <a:off x="381000" y="1981200"/>
            <a:ext cx="4648200" cy="4525963"/>
          </a:xfrm>
        </p:spPr>
        <p:txBody>
          <a:bodyPr>
            <a:normAutofit/>
          </a:bodyPr>
          <a:lstStyle/>
          <a:p>
            <a:pPr marL="514350" indent="-514350">
              <a:buFont typeface="+mj-lt"/>
              <a:buAutoNum type="alphaUcPeriod"/>
            </a:pPr>
            <a:r>
              <a:rPr lang="en-US" dirty="0" smtClean="0"/>
              <a:t>Patient education</a:t>
            </a:r>
          </a:p>
          <a:p>
            <a:pPr marL="514350" indent="-514350">
              <a:buFont typeface="+mj-lt"/>
              <a:buAutoNum type="alphaUcPeriod"/>
            </a:pPr>
            <a:r>
              <a:rPr lang="en-US" dirty="0" smtClean="0"/>
              <a:t>Caregiver support</a:t>
            </a:r>
          </a:p>
          <a:p>
            <a:pPr marL="514350" indent="-514350">
              <a:buFont typeface="+mj-lt"/>
              <a:buAutoNum type="alphaUcPeriod"/>
            </a:pPr>
            <a:r>
              <a:rPr lang="en-US" dirty="0" smtClean="0"/>
              <a:t>Peer-to-peer support</a:t>
            </a:r>
          </a:p>
          <a:p>
            <a:pPr marL="514350" indent="-514350">
              <a:buFont typeface="+mj-lt"/>
              <a:buAutoNum type="alphaUcPeriod"/>
            </a:pPr>
            <a:r>
              <a:rPr lang="en-US" dirty="0" smtClean="0"/>
              <a:t>Healthy lifestyle support</a:t>
            </a:r>
          </a:p>
          <a:p>
            <a:pPr marL="514350" indent="-514350">
              <a:buFont typeface="+mj-lt"/>
              <a:buAutoNum type="alphaUcPeriod"/>
            </a:pPr>
            <a:r>
              <a:rPr lang="en-US" dirty="0" smtClean="0"/>
              <a:t>Find community health resources</a:t>
            </a:r>
          </a:p>
          <a:p>
            <a:pPr marL="514350" indent="-514350">
              <a:buFont typeface="+mj-lt"/>
              <a:buAutoNum type="alphaUcPeriod"/>
            </a:pPr>
            <a:r>
              <a:rPr lang="en-US" dirty="0" smtClean="0"/>
              <a:t>Other</a:t>
            </a:r>
          </a:p>
          <a:p>
            <a:pPr marL="514350" indent="-514350">
              <a:buFont typeface="+mj-lt"/>
              <a:buAutoNum type="alphaUcPeriod"/>
            </a:pPr>
            <a:r>
              <a:rPr lang="en-US" dirty="0" smtClean="0"/>
              <a:t>Nothing</a:t>
            </a:r>
            <a:endParaRPr lang="en-US" dirty="0"/>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394787976"/>
              </p:ext>
            </p:extLst>
          </p:nvPr>
        </p:nvGraphicFramePr>
        <p:xfrm>
          <a:off x="4847572" y="1954427"/>
          <a:ext cx="4296428" cy="4833481"/>
        </p:xfrm>
        <a:graphic>
          <a:graphicData uri="http://schemas.openxmlformats.org/presentationml/2006/ole">
            <mc:AlternateContent xmlns:mc="http://schemas.openxmlformats.org/markup-compatibility/2006">
              <mc:Choice xmlns:v="urn:schemas-microsoft-com:vml" Requires="v">
                <p:oleObj spid="_x0000_s12515" name="Chart" r:id="rId7" imgW="4572072" imgH="5143500" progId="MSGraph.Chart.8">
                  <p:embed followColorScheme="full"/>
                </p:oleObj>
              </mc:Choice>
              <mc:Fallback>
                <p:oleObj name="Chart" r:id="rId7" imgW="4572072" imgH="5143500" progId="MSGraph.Chart.8">
                  <p:embed followColorScheme="full"/>
                  <p:pic>
                    <p:nvPicPr>
                      <p:cNvPr id="0" name=""/>
                      <p:cNvPicPr/>
                      <p:nvPr/>
                    </p:nvPicPr>
                    <p:blipFill>
                      <a:blip r:embed="rId8"/>
                      <a:stretch>
                        <a:fillRect/>
                      </a:stretch>
                    </p:blipFill>
                    <p:spPr>
                      <a:xfrm>
                        <a:off x="4847572" y="1954427"/>
                        <a:ext cx="4296428" cy="4833481"/>
                      </a:xfrm>
                      <a:prstGeom prst="rect">
                        <a:avLst/>
                      </a:prstGeom>
                    </p:spPr>
                  </p:pic>
                </p:oleObj>
              </mc:Fallback>
            </mc:AlternateContent>
          </a:graphicData>
        </a:graphic>
      </p:graphicFrame>
      <p:sp>
        <p:nvSpPr>
          <p:cNvPr id="5" name="TPQuestion"/>
          <p:cNvSpPr txBox="1">
            <a:spLocks/>
          </p:cNvSpPr>
          <p:nvPr/>
        </p:nvSpPr>
        <p:spPr>
          <a:xfrm>
            <a:off x="381000" y="339939"/>
            <a:ext cx="8763000" cy="1600200"/>
          </a:xfrm>
          <a:prstGeom prst="rect">
            <a:avLst/>
          </a:prstGeom>
          <a:solidFill>
            <a:schemeClr val="bg1"/>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t>For which of the following reasons might you recommend a social media site to a patients? </a:t>
            </a:r>
            <a:endParaRPr lang="en-US" sz="3600" dirty="0"/>
          </a:p>
        </p:txBody>
      </p:sp>
      <p:sp>
        <p:nvSpPr>
          <p:cNvPr id="6" name="TextBox 5"/>
          <p:cNvSpPr txBox="1"/>
          <p:nvPr/>
        </p:nvSpPr>
        <p:spPr>
          <a:xfrm>
            <a:off x="3200400" y="6292334"/>
            <a:ext cx="1269707" cy="369332"/>
          </a:xfrm>
          <a:prstGeom prst="rect">
            <a:avLst/>
          </a:prstGeom>
          <a:noFill/>
        </p:spPr>
        <p:txBody>
          <a:bodyPr wrap="none" rtlCol="0">
            <a:spAutoFit/>
          </a:bodyPr>
          <a:lstStyle/>
          <a:p>
            <a:r>
              <a:rPr lang="en-US" dirty="0" smtClean="0"/>
              <a:t>Pick up to 6</a:t>
            </a:r>
            <a:endParaRPr lang="en-US" dirty="0"/>
          </a:p>
        </p:txBody>
      </p:sp>
      <p:sp>
        <p:nvSpPr>
          <p:cNvPr id="7" name="Slide Number Placeholder 6"/>
          <p:cNvSpPr>
            <a:spLocks noGrp="1"/>
          </p:cNvSpPr>
          <p:nvPr>
            <p:ph type="sldNum" sz="quarter" idx="12"/>
          </p:nvPr>
        </p:nvSpPr>
        <p:spPr/>
        <p:txBody>
          <a:bodyPr>
            <a:normAutofit fontScale="85000" lnSpcReduction="20000"/>
          </a:bodyPr>
          <a:lstStyle/>
          <a:p>
            <a:fld id="{727A596B-88F7-4408-8C0C-B9676E551C0B}" type="slidenum">
              <a:rPr lang="en-US" smtClean="0"/>
              <a:pPr/>
              <a:t>50</a:t>
            </a:fld>
            <a:endParaRPr lang="en-US" dirty="0"/>
          </a:p>
        </p:txBody>
      </p:sp>
    </p:spTree>
    <p:custDataLst>
      <p:tags r:id="rId2"/>
    </p:custDataLst>
    <p:extLst>
      <p:ext uri="{BB962C8B-B14F-4D97-AF65-F5344CB8AC3E}">
        <p14:creationId xmlns:p14="http://schemas.microsoft.com/office/powerpoint/2010/main" val="303460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 your Reputation</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51</a:t>
            </a:fld>
            <a:endParaRPr lang="en-US" dirty="0"/>
          </a:p>
        </p:txBody>
      </p:sp>
      <p:pic>
        <p:nvPicPr>
          <p:cNvPr id="5" name="-XhH1-NMPHI"/>
          <p:cNvPicPr>
            <a:picLocks noGrp="1" noRot="1" noChangeAspect="1"/>
          </p:cNvPicPr>
          <p:nvPr>
            <p:ph sz="quarter" idx="1"/>
            <a:videoFile r:link="rId1"/>
          </p:nvPr>
        </p:nvPicPr>
        <p:blipFill>
          <a:blip r:embed="rId4"/>
          <a:stretch>
            <a:fillRect/>
          </a:stretch>
        </p:blipFill>
        <p:spPr>
          <a:xfrm>
            <a:off x="381000" y="1676400"/>
            <a:ext cx="8398933" cy="4724400"/>
          </a:xfrm>
          <a:prstGeom prst="rect">
            <a:avLst/>
          </a:prstGeom>
        </p:spPr>
      </p:pic>
      <p:sp>
        <p:nvSpPr>
          <p:cNvPr id="4" name="TextBox 3"/>
          <p:cNvSpPr txBox="1"/>
          <p:nvPr/>
        </p:nvSpPr>
        <p:spPr>
          <a:xfrm>
            <a:off x="914400" y="1194236"/>
            <a:ext cx="4872937" cy="369332"/>
          </a:xfrm>
          <a:prstGeom prst="rect">
            <a:avLst/>
          </a:prstGeom>
          <a:noFill/>
        </p:spPr>
        <p:txBody>
          <a:bodyPr wrap="none" rtlCol="0">
            <a:spAutoFit/>
          </a:bodyPr>
          <a:lstStyle/>
          <a:p>
            <a:r>
              <a:rPr lang="en-US" dirty="0">
                <a:hlinkClick r:id="rId5"/>
              </a:rPr>
              <a:t>https://www.youtube.com/watch?v=-</a:t>
            </a:r>
            <a:r>
              <a:rPr lang="en-US" dirty="0" smtClean="0">
                <a:hlinkClick r:id="rId5"/>
              </a:rPr>
              <a:t>XhH1-NMPHI</a:t>
            </a:r>
            <a:r>
              <a:rPr lang="en-US" dirty="0" smtClean="0"/>
              <a:t> </a:t>
            </a:r>
            <a:endParaRPr lang="en-US" dirty="0"/>
          </a:p>
        </p:txBody>
      </p:sp>
    </p:spTree>
    <p:extLst>
      <p:ext uri="{BB962C8B-B14F-4D97-AF65-F5344CB8AC3E}">
        <p14:creationId xmlns:p14="http://schemas.microsoft.com/office/powerpoint/2010/main" val="2037345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Online Reputation</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52</a:t>
            </a:fld>
            <a:endParaRPr lang="en-US" dirty="0"/>
          </a:p>
        </p:txBody>
      </p:sp>
      <p:sp>
        <p:nvSpPr>
          <p:cNvPr id="4" name="Content Placeholder 3"/>
          <p:cNvSpPr>
            <a:spLocks noGrp="1"/>
          </p:cNvSpPr>
          <p:nvPr>
            <p:ph sz="quarter" idx="1"/>
          </p:nvPr>
        </p:nvSpPr>
        <p:spPr/>
        <p:txBody>
          <a:bodyPr/>
          <a:lstStyle/>
          <a:p>
            <a:r>
              <a:rPr lang="en-US" dirty="0" smtClean="0"/>
              <a:t>Multiple sites contain physician demographics, certifications, credentials, actions… </a:t>
            </a:r>
          </a:p>
          <a:p>
            <a:r>
              <a:rPr lang="en-US" dirty="0" smtClean="0"/>
              <a:t>Allow patient reviews</a:t>
            </a:r>
          </a:p>
          <a:p>
            <a:pPr lvl="1"/>
            <a:r>
              <a:rPr lang="en-US" dirty="0" smtClean="0"/>
              <a:t>Physician Experience</a:t>
            </a:r>
          </a:p>
          <a:p>
            <a:pPr lvl="1"/>
            <a:r>
              <a:rPr lang="en-US" dirty="0" smtClean="0"/>
              <a:t>Ease of scheduling appt.</a:t>
            </a:r>
          </a:p>
          <a:p>
            <a:pPr lvl="1"/>
            <a:r>
              <a:rPr lang="en-US" dirty="0" smtClean="0"/>
              <a:t>Wait times</a:t>
            </a:r>
          </a:p>
          <a:p>
            <a:pPr lvl="1"/>
            <a:r>
              <a:rPr lang="en-US" dirty="0" smtClean="0"/>
              <a:t>Staff friendliness</a:t>
            </a:r>
          </a:p>
          <a:p>
            <a:pPr lvl="1"/>
            <a:r>
              <a:rPr lang="en-US" dirty="0" smtClean="0"/>
              <a:t>Would they recommend to friend</a:t>
            </a:r>
          </a:p>
          <a:p>
            <a:pPr lvl="1"/>
            <a:endParaRPr lang="en-US" dirty="0" smtClean="0"/>
          </a:p>
          <a:p>
            <a:pPr lvl="1"/>
            <a:endParaRPr lang="en-US" dirty="0"/>
          </a:p>
        </p:txBody>
      </p:sp>
      <p:sp>
        <p:nvSpPr>
          <p:cNvPr id="5" name="TextBox 4"/>
          <p:cNvSpPr txBox="1"/>
          <p:nvPr/>
        </p:nvSpPr>
        <p:spPr>
          <a:xfrm>
            <a:off x="373162" y="5674000"/>
            <a:ext cx="8632371" cy="1200329"/>
          </a:xfrm>
          <a:prstGeom prst="rect">
            <a:avLst/>
          </a:prstGeom>
          <a:noFill/>
        </p:spPr>
        <p:txBody>
          <a:bodyPr wrap="square" rtlCol="0">
            <a:spAutoFit/>
          </a:bodyPr>
          <a:lstStyle/>
          <a:p>
            <a:r>
              <a:rPr lang="en-US" i="1" dirty="0"/>
              <a:t>Establishing, Managing, and Protecting Your Online Reputation: A Social Media Guide for Physicians and Medical Practices</a:t>
            </a:r>
            <a:endParaRPr lang="en-US" dirty="0"/>
          </a:p>
          <a:p>
            <a:r>
              <a:rPr lang="en-US" dirty="0"/>
              <a:t>by Kevin Pho M.D., Susan Gay</a:t>
            </a:r>
          </a:p>
          <a:p>
            <a:endParaRPr lang="en-US" dirty="0"/>
          </a:p>
        </p:txBody>
      </p:sp>
      <p:sp>
        <p:nvSpPr>
          <p:cNvPr id="6" name="TextBox 5"/>
          <p:cNvSpPr txBox="1"/>
          <p:nvPr/>
        </p:nvSpPr>
        <p:spPr>
          <a:xfrm>
            <a:off x="4871426" y="2970937"/>
            <a:ext cx="4101892" cy="2585323"/>
          </a:xfrm>
          <a:prstGeom prst="rect">
            <a:avLst/>
          </a:prstGeom>
          <a:noFill/>
        </p:spPr>
        <p:txBody>
          <a:bodyPr wrap="none" rtlCol="0">
            <a:spAutoFit/>
          </a:bodyPr>
          <a:lstStyle/>
          <a:p>
            <a:pPr marL="365760" lvl="1" indent="0" algn="ctr">
              <a:buNone/>
            </a:pPr>
            <a:r>
              <a:rPr lang="en-US" sz="2400" dirty="0">
                <a:latin typeface="Adobe Gothic Std B" panose="020B0800000000000000" pitchFamily="34" charset="-128"/>
                <a:ea typeface="Adobe Gothic Std B" panose="020B0800000000000000" pitchFamily="34" charset="-128"/>
              </a:rPr>
              <a:t>Healthgrades.com</a:t>
            </a:r>
          </a:p>
          <a:p>
            <a:pPr marL="365760" lvl="1" indent="0" algn="ctr">
              <a:buNone/>
            </a:pPr>
            <a:r>
              <a:rPr lang="en-US" sz="2400" dirty="0">
                <a:latin typeface="Adobe Gothic Std B" panose="020B0800000000000000" pitchFamily="34" charset="-128"/>
                <a:ea typeface="Adobe Gothic Std B" panose="020B0800000000000000" pitchFamily="34" charset="-128"/>
              </a:rPr>
              <a:t>AngiesList.com</a:t>
            </a:r>
          </a:p>
          <a:p>
            <a:pPr marL="365760" lvl="1" indent="0" algn="ctr">
              <a:buNone/>
            </a:pPr>
            <a:r>
              <a:rPr lang="en-US" sz="2400" dirty="0">
                <a:latin typeface="Adobe Gothic Std B" panose="020B0800000000000000" pitchFamily="34" charset="-128"/>
                <a:ea typeface="Adobe Gothic Std B" panose="020B0800000000000000" pitchFamily="34" charset="-128"/>
              </a:rPr>
              <a:t>Google Plus Local (maps)</a:t>
            </a:r>
          </a:p>
          <a:p>
            <a:pPr marL="365760" lvl="1" indent="0" algn="ctr">
              <a:buNone/>
            </a:pPr>
            <a:r>
              <a:rPr lang="en-US" sz="2400" dirty="0">
                <a:latin typeface="Adobe Gothic Std B" panose="020B0800000000000000" pitchFamily="34" charset="-128"/>
                <a:ea typeface="Adobe Gothic Std B" panose="020B0800000000000000" pitchFamily="34" charset="-128"/>
              </a:rPr>
              <a:t>Vitals.com</a:t>
            </a:r>
          </a:p>
          <a:p>
            <a:pPr marL="365760" lvl="1" indent="0" algn="ctr">
              <a:buNone/>
            </a:pPr>
            <a:r>
              <a:rPr lang="en-US" sz="2400" dirty="0" smtClean="0">
                <a:latin typeface="Adobe Gothic Std B" panose="020B0800000000000000" pitchFamily="34" charset="-128"/>
                <a:ea typeface="Adobe Gothic Std B" panose="020B0800000000000000" pitchFamily="34" charset="-128"/>
              </a:rPr>
              <a:t>Zocdoc.com</a:t>
            </a:r>
          </a:p>
          <a:p>
            <a:pPr marL="365760" lvl="1" indent="0" algn="ctr">
              <a:buNone/>
            </a:pPr>
            <a:r>
              <a:rPr lang="en-US" sz="2000" dirty="0" smtClean="0">
                <a:latin typeface="Adobe Gothic Std B" panose="020B0800000000000000" pitchFamily="34" charset="-128"/>
                <a:ea typeface="Adobe Gothic Std B" panose="020B0800000000000000" pitchFamily="34" charset="-128"/>
              </a:rPr>
              <a:t>…and many more</a:t>
            </a:r>
            <a:endParaRPr lang="en-US" sz="2000" dirty="0">
              <a:latin typeface="Adobe Gothic Std B" panose="020B0800000000000000" pitchFamily="34" charset="-128"/>
              <a:ea typeface="Adobe Gothic Std B" panose="020B0800000000000000" pitchFamily="34" charset="-128"/>
            </a:endParaRPr>
          </a:p>
          <a:p>
            <a:endParaRPr lang="en-US" dirty="0">
              <a:latin typeface="Adobe Gothic Std B" panose="020B0800000000000000" pitchFamily="34" charset="-128"/>
              <a:ea typeface="Adobe Gothic Std B" panose="020B0800000000000000" pitchFamily="34" charset="-128"/>
            </a:endParaRPr>
          </a:p>
        </p:txBody>
      </p:sp>
    </p:spTree>
    <p:extLst>
      <p:ext uri="{BB962C8B-B14F-4D97-AF65-F5344CB8AC3E}">
        <p14:creationId xmlns:p14="http://schemas.microsoft.com/office/powerpoint/2010/main" val="11534586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Patients Share Experiences</a:t>
            </a:r>
            <a:endParaRPr lang="en-US" dirty="0"/>
          </a:p>
        </p:txBody>
      </p:sp>
      <p:sp>
        <p:nvSpPr>
          <p:cNvPr id="5" name="Slide Number Placeholder 4"/>
          <p:cNvSpPr>
            <a:spLocks noGrp="1"/>
          </p:cNvSpPr>
          <p:nvPr>
            <p:ph type="sldNum" sz="quarter" idx="12"/>
          </p:nvPr>
        </p:nvSpPr>
        <p:spPr/>
        <p:txBody>
          <a:bodyPr>
            <a:normAutofit fontScale="85000" lnSpcReduction="20000"/>
          </a:bodyPr>
          <a:lstStyle/>
          <a:p>
            <a:fld id="{727A596B-88F7-4408-8C0C-B9676E551C0B}" type="slidenum">
              <a:rPr lang="en-US" smtClean="0"/>
              <a:pPr/>
              <a:t>53</a:t>
            </a:fld>
            <a:endParaRPr lang="en-US" dirty="0"/>
          </a:p>
        </p:txBody>
      </p:sp>
      <p:sp>
        <p:nvSpPr>
          <p:cNvPr id="7" name="Content Placeholder 6"/>
          <p:cNvSpPr>
            <a:spLocks noGrp="1"/>
          </p:cNvSpPr>
          <p:nvPr>
            <p:ph sz="quarter" idx="1"/>
          </p:nvPr>
        </p:nvSpPr>
        <p:spPr/>
        <p:txBody>
          <a:bodyPr/>
          <a:lstStyle/>
          <a:p>
            <a:r>
              <a:rPr lang="en-US" dirty="0" smtClean="0"/>
              <a:t>Patient reviews mostly positive……</a:t>
            </a:r>
          </a:p>
          <a:p>
            <a:r>
              <a:rPr lang="en-US" dirty="0" smtClean="0"/>
              <a:t>Encourage </a:t>
            </a:r>
            <a:r>
              <a:rPr lang="en-US" dirty="0"/>
              <a:t>your good patients to post review</a:t>
            </a:r>
          </a:p>
          <a:p>
            <a:endParaRPr lang="en-US" dirty="0" smtClean="0"/>
          </a:p>
          <a:p>
            <a:r>
              <a:rPr lang="en-US" dirty="0" smtClean="0"/>
              <a:t>“You have no control over what other people say about you, but you have total control of the content you create about yourself and your practice.”  Kevin Pho</a:t>
            </a:r>
            <a:endParaRPr lang="en-US" dirty="0"/>
          </a:p>
        </p:txBody>
      </p:sp>
    </p:spTree>
    <p:extLst>
      <p:ext uri="{BB962C8B-B14F-4D97-AF65-F5344CB8AC3E}">
        <p14:creationId xmlns:p14="http://schemas.microsoft.com/office/powerpoint/2010/main" val="34689678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Dealing with Patient Reviews</a:t>
            </a:r>
            <a:endParaRPr lang="en-US" dirty="0"/>
          </a:p>
        </p:txBody>
      </p:sp>
      <p:sp>
        <p:nvSpPr>
          <p:cNvPr id="3" name="Content Placeholder 2"/>
          <p:cNvSpPr>
            <a:spLocks noGrp="1"/>
          </p:cNvSpPr>
          <p:nvPr>
            <p:ph sz="quarter" idx="1"/>
          </p:nvPr>
        </p:nvSpPr>
        <p:spPr>
          <a:xfrm>
            <a:off x="612648" y="1600200"/>
            <a:ext cx="8153400" cy="5029200"/>
          </a:xfrm>
        </p:spPr>
        <p:txBody>
          <a:bodyPr>
            <a:normAutofit/>
          </a:bodyPr>
          <a:lstStyle/>
          <a:p>
            <a:r>
              <a:rPr lang="en-US" dirty="0" smtClean="0"/>
              <a:t>Monitor patient comments about you</a:t>
            </a:r>
          </a:p>
          <a:p>
            <a:r>
              <a:rPr lang="en-US" dirty="0" smtClean="0"/>
              <a:t>Respond to comments in compassionate, thoughtful way</a:t>
            </a:r>
          </a:p>
          <a:p>
            <a:r>
              <a:rPr lang="en-US" dirty="0" smtClean="0"/>
              <a:t>Calmly and thoughtfully suggest alternative points of view</a:t>
            </a:r>
          </a:p>
          <a:p>
            <a:r>
              <a:rPr lang="en-US" dirty="0" smtClean="0"/>
              <a:t>Consider opinions -- not dismiss them as irrelevant/incorrect</a:t>
            </a:r>
          </a:p>
          <a:p>
            <a:r>
              <a:rPr lang="en-US" dirty="0" smtClean="0"/>
              <a:t>Avoid online confrontation – let administrator contact patient to deal with concerns</a:t>
            </a:r>
          </a:p>
          <a:p>
            <a:endParaRPr lang="en-US" dirty="0" smtClean="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54</a:t>
            </a:fld>
            <a:endParaRPr lang="en-US" dirty="0"/>
          </a:p>
        </p:txBody>
      </p:sp>
      <p:sp>
        <p:nvSpPr>
          <p:cNvPr id="5" name="TextBox 4"/>
          <p:cNvSpPr txBox="1"/>
          <p:nvPr/>
        </p:nvSpPr>
        <p:spPr>
          <a:xfrm>
            <a:off x="457200" y="6215390"/>
            <a:ext cx="8458200" cy="523220"/>
          </a:xfrm>
          <a:prstGeom prst="rect">
            <a:avLst/>
          </a:prstGeom>
          <a:noFill/>
        </p:spPr>
        <p:txBody>
          <a:bodyPr wrap="square" rtlCol="0">
            <a:spAutoFit/>
          </a:bodyPr>
          <a:lstStyle/>
          <a:p>
            <a:r>
              <a:rPr lang="en-US" sz="1400" dirty="0" smtClean="0"/>
              <a:t>Campbell, KR. Doctors: Social media strategies to manage our identity online. August 2012.  </a:t>
            </a:r>
            <a:r>
              <a:rPr lang="en-US" sz="1400" dirty="0" smtClean="0">
                <a:hlinkClick r:id="rId4"/>
              </a:rPr>
              <a:t>www.kevinmd.com/blog/2012/08/doctors-social-media-strategies-manage-identity-online.html</a:t>
            </a:r>
            <a:r>
              <a:rPr lang="en-US" sz="1400" dirty="0" smtClean="0"/>
              <a:t>  </a:t>
            </a:r>
            <a:endParaRPr lang="en-US" sz="1400" dirty="0"/>
          </a:p>
        </p:txBody>
      </p:sp>
    </p:spTree>
    <p:custDataLst>
      <p:tags r:id="rId1"/>
    </p:custDataLst>
    <p:extLst>
      <p:ext uri="{BB962C8B-B14F-4D97-AF65-F5344CB8AC3E}">
        <p14:creationId xmlns:p14="http://schemas.microsoft.com/office/powerpoint/2010/main" val="38381441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Astroturfing?</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55</a:t>
            </a:fld>
            <a:endParaRPr lang="en-US" dirty="0"/>
          </a:p>
        </p:txBody>
      </p:sp>
      <p:sp>
        <p:nvSpPr>
          <p:cNvPr id="4" name="Content Placeholder 3"/>
          <p:cNvSpPr>
            <a:spLocks noGrp="1"/>
          </p:cNvSpPr>
          <p:nvPr>
            <p:ph sz="quarter" idx="1"/>
          </p:nvPr>
        </p:nvSpPr>
        <p:spPr/>
        <p:txBody>
          <a:bodyPr/>
          <a:lstStyle/>
          <a:p>
            <a:r>
              <a:rPr lang="en-US" dirty="0" smtClean="0"/>
              <a:t>The </a:t>
            </a:r>
            <a:r>
              <a:rPr lang="en-US" dirty="0"/>
              <a:t>practice of masking the </a:t>
            </a:r>
            <a:r>
              <a:rPr lang="en-US" dirty="0">
                <a:hlinkClick r:id="rId2" tooltip="Sponsor (commercial)"/>
              </a:rPr>
              <a:t>sponsors</a:t>
            </a:r>
            <a:r>
              <a:rPr lang="en-US" dirty="0"/>
              <a:t> of a message or organization (</a:t>
            </a:r>
            <a:r>
              <a:rPr lang="en-US" i="1" dirty="0"/>
              <a:t>e.g.</a:t>
            </a:r>
            <a:r>
              <a:rPr lang="en-US" dirty="0"/>
              <a:t>, political, advertising, religious or </a:t>
            </a:r>
            <a:r>
              <a:rPr lang="en-US" dirty="0">
                <a:hlinkClick r:id="rId3" tooltip="Public relation"/>
              </a:rPr>
              <a:t>public relations</a:t>
            </a:r>
            <a:r>
              <a:rPr lang="en-US" dirty="0"/>
              <a:t>) to make it appear as though it originates from and is supported by </a:t>
            </a:r>
            <a:r>
              <a:rPr lang="en-US" dirty="0">
                <a:hlinkClick r:id="rId4" tooltip="Grassroots"/>
              </a:rPr>
              <a:t>grassroots</a:t>
            </a:r>
            <a:r>
              <a:rPr lang="en-US" dirty="0"/>
              <a:t> participant(s</a:t>
            </a:r>
            <a:r>
              <a:rPr lang="en-US" dirty="0" smtClean="0"/>
              <a:t>).</a:t>
            </a:r>
          </a:p>
          <a:p>
            <a:r>
              <a:rPr lang="en-US" dirty="0" smtClean="0"/>
              <a:t>In medicine, posting fake positive reviews.</a:t>
            </a:r>
          </a:p>
          <a:p>
            <a:r>
              <a:rPr lang="en-US" dirty="0" smtClean="0"/>
              <a:t>Prosecutions have resulted: Lifestyle Lift and San Francisco Plastic Surgical Center.</a:t>
            </a:r>
            <a:endParaRPr lang="en-US" dirty="0"/>
          </a:p>
        </p:txBody>
      </p:sp>
    </p:spTree>
    <p:extLst>
      <p:ext uri="{BB962C8B-B14F-4D97-AF65-F5344CB8AC3E}">
        <p14:creationId xmlns:p14="http://schemas.microsoft.com/office/powerpoint/2010/main" val="15858659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Google Plus Local </a:t>
            </a:r>
            <a:endParaRPr lang="en-US" dirty="0"/>
          </a:p>
        </p:txBody>
      </p:sp>
      <p:sp>
        <p:nvSpPr>
          <p:cNvPr id="3" name="Content Placeholder 2"/>
          <p:cNvSpPr>
            <a:spLocks noGrp="1"/>
          </p:cNvSpPr>
          <p:nvPr>
            <p:ph sz="quarter" idx="1"/>
          </p:nvPr>
        </p:nvSpPr>
        <p:spPr/>
        <p:txBody>
          <a:bodyPr/>
          <a:lstStyle/>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56</a:t>
            </a:fld>
            <a:endParaRPr lang="en-US" dirty="0"/>
          </a:p>
        </p:txBody>
      </p:sp>
      <p:pic>
        <p:nvPicPr>
          <p:cNvPr id="5" name="Picture 4"/>
          <p:cNvPicPr>
            <a:picLocks noChangeAspect="1"/>
          </p:cNvPicPr>
          <p:nvPr/>
        </p:nvPicPr>
        <p:blipFill>
          <a:blip r:embed="rId3"/>
          <a:stretch>
            <a:fillRect/>
          </a:stretch>
        </p:blipFill>
        <p:spPr>
          <a:xfrm>
            <a:off x="0" y="1502535"/>
            <a:ext cx="9144000" cy="5410200"/>
          </a:xfrm>
          <a:prstGeom prst="rect">
            <a:avLst/>
          </a:prstGeom>
        </p:spPr>
      </p:pic>
    </p:spTree>
    <p:extLst>
      <p:ext uri="{BB962C8B-B14F-4D97-AF65-F5344CB8AC3E}">
        <p14:creationId xmlns:p14="http://schemas.microsoft.com/office/powerpoint/2010/main" val="669230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 Your Google Rep</a:t>
            </a:r>
            <a:endParaRPr lang="en-US" dirty="0"/>
          </a:p>
        </p:txBody>
      </p:sp>
      <p:sp>
        <p:nvSpPr>
          <p:cNvPr id="3" name="Content Placeholder 2"/>
          <p:cNvSpPr>
            <a:spLocks noGrp="1"/>
          </p:cNvSpPr>
          <p:nvPr>
            <p:ph sz="quarter" idx="1"/>
          </p:nvPr>
        </p:nvSpPr>
        <p:spPr/>
        <p:txBody>
          <a:bodyPr>
            <a:noAutofit/>
          </a:bodyPr>
          <a:lstStyle/>
          <a:p>
            <a:pPr marL="231775" indent="-231775">
              <a:buFont typeface="+mj-lt"/>
              <a:buAutoNum type="arabicPeriod"/>
            </a:pPr>
            <a:r>
              <a:rPr lang="en-US" sz="2400" b="1" dirty="0" smtClean="0"/>
              <a:t>Claim </a:t>
            </a:r>
            <a:r>
              <a:rPr lang="en-US" sz="2400" b="1" dirty="0"/>
              <a:t>your listing. </a:t>
            </a:r>
            <a:r>
              <a:rPr lang="en-US" sz="2400" dirty="0" smtClean="0"/>
              <a:t>Search Google </a:t>
            </a:r>
            <a:r>
              <a:rPr lang="en-US" sz="2400" dirty="0"/>
              <a:t>Places by your telephone </a:t>
            </a:r>
            <a:r>
              <a:rPr lang="en-US" sz="2400" dirty="0" smtClean="0"/>
              <a:t>number, then </a:t>
            </a:r>
            <a:r>
              <a:rPr lang="en-US" sz="2400" dirty="0"/>
              <a:t>claim your </a:t>
            </a:r>
            <a:r>
              <a:rPr lang="en-US" sz="2400" dirty="0" smtClean="0"/>
              <a:t>listing(s). Need Google account (Gmail). </a:t>
            </a:r>
            <a:r>
              <a:rPr lang="en-US" sz="2400" dirty="0"/>
              <a:t>Delete </a:t>
            </a:r>
            <a:r>
              <a:rPr lang="en-US" sz="2400" dirty="0" smtClean="0"/>
              <a:t>duplicate listings. Do </a:t>
            </a:r>
            <a:r>
              <a:rPr lang="en-US" sz="2400" dirty="0"/>
              <a:t>not use the same phone number for multiple locations.</a:t>
            </a:r>
          </a:p>
          <a:p>
            <a:pPr marL="231775" indent="-231775">
              <a:buFont typeface="+mj-lt"/>
              <a:buAutoNum type="arabicPeriod"/>
            </a:pPr>
            <a:r>
              <a:rPr lang="en-US" sz="2400" b="1" dirty="0" smtClean="0"/>
              <a:t>Complete </a:t>
            </a:r>
            <a:r>
              <a:rPr lang="en-US" sz="2400" b="1" dirty="0"/>
              <a:t>your listing</a:t>
            </a:r>
            <a:r>
              <a:rPr lang="en-US" sz="2400" dirty="0"/>
              <a:t>. </a:t>
            </a:r>
            <a:r>
              <a:rPr lang="en-US" sz="2400" dirty="0" smtClean="0"/>
              <a:t>Fill </a:t>
            </a:r>
            <a:r>
              <a:rPr lang="en-US" sz="2400" dirty="0"/>
              <a:t>out </a:t>
            </a:r>
            <a:r>
              <a:rPr lang="en-US" sz="2400" dirty="0" smtClean="0"/>
              <a:t>profile completely. Add link </a:t>
            </a:r>
            <a:r>
              <a:rPr lang="en-US" sz="2400" dirty="0"/>
              <a:t>to </a:t>
            </a:r>
            <a:r>
              <a:rPr lang="en-US" sz="2400" dirty="0" smtClean="0"/>
              <a:t>website </a:t>
            </a:r>
            <a:r>
              <a:rPr lang="en-US" sz="2400" dirty="0"/>
              <a:t>and </a:t>
            </a:r>
            <a:r>
              <a:rPr lang="en-US" sz="2400" dirty="0" smtClean="0"/>
              <a:t>practice description. </a:t>
            </a:r>
            <a:r>
              <a:rPr lang="en-US" sz="2400" dirty="0"/>
              <a:t>Use keywords that relate </a:t>
            </a:r>
            <a:r>
              <a:rPr lang="en-US" sz="2400" dirty="0" smtClean="0"/>
              <a:t>to practice </a:t>
            </a:r>
            <a:r>
              <a:rPr lang="en-US" sz="2400" dirty="0"/>
              <a:t>or specialty. </a:t>
            </a:r>
            <a:r>
              <a:rPr lang="en-US" sz="2400" dirty="0" smtClean="0"/>
              <a:t>Google </a:t>
            </a:r>
            <a:r>
              <a:rPr lang="en-US" sz="2400" dirty="0"/>
              <a:t>Places </a:t>
            </a:r>
            <a:r>
              <a:rPr lang="en-US" sz="2400" dirty="0" smtClean="0"/>
              <a:t>shows </a:t>
            </a:r>
            <a:r>
              <a:rPr lang="en-US" sz="2400" dirty="0"/>
              <a:t>your profile completion </a:t>
            </a:r>
            <a:r>
              <a:rPr lang="en-US" sz="2400" dirty="0" smtClean="0"/>
              <a:t>rate. 100% most effective.</a:t>
            </a:r>
            <a:endParaRPr lang="en-US" sz="2400" dirty="0"/>
          </a:p>
          <a:p>
            <a:pPr marL="231775" indent="-231775">
              <a:buFont typeface="+mj-lt"/>
              <a:buAutoNum type="arabicPeriod"/>
            </a:pPr>
            <a:r>
              <a:rPr lang="en-US" sz="2400" b="1" dirty="0" smtClean="0"/>
              <a:t>Update: Reviews in Google+ Local.</a:t>
            </a:r>
            <a:r>
              <a:rPr lang="en-US" sz="2400" dirty="0"/>
              <a:t> </a:t>
            </a:r>
            <a:r>
              <a:rPr lang="en-US" sz="2400" dirty="0" smtClean="0"/>
              <a:t>No longer anonymous. Good for businesses, bad for healthcare.</a:t>
            </a:r>
          </a:p>
          <a:p>
            <a:pPr marL="231775" indent="-231775">
              <a:buFont typeface="+mj-lt"/>
              <a:buAutoNum type="arabicPeriod"/>
            </a:pPr>
            <a:r>
              <a:rPr lang="en-US" sz="2400" dirty="0" smtClean="0"/>
              <a:t>Google </a:t>
            </a:r>
            <a:r>
              <a:rPr lang="en-US" sz="2400" dirty="0"/>
              <a:t>recognizes </a:t>
            </a:r>
            <a:r>
              <a:rPr lang="en-US" sz="2400" dirty="0" smtClean="0"/>
              <a:t>up to date profile and active participation </a:t>
            </a:r>
            <a:r>
              <a:rPr lang="en-US" sz="2400" dirty="0"/>
              <a:t>in </a:t>
            </a:r>
            <a:r>
              <a:rPr lang="en-US" sz="2400" dirty="0" smtClean="0"/>
              <a:t>listing </a:t>
            </a:r>
            <a:r>
              <a:rPr lang="en-US" sz="2400" dirty="0"/>
              <a:t>and uses this </a:t>
            </a:r>
            <a:r>
              <a:rPr lang="en-US" sz="2400" dirty="0" smtClean="0"/>
              <a:t>when </a:t>
            </a:r>
            <a:r>
              <a:rPr lang="en-US" sz="2400" dirty="0"/>
              <a:t>calculating rank</a:t>
            </a:r>
            <a:r>
              <a:rPr lang="en-US" sz="2400" dirty="0" smtClean="0"/>
              <a:t>.</a:t>
            </a:r>
            <a:endParaRPr lang="en-US" sz="2400"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57</a:t>
            </a:fld>
            <a:endParaRPr lang="en-US" dirty="0"/>
          </a:p>
        </p:txBody>
      </p:sp>
      <p:sp>
        <p:nvSpPr>
          <p:cNvPr id="5" name="TextBox 4"/>
          <p:cNvSpPr txBox="1"/>
          <p:nvPr/>
        </p:nvSpPr>
        <p:spPr>
          <a:xfrm>
            <a:off x="289561" y="6248400"/>
            <a:ext cx="8382000" cy="923330"/>
          </a:xfrm>
          <a:prstGeom prst="rect">
            <a:avLst/>
          </a:prstGeom>
          <a:noFill/>
        </p:spPr>
        <p:txBody>
          <a:bodyPr wrap="square" rtlCol="0">
            <a:spAutoFit/>
          </a:bodyPr>
          <a:lstStyle/>
          <a:p>
            <a:r>
              <a:rPr lang="en-US" b="1" dirty="0"/>
              <a:t>Establishing, Managing, and Protecting Your Online Reputation: A Social Media Guide for Physicians and Medical Practices</a:t>
            </a:r>
          </a:p>
          <a:p>
            <a:endParaRPr lang="en-US" dirty="0"/>
          </a:p>
        </p:txBody>
      </p:sp>
    </p:spTree>
    <p:extLst>
      <p:ext uri="{BB962C8B-B14F-4D97-AF65-F5344CB8AC3E}">
        <p14:creationId xmlns:p14="http://schemas.microsoft.com/office/powerpoint/2010/main" val="50866912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Hire a Reputation </a:t>
            </a:r>
            <a:r>
              <a:rPr lang="en-US" dirty="0" err="1" smtClean="0"/>
              <a:t>Mgmt</a:t>
            </a:r>
            <a:r>
              <a:rPr lang="en-US" dirty="0" smtClean="0"/>
              <a:t> Firm</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27A596B-88F7-4408-8C0C-B9676E551C0B}" type="slidenum">
              <a:rPr lang="en-US" smtClean="0"/>
              <a:pPr/>
              <a:t>58</a:t>
            </a:fld>
            <a:endParaRPr lang="en-US" dirty="0"/>
          </a:p>
        </p:txBody>
      </p:sp>
      <p:sp>
        <p:nvSpPr>
          <p:cNvPr id="4" name="Content Placeholder 3"/>
          <p:cNvSpPr>
            <a:spLocks noGrp="1"/>
          </p:cNvSpPr>
          <p:nvPr>
            <p:ph sz="quarter" idx="1"/>
          </p:nvPr>
        </p:nvSpPr>
        <p:spPr/>
        <p:txBody>
          <a:bodyPr>
            <a:normAutofit/>
          </a:bodyPr>
          <a:lstStyle/>
          <a:p>
            <a:r>
              <a:rPr lang="en-US" dirty="0" smtClean="0"/>
              <a:t>To insure consistent and factual information about you and your practice</a:t>
            </a:r>
          </a:p>
          <a:p>
            <a:r>
              <a:rPr lang="en-US" dirty="0" smtClean="0"/>
              <a:t>Remove any unwanted information from online resources</a:t>
            </a:r>
          </a:p>
          <a:p>
            <a:r>
              <a:rPr lang="en-US" dirty="0" smtClean="0"/>
              <a:t>Suggestions for selecting a firm:</a:t>
            </a:r>
            <a:endParaRPr lang="en-US" dirty="0"/>
          </a:p>
          <a:p>
            <a:pPr lvl="1"/>
            <a:r>
              <a:rPr lang="en-US" dirty="0" smtClean="0"/>
              <a:t>Verify their credibility</a:t>
            </a:r>
          </a:p>
          <a:p>
            <a:pPr lvl="1"/>
            <a:r>
              <a:rPr lang="en-US" dirty="0" smtClean="0"/>
              <a:t>Get a referral</a:t>
            </a:r>
          </a:p>
          <a:p>
            <a:pPr lvl="1"/>
            <a:r>
              <a:rPr lang="en-US" dirty="0" smtClean="0"/>
              <a:t>Check out their work</a:t>
            </a:r>
          </a:p>
          <a:p>
            <a:pPr lvl="1"/>
            <a:r>
              <a:rPr lang="en-US" dirty="0" smtClean="0"/>
              <a:t>Know what you are paying for</a:t>
            </a:r>
            <a:endParaRPr lang="en-US" dirty="0"/>
          </a:p>
        </p:txBody>
      </p:sp>
      <p:sp>
        <p:nvSpPr>
          <p:cNvPr id="5" name="TextBox 4"/>
          <p:cNvSpPr txBox="1"/>
          <p:nvPr/>
        </p:nvSpPr>
        <p:spPr>
          <a:xfrm>
            <a:off x="990600" y="6292334"/>
            <a:ext cx="1073692" cy="369332"/>
          </a:xfrm>
          <a:prstGeom prst="rect">
            <a:avLst/>
          </a:prstGeom>
          <a:noFill/>
        </p:spPr>
        <p:txBody>
          <a:bodyPr wrap="none" rtlCol="0">
            <a:spAutoFit/>
          </a:bodyPr>
          <a:lstStyle/>
          <a:p>
            <a:r>
              <a:rPr lang="en-US" dirty="0" smtClean="0"/>
              <a:t>Kevin Pho</a:t>
            </a:r>
            <a:endParaRPr lang="en-US" dirty="0"/>
          </a:p>
        </p:txBody>
      </p:sp>
    </p:spTree>
    <p:extLst>
      <p:ext uri="{BB962C8B-B14F-4D97-AF65-F5344CB8AC3E}">
        <p14:creationId xmlns:p14="http://schemas.microsoft.com/office/powerpoint/2010/main" val="33103272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Physician Use of SM</a:t>
            </a:r>
            <a:endParaRPr lang="en-US" dirty="0"/>
          </a:p>
        </p:txBody>
      </p:sp>
      <p:sp>
        <p:nvSpPr>
          <p:cNvPr id="3" name="Content Placeholder 2"/>
          <p:cNvSpPr>
            <a:spLocks noGrp="1"/>
          </p:cNvSpPr>
          <p:nvPr>
            <p:ph sz="quarter" idx="1"/>
          </p:nvPr>
        </p:nvSpPr>
        <p:spPr/>
        <p:txBody>
          <a:bodyPr>
            <a:normAutofit fontScale="92500" lnSpcReduction="10000"/>
          </a:bodyPr>
          <a:lstStyle/>
          <a:p>
            <a:r>
              <a:rPr lang="en-US" sz="3600" dirty="0" smtClean="0"/>
              <a:t>Market practice and recruit patients</a:t>
            </a:r>
          </a:p>
          <a:p>
            <a:r>
              <a:rPr lang="en-US" sz="3600" dirty="0" smtClean="0"/>
              <a:t>Identifying services patients desire</a:t>
            </a:r>
          </a:p>
          <a:p>
            <a:r>
              <a:rPr lang="en-US" sz="3600" dirty="0" smtClean="0"/>
              <a:t>Connect </a:t>
            </a:r>
            <a:r>
              <a:rPr lang="en-US" sz="3600" dirty="0"/>
              <a:t>with other </a:t>
            </a:r>
            <a:r>
              <a:rPr lang="en-US" sz="3600" dirty="0" smtClean="0"/>
              <a:t>doctors </a:t>
            </a:r>
          </a:p>
          <a:p>
            <a:r>
              <a:rPr lang="en-US" sz="3600" dirty="0" smtClean="0"/>
              <a:t>Connect </a:t>
            </a:r>
            <a:r>
              <a:rPr lang="en-US" sz="3600" dirty="0"/>
              <a:t>with </a:t>
            </a:r>
            <a:r>
              <a:rPr lang="en-US" sz="3600" dirty="0" smtClean="0"/>
              <a:t>patients</a:t>
            </a:r>
          </a:p>
          <a:p>
            <a:r>
              <a:rPr lang="en-US" sz="3600" dirty="0" smtClean="0"/>
              <a:t>Keep up to date with health news, technology’s impact on health and the delivery of healthcare </a:t>
            </a:r>
          </a:p>
          <a:p>
            <a:r>
              <a:rPr lang="en-US" sz="3600" dirty="0" smtClean="0"/>
              <a:t>Recruit research subjects</a:t>
            </a:r>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59</a:t>
            </a:fld>
            <a:endParaRPr lang="en-US" dirty="0"/>
          </a:p>
        </p:txBody>
      </p:sp>
    </p:spTree>
    <p:custDataLst>
      <p:tags r:id="rId1"/>
    </p:custDataLst>
    <p:extLst>
      <p:ext uri="{BB962C8B-B14F-4D97-AF65-F5344CB8AC3E}">
        <p14:creationId xmlns:p14="http://schemas.microsoft.com/office/powerpoint/2010/main" val="33257685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Social Media?</a:t>
            </a:r>
            <a:endParaRPr lang="en-US" dirty="0"/>
          </a:p>
        </p:txBody>
      </p:sp>
      <p:sp>
        <p:nvSpPr>
          <p:cNvPr id="3" name="Content Placeholder 2"/>
          <p:cNvSpPr>
            <a:spLocks noGrp="1"/>
          </p:cNvSpPr>
          <p:nvPr>
            <p:ph sz="quarter" idx="1"/>
          </p:nvPr>
        </p:nvSpPr>
        <p:spPr/>
        <p:txBody>
          <a:bodyPr>
            <a:normAutofit/>
          </a:bodyPr>
          <a:lstStyle/>
          <a:p>
            <a:pPr marL="0" indent="0">
              <a:buNone/>
            </a:pPr>
            <a:r>
              <a:rPr lang="en-US" dirty="0" smtClean="0"/>
              <a:t>“A </a:t>
            </a:r>
            <a:r>
              <a:rPr lang="en-US" dirty="0"/>
              <a:t>group of Internet-based applications that build on the ideological and technological foundations of Web 2.0, and that allow the creation and exchange of </a:t>
            </a:r>
            <a:r>
              <a:rPr lang="en-US" b="1" u="sng" dirty="0"/>
              <a:t>user-generated content</a:t>
            </a:r>
            <a:r>
              <a:rPr lang="en-US" dirty="0" smtClean="0"/>
              <a:t>.“  </a:t>
            </a:r>
          </a:p>
          <a:p>
            <a:pPr marL="0" indent="0">
              <a:buNone/>
            </a:pPr>
            <a:endParaRPr lang="en-US" dirty="0" smtClean="0"/>
          </a:p>
          <a:p>
            <a:pPr marL="0" indent="0">
              <a:buNone/>
            </a:pPr>
            <a:endParaRPr lang="en-US" dirty="0" smtClean="0"/>
          </a:p>
          <a:p>
            <a:pPr marL="0" indent="0">
              <a:buNone/>
            </a:pPr>
            <a:r>
              <a:rPr lang="en-US" dirty="0" smtClean="0"/>
              <a:t>Electronic </a:t>
            </a:r>
            <a:r>
              <a:rPr lang="en-US" u="sng" dirty="0" smtClean="0"/>
              <a:t>communication</a:t>
            </a:r>
            <a:r>
              <a:rPr lang="en-US" dirty="0" smtClean="0"/>
              <a:t> through which users create online communities to share information, ideas, personal messages, and other content.</a:t>
            </a:r>
            <a:endParaRPr lang="en-US" dirty="0"/>
          </a:p>
        </p:txBody>
      </p:sp>
      <p:sp>
        <p:nvSpPr>
          <p:cNvPr id="4" name="TextBox 3"/>
          <p:cNvSpPr txBox="1"/>
          <p:nvPr/>
        </p:nvSpPr>
        <p:spPr>
          <a:xfrm>
            <a:off x="460248" y="3524934"/>
            <a:ext cx="8458200" cy="646331"/>
          </a:xfrm>
          <a:prstGeom prst="rect">
            <a:avLst/>
          </a:prstGeom>
          <a:noFill/>
        </p:spPr>
        <p:txBody>
          <a:bodyPr wrap="square" rtlCol="0">
            <a:spAutoFit/>
          </a:bodyPr>
          <a:lstStyle/>
          <a:p>
            <a:r>
              <a:rPr lang="en-US" dirty="0"/>
              <a:t>Kaplan, Andreas M. and Michael </a:t>
            </a:r>
            <a:r>
              <a:rPr lang="en-US" dirty="0" err="1"/>
              <a:t>Haenlein</a:t>
            </a:r>
            <a:r>
              <a:rPr lang="en-US" dirty="0"/>
              <a:t> </a:t>
            </a:r>
            <a:r>
              <a:rPr lang="en-US" dirty="0" smtClean="0"/>
              <a:t>. "</a:t>
            </a:r>
            <a:r>
              <a:rPr lang="en-US" dirty="0"/>
              <a:t>Users of the world, unite! The challenges and opportunities of social media," Business Horizons, </a:t>
            </a:r>
            <a:r>
              <a:rPr lang="en-US" dirty="0" smtClean="0"/>
              <a:t>2010, 53 </a:t>
            </a:r>
            <a:r>
              <a:rPr lang="en-US" dirty="0"/>
              <a:t>(1), 59 - 68</a:t>
            </a:r>
          </a:p>
        </p:txBody>
      </p:sp>
      <p:sp>
        <p:nvSpPr>
          <p:cNvPr id="6" name="TextBox 5"/>
          <p:cNvSpPr txBox="1"/>
          <p:nvPr/>
        </p:nvSpPr>
        <p:spPr>
          <a:xfrm>
            <a:off x="417163" y="5943600"/>
            <a:ext cx="8458200" cy="646331"/>
          </a:xfrm>
          <a:prstGeom prst="rect">
            <a:avLst/>
          </a:prstGeom>
          <a:noFill/>
        </p:spPr>
        <p:txBody>
          <a:bodyPr wrap="square" rtlCol="0">
            <a:spAutoFit/>
          </a:bodyPr>
          <a:lstStyle/>
          <a:p>
            <a:r>
              <a:rPr lang="en-US" dirty="0" smtClean="0"/>
              <a:t>Federation of State Medical Boards.  Model policy guidelines for the appropriate use of social media and social networking in medical practice.  April 2012. </a:t>
            </a:r>
            <a:endParaRPr lang="en-US" dirty="0"/>
          </a:p>
        </p:txBody>
      </p:sp>
      <p:sp>
        <p:nvSpPr>
          <p:cNvPr id="5" name="Slide Number Placeholder 4"/>
          <p:cNvSpPr>
            <a:spLocks noGrp="1"/>
          </p:cNvSpPr>
          <p:nvPr>
            <p:ph type="sldNum" sz="quarter" idx="12"/>
          </p:nvPr>
        </p:nvSpPr>
        <p:spPr/>
        <p:txBody>
          <a:bodyPr>
            <a:normAutofit fontScale="85000" lnSpcReduction="20000"/>
          </a:bodyPr>
          <a:lstStyle/>
          <a:p>
            <a:fld id="{727A596B-88F7-4408-8C0C-B9676E551C0B}" type="slidenum">
              <a:rPr lang="en-US" smtClean="0"/>
              <a:pPr/>
              <a:t>6</a:t>
            </a:fld>
            <a:endParaRPr lang="en-US" dirty="0"/>
          </a:p>
        </p:txBody>
      </p:sp>
      <p:sp>
        <p:nvSpPr>
          <p:cNvPr id="8" name="TextBox 7"/>
          <p:cNvSpPr txBox="1"/>
          <p:nvPr/>
        </p:nvSpPr>
        <p:spPr>
          <a:xfrm>
            <a:off x="5638800" y="972603"/>
            <a:ext cx="3505200" cy="735747"/>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800" dirty="0" smtClean="0"/>
              <a:t>Digital word of mouth</a:t>
            </a:r>
            <a:endParaRPr lang="en-US" sz="2800" dirty="0"/>
          </a:p>
        </p:txBody>
      </p:sp>
    </p:spTree>
    <p:custDataLst>
      <p:tags r:id="rId1"/>
    </p:custDataLst>
    <p:extLst>
      <p:ext uri="{BB962C8B-B14F-4D97-AF65-F5344CB8AC3E}">
        <p14:creationId xmlns:p14="http://schemas.microsoft.com/office/powerpoint/2010/main" val="20606220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Connecting with other doctors</a:t>
            </a:r>
            <a:endParaRPr lang="en-US" dirty="0"/>
          </a:p>
        </p:txBody>
      </p:sp>
      <p:sp>
        <p:nvSpPr>
          <p:cNvPr id="3" name="Content Placeholder 2"/>
          <p:cNvSpPr>
            <a:spLocks noGrp="1"/>
          </p:cNvSpPr>
          <p:nvPr>
            <p:ph sz="quarter" idx="1"/>
          </p:nvPr>
        </p:nvSpPr>
        <p:spPr>
          <a:xfrm>
            <a:off x="3073400" y="1524000"/>
            <a:ext cx="5689600" cy="4495800"/>
          </a:xfrm>
        </p:spPr>
        <p:txBody>
          <a:bodyPr>
            <a:noAutofit/>
          </a:bodyPr>
          <a:lstStyle/>
          <a:p>
            <a:r>
              <a:rPr lang="en-US" sz="3200" b="1" u="sng" dirty="0" smtClean="0"/>
              <a:t>doximity.com </a:t>
            </a:r>
            <a:r>
              <a:rPr lang="en-US" sz="3200" dirty="0"/>
              <a:t>The Private Network for Physicians. </a:t>
            </a:r>
            <a:r>
              <a:rPr lang="en-US" sz="3200" dirty="0" smtClean="0"/>
              <a:t>Med Students. Convenient </a:t>
            </a:r>
            <a:r>
              <a:rPr lang="en-US" sz="3200" dirty="0"/>
              <a:t>&amp; HIPAA-compliant. Free for doctors on iPhone, Android and web</a:t>
            </a:r>
            <a:r>
              <a:rPr lang="en-US" sz="3200" dirty="0" smtClean="0"/>
              <a:t>. Alumni groups.  Secure patient information, </a:t>
            </a:r>
            <a:r>
              <a:rPr lang="en-US" sz="3200" dirty="0" err="1" smtClean="0"/>
              <a:t>eFaxing</a:t>
            </a:r>
            <a:r>
              <a:rPr lang="en-US" sz="3200" dirty="0" smtClean="0"/>
              <a:t>, messaging. Consults. Recruiting.</a:t>
            </a:r>
            <a:endParaRPr lang="en-US" sz="2800" dirty="0"/>
          </a:p>
          <a:p>
            <a:pPr>
              <a:spcBef>
                <a:spcPts val="0"/>
              </a:spcBef>
            </a:pPr>
            <a:endParaRPr lang="en-US" sz="2800"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60</a:t>
            </a:fld>
            <a:endParaRPr lang="en-US" dirty="0"/>
          </a:p>
        </p:txBody>
      </p:sp>
      <p:pic>
        <p:nvPicPr>
          <p:cNvPr id="6146" name="Picture 2" descr="Post image for Doximity’s physician social network adds new features to enable more meaningful interacti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900" y="2286000"/>
            <a:ext cx="2362200" cy="3543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3400" y="1191904"/>
            <a:ext cx="4693401" cy="369332"/>
          </a:xfrm>
          <a:prstGeom prst="rect">
            <a:avLst/>
          </a:prstGeom>
          <a:noFill/>
        </p:spPr>
        <p:txBody>
          <a:bodyPr wrap="none" rtlCol="0">
            <a:spAutoFit/>
          </a:bodyPr>
          <a:lstStyle/>
          <a:p>
            <a:r>
              <a:rPr lang="en-US" dirty="0">
                <a:hlinkClick r:id="rId5"/>
              </a:rPr>
              <a:t>http://</a:t>
            </a:r>
            <a:r>
              <a:rPr lang="en-US" dirty="0" smtClean="0">
                <a:hlinkClick r:id="rId5"/>
              </a:rPr>
              <a:t>www.youtube.com/watch?v=xL85FlmbI_4</a:t>
            </a:r>
            <a:r>
              <a:rPr lang="en-US" dirty="0" smtClean="0"/>
              <a:t> </a:t>
            </a:r>
            <a:endParaRPr lang="en-US" dirty="0"/>
          </a:p>
        </p:txBody>
      </p:sp>
      <p:sp>
        <p:nvSpPr>
          <p:cNvPr id="5" name="TextBox 4"/>
          <p:cNvSpPr txBox="1"/>
          <p:nvPr/>
        </p:nvSpPr>
        <p:spPr>
          <a:xfrm>
            <a:off x="1371600" y="6400800"/>
            <a:ext cx="5922327" cy="369332"/>
          </a:xfrm>
          <a:prstGeom prst="rect">
            <a:avLst/>
          </a:prstGeom>
          <a:noFill/>
        </p:spPr>
        <p:txBody>
          <a:bodyPr wrap="none" rtlCol="0">
            <a:spAutoFit/>
          </a:bodyPr>
          <a:lstStyle/>
          <a:p>
            <a:r>
              <a:rPr lang="en-US" dirty="0">
                <a:hlinkClick r:id="rId6"/>
              </a:rPr>
              <a:t>http://</a:t>
            </a:r>
            <a:r>
              <a:rPr lang="en-US" dirty="0" smtClean="0">
                <a:hlinkClick r:id="rId6"/>
              </a:rPr>
              <a:t>33charts.com/2013/08/12-things-about-doximity.html</a:t>
            </a:r>
            <a:r>
              <a:rPr lang="en-US" dirty="0" smtClean="0"/>
              <a:t> </a:t>
            </a:r>
            <a:endParaRPr lang="en-US" dirty="0"/>
          </a:p>
        </p:txBody>
      </p:sp>
      <p:sp>
        <p:nvSpPr>
          <p:cNvPr id="7" name="TextBox 6"/>
          <p:cNvSpPr txBox="1"/>
          <p:nvPr/>
        </p:nvSpPr>
        <p:spPr>
          <a:xfrm>
            <a:off x="1699000" y="6031468"/>
            <a:ext cx="4988353" cy="369332"/>
          </a:xfrm>
          <a:prstGeom prst="rect">
            <a:avLst/>
          </a:prstGeom>
          <a:noFill/>
        </p:spPr>
        <p:txBody>
          <a:bodyPr wrap="none" rtlCol="0">
            <a:spAutoFit/>
          </a:bodyPr>
          <a:lstStyle/>
          <a:p>
            <a:r>
              <a:rPr lang="en-US" dirty="0">
                <a:hlinkClick r:id="rId7"/>
              </a:rPr>
              <a:t>https://</a:t>
            </a:r>
            <a:r>
              <a:rPr lang="en-US" dirty="0" smtClean="0">
                <a:hlinkClick r:id="rId7"/>
              </a:rPr>
              <a:t>www.youtube.com/watch?v=bEmwyxaY6hw</a:t>
            </a:r>
            <a:r>
              <a:rPr lang="en-US" dirty="0" smtClean="0"/>
              <a:t> </a:t>
            </a:r>
            <a:endParaRPr lang="en-US" dirty="0"/>
          </a:p>
        </p:txBody>
      </p:sp>
    </p:spTree>
    <p:custDataLst>
      <p:tags r:id="rId1"/>
    </p:custDataLst>
    <p:extLst>
      <p:ext uri="{BB962C8B-B14F-4D97-AF65-F5344CB8AC3E}">
        <p14:creationId xmlns:p14="http://schemas.microsoft.com/office/powerpoint/2010/main" val="42902548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Connecting with Patients</a:t>
            </a:r>
            <a:endParaRPr lang="en-US" dirty="0"/>
          </a:p>
        </p:txBody>
      </p:sp>
      <p:sp>
        <p:nvSpPr>
          <p:cNvPr id="3" name="Content Placeholder 2"/>
          <p:cNvSpPr>
            <a:spLocks noGrp="1"/>
          </p:cNvSpPr>
          <p:nvPr>
            <p:ph sz="quarter" idx="1"/>
          </p:nvPr>
        </p:nvSpPr>
        <p:spPr>
          <a:xfrm>
            <a:off x="612648" y="1600200"/>
            <a:ext cx="8153400" cy="5029200"/>
          </a:xfrm>
        </p:spPr>
        <p:txBody>
          <a:bodyPr>
            <a:normAutofit fontScale="92500" lnSpcReduction="20000"/>
          </a:bodyPr>
          <a:lstStyle/>
          <a:p>
            <a:r>
              <a:rPr lang="en-US" dirty="0" smtClean="0"/>
              <a:t>Start with a professional Website</a:t>
            </a:r>
          </a:p>
          <a:p>
            <a:r>
              <a:rPr lang="en-US" dirty="0" smtClean="0"/>
              <a:t>Use Facebook account for clinic linked to Website</a:t>
            </a:r>
          </a:p>
          <a:p>
            <a:pPr lvl="1"/>
            <a:r>
              <a:rPr lang="en-US" dirty="0" smtClean="0"/>
              <a:t>Remind patients of Great American </a:t>
            </a:r>
            <a:r>
              <a:rPr lang="en-US" dirty="0" err="1" smtClean="0"/>
              <a:t>Smokeout</a:t>
            </a:r>
            <a:r>
              <a:rPr lang="en-US" dirty="0" smtClean="0"/>
              <a:t>, flu shots</a:t>
            </a:r>
          </a:p>
          <a:p>
            <a:pPr lvl="1"/>
            <a:r>
              <a:rPr lang="en-US" dirty="0" smtClean="0"/>
              <a:t>Cosmetics post success stories from patients</a:t>
            </a:r>
          </a:p>
          <a:p>
            <a:r>
              <a:rPr lang="en-US" dirty="0" smtClean="0"/>
              <a:t>TwitterDoctors.net – doctors who Tweet</a:t>
            </a:r>
          </a:p>
          <a:p>
            <a:pPr lvl="1"/>
            <a:r>
              <a:rPr lang="en-US" dirty="0"/>
              <a:t>Share articles, sites, news</a:t>
            </a:r>
          </a:p>
          <a:p>
            <a:pPr lvl="1"/>
            <a:r>
              <a:rPr lang="en-US" dirty="0" smtClean="0"/>
              <a:t>Tweet while attending conferences</a:t>
            </a:r>
          </a:p>
          <a:p>
            <a:pPr lvl="1"/>
            <a:r>
              <a:rPr lang="en-US" dirty="0" smtClean="0"/>
              <a:t>Tweet when running late</a:t>
            </a:r>
          </a:p>
          <a:p>
            <a:pPr marL="365760" lvl="1" indent="0">
              <a:buNone/>
            </a:pPr>
            <a:r>
              <a:rPr lang="en-US" dirty="0" smtClean="0"/>
              <a:t>“…consider </a:t>
            </a:r>
            <a:r>
              <a:rPr lang="en-US" dirty="0"/>
              <a:t>being on Twitter to extend your reach and impact. If however, you are concerned and hesitant about it, I would suggest a gentle progression from Twitter anonymity to </a:t>
            </a:r>
            <a:r>
              <a:rPr lang="en-US" dirty="0" smtClean="0"/>
              <a:t>community.”  Levi, E. </a:t>
            </a:r>
            <a:r>
              <a:rPr lang="en-US" dirty="0" smtClean="0">
                <a:hlinkClick r:id="rId4"/>
              </a:rPr>
              <a:t>This surgeon learned the power of Twitter. </a:t>
            </a:r>
            <a:r>
              <a:rPr lang="en-US" dirty="0" smtClean="0"/>
              <a:t>KevinMD.com; June 12, 2015.</a:t>
            </a:r>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61</a:t>
            </a:fld>
            <a:endParaRPr lang="en-US" dirty="0"/>
          </a:p>
        </p:txBody>
      </p:sp>
    </p:spTree>
    <p:custDataLst>
      <p:tags r:id="rId1"/>
    </p:custDataLst>
    <p:extLst>
      <p:ext uri="{BB962C8B-B14F-4D97-AF65-F5344CB8AC3E}">
        <p14:creationId xmlns:p14="http://schemas.microsoft.com/office/powerpoint/2010/main" val="34334363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Incentives</a:t>
            </a:r>
            <a:endParaRPr lang="en-US" dirty="0"/>
          </a:p>
        </p:txBody>
      </p:sp>
      <p:sp>
        <p:nvSpPr>
          <p:cNvPr id="3" name="Content Placeholder 2"/>
          <p:cNvSpPr>
            <a:spLocks noGrp="1"/>
          </p:cNvSpPr>
          <p:nvPr>
            <p:ph sz="quarter" idx="1"/>
          </p:nvPr>
        </p:nvSpPr>
        <p:spPr/>
        <p:txBody>
          <a:bodyPr>
            <a:normAutofit fontScale="92500" lnSpcReduction="20000"/>
          </a:bodyPr>
          <a:lstStyle/>
          <a:p>
            <a:r>
              <a:rPr lang="en-US" sz="3200" dirty="0" smtClean="0"/>
              <a:t>Patient satisfaction </a:t>
            </a:r>
            <a:r>
              <a:rPr lang="en-US" sz="3200" dirty="0"/>
              <a:t>increases (</a:t>
            </a:r>
            <a:r>
              <a:rPr lang="en-US" sz="3200" dirty="0">
                <a:hlinkClick r:id="rId3"/>
              </a:rPr>
              <a:t>https://cahps.ahrq.gov</a:t>
            </a:r>
            <a:r>
              <a:rPr lang="en-US" sz="3200" dirty="0" smtClean="0">
                <a:hlinkClick r:id="rId3"/>
              </a:rPr>
              <a:t>/</a:t>
            </a:r>
            <a:r>
              <a:rPr lang="en-US" sz="3200" dirty="0" smtClean="0"/>
              <a:t>)</a:t>
            </a:r>
          </a:p>
          <a:p>
            <a:r>
              <a:rPr lang="en-US" sz="3200" dirty="0" smtClean="0"/>
              <a:t>Support meaningful use efforts:  Stage 2</a:t>
            </a:r>
          </a:p>
          <a:p>
            <a:pPr marL="682625" lvl="1" indent="-271463"/>
            <a:r>
              <a:rPr lang="en-US" sz="2800" dirty="0" smtClean="0"/>
              <a:t>Communicating health information to patients, electronic copy of health information upon request</a:t>
            </a:r>
          </a:p>
          <a:p>
            <a:pPr marL="682625" lvl="1" indent="-271463"/>
            <a:r>
              <a:rPr lang="en-US" sz="2800" dirty="0" smtClean="0"/>
              <a:t>View and download relevant information via web-based portal within 36 </a:t>
            </a:r>
            <a:r>
              <a:rPr lang="en-US" sz="2800" dirty="0" err="1" smtClean="0"/>
              <a:t>hrs</a:t>
            </a:r>
            <a:r>
              <a:rPr lang="en-US" sz="2800" dirty="0" smtClean="0"/>
              <a:t> – use mobile apps?</a:t>
            </a:r>
          </a:p>
          <a:p>
            <a:pPr marL="362585" indent="-271463"/>
            <a:r>
              <a:rPr lang="en-US" sz="3100" dirty="0" smtClean="0"/>
              <a:t>Integral aspect of the Patient-Centered Medical Home (PCMH) model</a:t>
            </a:r>
          </a:p>
          <a:p>
            <a:pPr marL="362585" indent="-271463"/>
            <a:r>
              <a:rPr lang="en-US" sz="3100" dirty="0" smtClean="0"/>
              <a:t>Standards will need to be developed to do this securely</a:t>
            </a:r>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62</a:t>
            </a:fld>
            <a:endParaRPr lang="en-US" dirty="0"/>
          </a:p>
        </p:txBody>
      </p:sp>
      <p:sp>
        <p:nvSpPr>
          <p:cNvPr id="5" name="TextBox 4"/>
          <p:cNvSpPr txBox="1"/>
          <p:nvPr/>
        </p:nvSpPr>
        <p:spPr>
          <a:xfrm>
            <a:off x="283029" y="6096000"/>
            <a:ext cx="8755667" cy="923330"/>
          </a:xfrm>
          <a:prstGeom prst="rect">
            <a:avLst/>
          </a:prstGeom>
          <a:noFill/>
        </p:spPr>
        <p:txBody>
          <a:bodyPr wrap="none" rtlCol="0">
            <a:spAutoFit/>
          </a:bodyPr>
          <a:lstStyle/>
          <a:p>
            <a:r>
              <a:rPr lang="en-US" dirty="0"/>
              <a:t>HCSM and the Patient Centered Medical Home. Ben Miller. </a:t>
            </a:r>
            <a:r>
              <a:rPr lang="en-US" dirty="0" smtClean="0"/>
              <a:t>March </a:t>
            </a:r>
            <a:r>
              <a:rPr lang="en-US" dirty="0"/>
              <a:t>2012.</a:t>
            </a:r>
          </a:p>
          <a:p>
            <a:r>
              <a:rPr lang="en-US" dirty="0">
                <a:hlinkClick r:id="rId4"/>
              </a:rPr>
              <a:t>http://smhcop.wordpress.com/2011/03/16/hcsm-and-the-patient-centered-medical-home</a:t>
            </a:r>
            <a:r>
              <a:rPr lang="en-US" dirty="0" smtClean="0">
                <a:hlinkClick r:id="rId4"/>
              </a:rPr>
              <a:t>/</a:t>
            </a:r>
            <a:r>
              <a:rPr lang="en-US" dirty="0" smtClean="0"/>
              <a:t>   </a:t>
            </a:r>
            <a:endParaRPr lang="en-US" dirty="0"/>
          </a:p>
          <a:p>
            <a:endParaRPr lang="en-US" dirty="0"/>
          </a:p>
        </p:txBody>
      </p:sp>
    </p:spTree>
    <p:extLst>
      <p:ext uri="{BB962C8B-B14F-4D97-AF65-F5344CB8AC3E}">
        <p14:creationId xmlns:p14="http://schemas.microsoft.com/office/powerpoint/2010/main" val="12866583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Strategies for Putting SM into Practice</a:t>
            </a:r>
            <a:endParaRPr lang="en-US" dirty="0"/>
          </a:p>
        </p:txBody>
      </p:sp>
      <p:sp>
        <p:nvSpPr>
          <p:cNvPr id="3" name="Content Placeholder 2"/>
          <p:cNvSpPr>
            <a:spLocks noGrp="1"/>
          </p:cNvSpPr>
          <p:nvPr>
            <p:ph sz="quarter" idx="1"/>
          </p:nvPr>
        </p:nvSpPr>
        <p:spPr>
          <a:xfrm>
            <a:off x="612648" y="1600200"/>
            <a:ext cx="8153400" cy="5257800"/>
          </a:xfrm>
        </p:spPr>
        <p:txBody>
          <a:bodyPr>
            <a:normAutofit fontScale="92500" lnSpcReduction="10000"/>
          </a:bodyPr>
          <a:lstStyle/>
          <a:p>
            <a:r>
              <a:rPr lang="en-US" dirty="0" smtClean="0"/>
              <a:t>Set up </a:t>
            </a:r>
            <a:r>
              <a:rPr lang="en-US" b="1" dirty="0" smtClean="0"/>
              <a:t>Google Alerts </a:t>
            </a:r>
            <a:r>
              <a:rPr lang="en-US" dirty="0" smtClean="0"/>
              <a:t>for your name</a:t>
            </a:r>
          </a:p>
          <a:p>
            <a:pPr lvl="1"/>
            <a:r>
              <a:rPr lang="en-US" sz="2800" u="sng" dirty="0" smtClean="0">
                <a:hlinkClick r:id="rId4"/>
              </a:rPr>
              <a:t>http://www.google.com/alerts</a:t>
            </a:r>
            <a:r>
              <a:rPr lang="en-US" sz="2800" u="sng" dirty="0" smtClean="0"/>
              <a:t> </a:t>
            </a:r>
            <a:r>
              <a:rPr lang="en-US" dirty="0" smtClean="0"/>
              <a:t> </a:t>
            </a:r>
          </a:p>
          <a:p>
            <a:r>
              <a:rPr lang="en-US" dirty="0" smtClean="0"/>
              <a:t>Define your goals</a:t>
            </a:r>
          </a:p>
          <a:p>
            <a:pPr lvl="1"/>
            <a:r>
              <a:rPr lang="en-US" dirty="0" smtClean="0"/>
              <a:t>Manage online reputation, increase patient load, improve office efficiency, engage patients…</a:t>
            </a:r>
          </a:p>
          <a:p>
            <a:r>
              <a:rPr lang="en-US" dirty="0" smtClean="0"/>
              <a:t>Establish guidelines</a:t>
            </a:r>
          </a:p>
          <a:p>
            <a:r>
              <a:rPr lang="en-US" dirty="0" smtClean="0"/>
              <a:t>Determine time commitment</a:t>
            </a:r>
          </a:p>
          <a:p>
            <a:r>
              <a:rPr lang="en-US" dirty="0" smtClean="0"/>
              <a:t>Define your role, role of staff members</a:t>
            </a:r>
          </a:p>
          <a:p>
            <a:r>
              <a:rPr lang="en-US" dirty="0" smtClean="0"/>
              <a:t>Determine your message</a:t>
            </a:r>
          </a:p>
          <a:p>
            <a:r>
              <a:rPr lang="en-US" dirty="0" smtClean="0"/>
              <a:t>Pick a core site for presence </a:t>
            </a:r>
          </a:p>
          <a:p>
            <a:r>
              <a:rPr lang="en-US" dirty="0" smtClean="0"/>
              <a:t>Hire a communications professional (reputation.com)</a:t>
            </a:r>
          </a:p>
          <a:p>
            <a:endParaRPr lang="en-US" dirty="0" smtClean="0"/>
          </a:p>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63</a:t>
            </a:fld>
            <a:endParaRPr lang="en-US" dirty="0"/>
          </a:p>
        </p:txBody>
      </p:sp>
    </p:spTree>
    <p:custDataLst>
      <p:tags r:id="rId1"/>
    </p:custDataLst>
    <p:extLst>
      <p:ext uri="{BB962C8B-B14F-4D97-AF65-F5344CB8AC3E}">
        <p14:creationId xmlns:p14="http://schemas.microsoft.com/office/powerpoint/2010/main" val="4687738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229600" cy="1477962"/>
          </a:xfrm>
          <a:solidFill>
            <a:schemeClr val="bg1"/>
          </a:solidFill>
        </p:spPr>
        <p:txBody>
          <a:bodyPr>
            <a:normAutofit/>
          </a:bodyPr>
          <a:lstStyle/>
          <a:p>
            <a:r>
              <a:rPr lang="en-US" dirty="0" smtClean="0"/>
              <a:t>What would be your goal of using Social Media professionally?</a:t>
            </a:r>
            <a:endParaRPr lang="en-US" dirty="0"/>
          </a:p>
        </p:txBody>
      </p:sp>
      <p:sp>
        <p:nvSpPr>
          <p:cNvPr id="3" name="TPAnswers"/>
          <p:cNvSpPr>
            <a:spLocks noGrp="1"/>
          </p:cNvSpPr>
          <p:nvPr>
            <p:ph idx="1"/>
            <p:custDataLst>
              <p:tags r:id="rId3"/>
            </p:custDataLst>
          </p:nvPr>
        </p:nvSpPr>
        <p:spPr>
          <a:xfrm>
            <a:off x="304800" y="1752600"/>
            <a:ext cx="4800600" cy="4830763"/>
          </a:xfrm>
        </p:spPr>
        <p:txBody>
          <a:bodyPr>
            <a:normAutofit lnSpcReduction="10000"/>
          </a:bodyPr>
          <a:lstStyle/>
          <a:p>
            <a:pPr marL="514350" indent="-514350">
              <a:buFont typeface="+mj-lt"/>
              <a:buAutoNum type="alphaUcPeriod"/>
            </a:pPr>
            <a:r>
              <a:rPr lang="en-US" sz="3200" dirty="0" smtClean="0"/>
              <a:t>Market Practice</a:t>
            </a:r>
          </a:p>
          <a:p>
            <a:pPr marL="514350" indent="-514350">
              <a:buFont typeface="+mj-lt"/>
              <a:buAutoNum type="alphaUcPeriod"/>
            </a:pPr>
            <a:r>
              <a:rPr lang="en-US" sz="3200" dirty="0" smtClean="0"/>
              <a:t>Improve patient satisfaction and outcomes</a:t>
            </a:r>
          </a:p>
          <a:p>
            <a:pPr marL="514350" indent="-514350">
              <a:buFont typeface="+mj-lt"/>
              <a:buAutoNum type="alphaUcPeriod"/>
            </a:pPr>
            <a:r>
              <a:rPr lang="en-US" sz="3200" dirty="0" smtClean="0"/>
              <a:t>Influence health policy</a:t>
            </a:r>
          </a:p>
          <a:p>
            <a:pPr marL="514350" indent="-514350">
              <a:buFont typeface="+mj-lt"/>
              <a:buAutoNum type="alphaUcPeriod"/>
            </a:pPr>
            <a:r>
              <a:rPr lang="en-US" sz="3200" dirty="0" smtClean="0"/>
              <a:t>Protect reputation</a:t>
            </a:r>
          </a:p>
          <a:p>
            <a:pPr marL="514350" indent="-514350">
              <a:buFont typeface="+mj-lt"/>
              <a:buAutoNum type="alphaUcPeriod"/>
            </a:pPr>
            <a:r>
              <a:rPr lang="en-US" sz="3200" dirty="0" smtClean="0"/>
              <a:t>Mentor students/residents</a:t>
            </a:r>
          </a:p>
          <a:p>
            <a:pPr marL="514350" indent="-514350">
              <a:buFont typeface="+mj-lt"/>
              <a:buAutoNum type="alphaUcPeriod"/>
            </a:pPr>
            <a:r>
              <a:rPr lang="en-US" sz="3200" dirty="0" smtClean="0"/>
              <a:t>Promote healthy lifestyle</a:t>
            </a:r>
          </a:p>
          <a:p>
            <a:pPr marL="514350" indent="-514350">
              <a:buFont typeface="+mj-lt"/>
              <a:buAutoNum type="alphaUcPeriod"/>
            </a:pPr>
            <a:r>
              <a:rPr lang="en-US" sz="3200" dirty="0" smtClean="0"/>
              <a:t>Other</a:t>
            </a:r>
          </a:p>
        </p:txBody>
      </p:sp>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4054281156"/>
              </p:ext>
            </p:extLst>
          </p:nvPr>
        </p:nvGraphicFramePr>
        <p:xfrm>
          <a:off x="5040000" y="1828800"/>
          <a:ext cx="4104000" cy="4343400"/>
        </p:xfrm>
        <a:graphic>
          <a:graphicData uri="http://schemas.openxmlformats.org/presentationml/2006/ole">
            <mc:AlternateContent xmlns:mc="http://schemas.openxmlformats.org/markup-compatibility/2006">
              <mc:Choice xmlns:v="urn:schemas-microsoft-com:vml" Requires="v">
                <p:oleObj spid="_x0000_s11513" name="Chart" r:id="rId7" imgW="4572072" imgH="5143500" progId="MSGraph.Chart.8">
                  <p:embed followColorScheme="full"/>
                </p:oleObj>
              </mc:Choice>
              <mc:Fallback>
                <p:oleObj name="Chart" r:id="rId7" imgW="4572072" imgH="5143500" progId="MSGraph.Chart.8">
                  <p:embed followColorScheme="full"/>
                  <p:pic>
                    <p:nvPicPr>
                      <p:cNvPr id="0" name=""/>
                      <p:cNvPicPr/>
                      <p:nvPr/>
                    </p:nvPicPr>
                    <p:blipFill>
                      <a:blip r:embed="rId8"/>
                      <a:stretch>
                        <a:fillRect/>
                      </a:stretch>
                    </p:blipFill>
                    <p:spPr>
                      <a:xfrm>
                        <a:off x="5040000" y="1828800"/>
                        <a:ext cx="4104000" cy="4343400"/>
                      </a:xfrm>
                      <a:prstGeom prst="rect">
                        <a:avLst/>
                      </a:prstGeom>
                    </p:spPr>
                  </p:pic>
                </p:oleObj>
              </mc:Fallback>
            </mc:AlternateContent>
          </a:graphicData>
        </a:graphic>
      </p:graphicFrame>
      <p:sp>
        <p:nvSpPr>
          <p:cNvPr id="5" name="TextBox 4"/>
          <p:cNvSpPr txBox="1"/>
          <p:nvPr/>
        </p:nvSpPr>
        <p:spPr>
          <a:xfrm>
            <a:off x="2922223" y="6121000"/>
            <a:ext cx="2649251" cy="584775"/>
          </a:xfrm>
          <a:prstGeom prst="rect">
            <a:avLst/>
          </a:prstGeom>
          <a:noFill/>
        </p:spPr>
        <p:txBody>
          <a:bodyPr wrap="none" rtlCol="0">
            <a:spAutoFit/>
          </a:bodyPr>
          <a:lstStyle/>
          <a:p>
            <a:r>
              <a:rPr lang="en-US" sz="3200" dirty="0" smtClean="0"/>
              <a:t>Pick your top 3</a:t>
            </a:r>
            <a:endParaRPr lang="en-US" sz="3200" dirty="0"/>
          </a:p>
        </p:txBody>
      </p:sp>
      <p:sp>
        <p:nvSpPr>
          <p:cNvPr id="6" name="Slide Number Placeholder 5"/>
          <p:cNvSpPr>
            <a:spLocks noGrp="1"/>
          </p:cNvSpPr>
          <p:nvPr>
            <p:ph type="sldNum" sz="quarter" idx="12"/>
          </p:nvPr>
        </p:nvSpPr>
        <p:spPr/>
        <p:txBody>
          <a:bodyPr>
            <a:normAutofit fontScale="85000" lnSpcReduction="20000"/>
          </a:bodyPr>
          <a:lstStyle/>
          <a:p>
            <a:fld id="{727A596B-88F7-4408-8C0C-B9676E551C0B}" type="slidenum">
              <a:rPr lang="en-US" smtClean="0"/>
              <a:pPr/>
              <a:t>64</a:t>
            </a:fld>
            <a:endParaRPr lang="en-US" dirty="0"/>
          </a:p>
        </p:txBody>
      </p:sp>
    </p:spTree>
    <p:custDataLst>
      <p:tags r:id="rId2"/>
    </p:custDataLst>
    <p:extLst>
      <p:ext uri="{BB962C8B-B14F-4D97-AF65-F5344CB8AC3E}">
        <p14:creationId xmlns:p14="http://schemas.microsoft.com/office/powerpoint/2010/main" val="3295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Social Media Guidelines and Policies</a:t>
            </a:r>
            <a:endParaRPr lang="en-US" dirty="0"/>
          </a:p>
        </p:txBody>
      </p:sp>
      <p:sp>
        <p:nvSpPr>
          <p:cNvPr id="3" name="Content Placeholder 2"/>
          <p:cNvSpPr>
            <a:spLocks noGrp="1"/>
          </p:cNvSpPr>
          <p:nvPr>
            <p:ph sz="quarter" idx="1"/>
          </p:nvPr>
        </p:nvSpPr>
        <p:spPr/>
        <p:txBody>
          <a:bodyPr>
            <a:normAutofit fontScale="92500"/>
          </a:bodyPr>
          <a:lstStyle/>
          <a:p>
            <a:r>
              <a:rPr lang="en-US" sz="3200" dirty="0" smtClean="0"/>
              <a:t>If part of larger organization, review their policy</a:t>
            </a:r>
          </a:p>
          <a:p>
            <a:r>
              <a:rPr lang="en-US" sz="3200" dirty="0" smtClean="0"/>
              <a:t>If not, develop one for your practice</a:t>
            </a:r>
          </a:p>
          <a:p>
            <a:pPr lvl="1"/>
            <a:r>
              <a:rPr lang="en-US" sz="2800" dirty="0" smtClean="0"/>
              <a:t>Make sure everyone knows the policy</a:t>
            </a:r>
          </a:p>
          <a:p>
            <a:r>
              <a:rPr lang="en-US" sz="3200" dirty="0" smtClean="0"/>
              <a:t>Contact </a:t>
            </a:r>
            <a:r>
              <a:rPr lang="en-US" sz="3200" dirty="0"/>
              <a:t>the FSU College of Medicine Communications Office before you use social media to promote anything related to FSU College of </a:t>
            </a:r>
            <a:r>
              <a:rPr lang="en-US" sz="3200" dirty="0" smtClean="0"/>
              <a:t>Medicine</a:t>
            </a:r>
          </a:p>
          <a:p>
            <a:r>
              <a:rPr lang="en-US" sz="3200" dirty="0" smtClean="0"/>
              <a:t>Doug Carlson </a:t>
            </a:r>
            <a:r>
              <a:rPr lang="en-US" sz="3000" dirty="0" smtClean="0">
                <a:hlinkClick r:id="rId3"/>
              </a:rPr>
              <a:t>doug.carlson@med.fsu.edu</a:t>
            </a:r>
            <a:r>
              <a:rPr lang="en-US" sz="3000" dirty="0" smtClean="0"/>
              <a:t> </a:t>
            </a:r>
            <a:r>
              <a:rPr lang="en-US" sz="3200" dirty="0"/>
              <a:t>or (850) </a:t>
            </a:r>
            <a:r>
              <a:rPr lang="en-US" sz="3200" dirty="0" smtClean="0"/>
              <a:t>645-1255</a:t>
            </a:r>
            <a:endParaRPr lang="en-US" sz="3200" dirty="0"/>
          </a:p>
          <a:p>
            <a:endParaRPr lang="en-US" sz="3200"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65</a:t>
            </a:fld>
            <a:endParaRPr lang="en-US" dirty="0"/>
          </a:p>
        </p:txBody>
      </p:sp>
    </p:spTree>
    <p:extLst>
      <p:ext uri="{BB962C8B-B14F-4D97-AF65-F5344CB8AC3E}">
        <p14:creationId xmlns:p14="http://schemas.microsoft.com/office/powerpoint/2010/main" val="33890615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198120"/>
            <a:ext cx="8153400" cy="990600"/>
          </a:xfrm>
        </p:spPr>
        <p:txBody>
          <a:bodyPr>
            <a:normAutofit fontScale="90000"/>
          </a:bodyPr>
          <a:lstStyle/>
          <a:p>
            <a:r>
              <a:rPr lang="en-US" dirty="0" smtClean="0"/>
              <a:t>Does your practice/clinic have a social media policy?</a:t>
            </a:r>
            <a:endParaRPr lang="en-US" dirty="0"/>
          </a:p>
        </p:txBody>
      </p:sp>
      <p:sp>
        <p:nvSpPr>
          <p:cNvPr id="3" name="TPAnswers"/>
          <p:cNvSpPr>
            <a:spLocks noGrp="1"/>
          </p:cNvSpPr>
          <p:nvPr>
            <p:ph type="body" idx="1"/>
            <p:custDataLst>
              <p:tags r:id="rId3"/>
            </p:custDataLst>
          </p:nvPr>
        </p:nvSpPr>
        <p:spPr>
          <a:xfrm>
            <a:off x="457200" y="1600200"/>
            <a:ext cx="4114800" cy="4526280"/>
          </a:xfrm>
        </p:spPr>
        <p:txBody>
          <a:bodyPr>
            <a:normAutofit/>
          </a:bodyPr>
          <a:lstStyle/>
          <a:p>
            <a:pPr marL="514350" indent="-514350">
              <a:spcBef>
                <a:spcPct val="20000"/>
              </a:spcBef>
              <a:buFont typeface="Wingdings"/>
              <a:buAutoNum type="alphaUcPeriod"/>
            </a:pPr>
            <a:r>
              <a:rPr lang="en-US" sz="3200" dirty="0" smtClean="0"/>
              <a:t>Yes</a:t>
            </a:r>
          </a:p>
          <a:p>
            <a:pPr marL="514350" indent="-514350">
              <a:spcBef>
                <a:spcPct val="20000"/>
              </a:spcBef>
              <a:buFont typeface="Wingdings"/>
              <a:buAutoNum type="alphaUcPeriod"/>
            </a:pPr>
            <a:r>
              <a:rPr lang="en-US" sz="3200" dirty="0" smtClean="0"/>
              <a:t>No</a:t>
            </a:r>
          </a:p>
          <a:p>
            <a:pPr marL="514350" indent="-514350">
              <a:spcBef>
                <a:spcPct val="20000"/>
              </a:spcBef>
              <a:buFont typeface="Wingdings"/>
              <a:buAutoNum type="alphaUcPeriod"/>
            </a:pPr>
            <a:r>
              <a:rPr lang="en-US" sz="3200" dirty="0" smtClean="0"/>
              <a:t>Don’t know</a:t>
            </a:r>
            <a:endParaRPr lang="en-US" sz="3200"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66</a:t>
            </a:fld>
            <a:endParaRPr lang="en-US"/>
          </a:p>
        </p:txBody>
      </p:sp>
      <p:graphicFrame>
        <p:nvGraphicFramePr>
          <p:cNvPr id="5" name="TPChart"/>
          <p:cNvGraphicFramePr>
            <a:graphicFrameLocks noChangeAspect="1"/>
          </p:cNvGraphicFramePr>
          <p:nvPr>
            <p:custDataLst>
              <p:tags r:id="rId4"/>
            </p:custDataLst>
            <p:extLst>
              <p:ext uri="{D42A27DB-BD31-4B8C-83A1-F6EECF244321}">
                <p14:modId xmlns:p14="http://schemas.microsoft.com/office/powerpoint/2010/main" val="3577515984"/>
              </p:ext>
            </p:extLst>
          </p:nvPr>
        </p:nvGraphicFramePr>
        <p:xfrm>
          <a:off x="4533900" y="1600200"/>
          <a:ext cx="4572000" cy="5143500"/>
        </p:xfrm>
        <a:graphic>
          <a:graphicData uri="http://schemas.openxmlformats.org/presentationml/2006/ole">
            <mc:AlternateContent xmlns:mc="http://schemas.openxmlformats.org/markup-compatibility/2006">
              <mc:Choice xmlns:v="urn:schemas-microsoft-com:vml" Requires="v">
                <p:oleObj spid="_x0000_s17563" name="Chart" r:id="rId7" imgW="4572072" imgH="5143500" progId="MSGraph.Chart.8">
                  <p:embed followColorScheme="full"/>
                </p:oleObj>
              </mc:Choice>
              <mc:Fallback>
                <p:oleObj name="Chart" r:id="rId7" imgW="4572072" imgH="5143500" progId="MSGraph.Chart.8">
                  <p:embed followColorScheme="full"/>
                  <p:pic>
                    <p:nvPicPr>
                      <p:cNvPr id="0" name=""/>
                      <p:cNvPicPr/>
                      <p:nvPr/>
                    </p:nvPicPr>
                    <p:blipFill>
                      <a:blip r:embed="rId8"/>
                      <a:stretch>
                        <a:fillRect/>
                      </a:stretch>
                    </p:blipFill>
                    <p:spPr>
                      <a:xfrm>
                        <a:off x="4533900" y="1600200"/>
                        <a:ext cx="4572000" cy="5143500"/>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17441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Guidelines on Social Media Use</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a:t>Federation of State Medical </a:t>
            </a:r>
            <a:r>
              <a:rPr lang="en-US" dirty="0" smtClean="0"/>
              <a:t>Boards –  </a:t>
            </a:r>
            <a:r>
              <a:rPr lang="en-US" i="1" dirty="0" smtClean="0"/>
              <a:t>Guidelines for Appropriate Use of Social Media</a:t>
            </a:r>
            <a:r>
              <a:rPr lang="en-US" dirty="0" smtClean="0"/>
              <a:t>… </a:t>
            </a:r>
            <a:r>
              <a:rPr lang="en-US" sz="2000" dirty="0" smtClean="0"/>
              <a:t>(April 2012)</a:t>
            </a:r>
          </a:p>
          <a:p>
            <a:pPr lvl="1"/>
            <a:r>
              <a:rPr lang="en-US" dirty="0" smtClean="0"/>
              <a:t>Connecting with patients - Do Not…interact with current or past patients on </a:t>
            </a:r>
            <a:r>
              <a:rPr lang="en-US" b="1" dirty="0" smtClean="0"/>
              <a:t>personal</a:t>
            </a:r>
            <a:r>
              <a:rPr lang="en-US" dirty="0" smtClean="0"/>
              <a:t> social media. </a:t>
            </a:r>
            <a:r>
              <a:rPr lang="en-US" b="1" dirty="0" smtClean="0"/>
              <a:t>Professional</a:t>
            </a:r>
            <a:r>
              <a:rPr lang="en-US" dirty="0" smtClean="0"/>
              <a:t> only.</a:t>
            </a:r>
          </a:p>
          <a:p>
            <a:pPr lvl="1"/>
            <a:r>
              <a:rPr lang="en-US" dirty="0" smtClean="0"/>
              <a:t>Connecting with other physicians – secure, HIPAA compliant sites like Doximity.com</a:t>
            </a:r>
          </a:p>
          <a:p>
            <a:pPr lvl="1"/>
            <a:r>
              <a:rPr lang="en-US" dirty="0" smtClean="0"/>
              <a:t>Privacy/confidentiality – HIPAA – written authorization from patients</a:t>
            </a:r>
          </a:p>
          <a:p>
            <a:pPr lvl="1"/>
            <a:r>
              <a:rPr lang="en-US" dirty="0" smtClean="0"/>
              <a:t>Disclosure – reveal any conflicts of interest</a:t>
            </a:r>
          </a:p>
          <a:p>
            <a:pPr lvl="1"/>
            <a:r>
              <a:rPr lang="en-US" dirty="0" smtClean="0"/>
              <a:t>Content </a:t>
            </a:r>
          </a:p>
          <a:p>
            <a:pPr lvl="1"/>
            <a:r>
              <a:rPr lang="en-US" dirty="0" smtClean="0"/>
              <a:t>Professionalism…</a:t>
            </a:r>
          </a:p>
        </p:txBody>
      </p:sp>
      <p:sp>
        <p:nvSpPr>
          <p:cNvPr id="4" name="TextBox 3"/>
          <p:cNvSpPr txBox="1"/>
          <p:nvPr/>
        </p:nvSpPr>
        <p:spPr>
          <a:xfrm>
            <a:off x="64953" y="6413515"/>
            <a:ext cx="8946488" cy="646331"/>
          </a:xfrm>
          <a:prstGeom prst="rect">
            <a:avLst/>
          </a:prstGeom>
          <a:noFill/>
        </p:spPr>
        <p:txBody>
          <a:bodyPr wrap="none" rtlCol="0">
            <a:spAutoFit/>
          </a:bodyPr>
          <a:lstStyle/>
          <a:p>
            <a:r>
              <a:rPr lang="en-US" dirty="0" smtClean="0">
                <a:hlinkClick r:id="rId3"/>
              </a:rPr>
              <a:t>http</a:t>
            </a:r>
            <a:r>
              <a:rPr lang="en-US" dirty="0">
                <a:hlinkClick r:id="rId3"/>
              </a:rPr>
              <a:t>://</a:t>
            </a:r>
            <a:r>
              <a:rPr lang="en-US" dirty="0" smtClean="0">
                <a:hlinkClick r:id="rId3"/>
              </a:rPr>
              <a:t>www.fsmb.org/Media/Default/PDF/FSMB/Advocacy/pub-social-media-guidelines.pdf</a:t>
            </a:r>
            <a:r>
              <a:rPr lang="en-US" dirty="0" smtClean="0"/>
              <a:t>  </a:t>
            </a:r>
            <a:endParaRPr lang="en-US" dirty="0"/>
          </a:p>
          <a:p>
            <a:r>
              <a:rPr lang="en-US" dirty="0" smtClean="0"/>
              <a:t> </a:t>
            </a:r>
            <a:endParaRPr lang="en-US" dirty="0"/>
          </a:p>
        </p:txBody>
      </p:sp>
      <p:sp>
        <p:nvSpPr>
          <p:cNvPr id="5" name="Slide Number Placeholder 4"/>
          <p:cNvSpPr>
            <a:spLocks noGrp="1"/>
          </p:cNvSpPr>
          <p:nvPr>
            <p:ph type="sldNum" sz="quarter" idx="12"/>
          </p:nvPr>
        </p:nvSpPr>
        <p:spPr/>
        <p:txBody>
          <a:bodyPr>
            <a:normAutofit fontScale="85000" lnSpcReduction="20000"/>
          </a:bodyPr>
          <a:lstStyle/>
          <a:p>
            <a:fld id="{727A596B-88F7-4408-8C0C-B9676E551C0B}" type="slidenum">
              <a:rPr lang="en-US" smtClean="0"/>
              <a:pPr/>
              <a:t>67</a:t>
            </a:fld>
            <a:endParaRPr lang="en-US" dirty="0"/>
          </a:p>
        </p:txBody>
      </p:sp>
      <p:sp>
        <p:nvSpPr>
          <p:cNvPr id="6" name="TextBox 5"/>
          <p:cNvSpPr txBox="1"/>
          <p:nvPr/>
        </p:nvSpPr>
        <p:spPr>
          <a:xfrm>
            <a:off x="309097" y="5767184"/>
            <a:ext cx="8458200" cy="646331"/>
          </a:xfrm>
          <a:prstGeom prst="rect">
            <a:avLst/>
          </a:prstGeom>
          <a:noFill/>
        </p:spPr>
        <p:txBody>
          <a:bodyPr wrap="square" rtlCol="0">
            <a:spAutoFit/>
          </a:bodyPr>
          <a:lstStyle/>
          <a:p>
            <a:r>
              <a:rPr lang="en-US" dirty="0" smtClean="0"/>
              <a:t>Federation of State Medical Boards.  Model policy guidelines for the appropriate use of social media and social networking in medical practice.  April 2012. </a:t>
            </a:r>
            <a:endParaRPr lang="en-US" dirty="0"/>
          </a:p>
        </p:txBody>
      </p:sp>
    </p:spTree>
    <p:extLst>
      <p:ext uri="{BB962C8B-B14F-4D97-AF65-F5344CB8AC3E}">
        <p14:creationId xmlns:p14="http://schemas.microsoft.com/office/powerpoint/2010/main" val="1231083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sz="quarter" idx="1"/>
          </p:nvPr>
        </p:nvSpPr>
        <p:spPr>
          <a:xfrm>
            <a:off x="612648" y="1600200"/>
            <a:ext cx="8153400" cy="5257800"/>
          </a:xfrm>
        </p:spPr>
        <p:txBody>
          <a:bodyPr>
            <a:normAutofit fontScale="77500" lnSpcReduction="20000"/>
          </a:bodyPr>
          <a:lstStyle/>
          <a:p>
            <a:r>
              <a:rPr lang="en-US" dirty="0" smtClean="0"/>
              <a:t>FSU </a:t>
            </a:r>
            <a:r>
              <a:rPr lang="en-US" dirty="0" err="1" smtClean="0"/>
              <a:t>CoM</a:t>
            </a:r>
            <a:r>
              <a:rPr lang="en-US" dirty="0" smtClean="0"/>
              <a:t> Social Media Guidelines</a:t>
            </a:r>
          </a:p>
          <a:p>
            <a:pPr lvl="1"/>
            <a:r>
              <a:rPr lang="en-US" dirty="0">
                <a:hlinkClick r:id="rId3"/>
              </a:rPr>
              <a:t>http://</a:t>
            </a:r>
            <a:r>
              <a:rPr lang="en-US" dirty="0" smtClean="0">
                <a:hlinkClick r:id="rId3"/>
              </a:rPr>
              <a:t>med.fsu.edu/index.cfm?page=COMaboutUs.socialmediaguide</a:t>
            </a:r>
            <a:r>
              <a:rPr lang="en-US" dirty="0" smtClean="0"/>
              <a:t> </a:t>
            </a:r>
          </a:p>
          <a:p>
            <a:r>
              <a:rPr lang="en-US" dirty="0" smtClean="0"/>
              <a:t>Mayo Clinic Center for Social Media</a:t>
            </a:r>
          </a:p>
          <a:p>
            <a:pPr lvl="1"/>
            <a:r>
              <a:rPr lang="en-US" dirty="0">
                <a:hlinkClick r:id="rId4"/>
              </a:rPr>
              <a:t>http://socialmedia.mayoclinic.org</a:t>
            </a:r>
            <a:r>
              <a:rPr lang="en-US" dirty="0" smtClean="0">
                <a:hlinkClick r:id="rId4"/>
              </a:rPr>
              <a:t>/</a:t>
            </a:r>
            <a:r>
              <a:rPr lang="en-US" dirty="0" smtClean="0"/>
              <a:t> </a:t>
            </a:r>
          </a:p>
          <a:p>
            <a:pPr lvl="1"/>
            <a:r>
              <a:rPr lang="en-US" dirty="0" smtClean="0"/>
              <a:t>Curriculum on Social Media - SMUG </a:t>
            </a:r>
            <a:br>
              <a:rPr lang="en-US" dirty="0" smtClean="0"/>
            </a:br>
            <a:r>
              <a:rPr lang="en-US" u="sng" dirty="0" smtClean="0">
                <a:hlinkClick r:id="rId5"/>
              </a:rPr>
              <a:t>http</a:t>
            </a:r>
            <a:r>
              <a:rPr lang="en-US" u="sng" dirty="0">
                <a:hlinkClick r:id="rId5"/>
              </a:rPr>
              <a:t>://social-media-university-global.org/</a:t>
            </a:r>
            <a:endParaRPr lang="en-US" dirty="0" smtClean="0"/>
          </a:p>
          <a:p>
            <a:r>
              <a:rPr lang="en-US" dirty="0" smtClean="0"/>
              <a:t>AMA Policy: Professionalism in use of Social Media</a:t>
            </a:r>
          </a:p>
          <a:p>
            <a:pPr lvl="1"/>
            <a:r>
              <a:rPr lang="en-US" dirty="0">
                <a:hlinkClick r:id="rId6"/>
              </a:rPr>
              <a:t>http://</a:t>
            </a:r>
            <a:r>
              <a:rPr lang="en-US" dirty="0" smtClean="0">
                <a:hlinkClick r:id="rId6"/>
              </a:rPr>
              <a:t>www.ama-assn.org/ama/pub/physician-resources/medical-ethics/code-medical-ethics/opinion9124.page</a:t>
            </a:r>
            <a:r>
              <a:rPr lang="en-US" dirty="0" smtClean="0"/>
              <a:t> </a:t>
            </a:r>
          </a:p>
          <a:p>
            <a:r>
              <a:rPr lang="en-US" dirty="0" smtClean="0"/>
              <a:t>CDC Health Communicator’s Toolkit</a:t>
            </a:r>
          </a:p>
          <a:p>
            <a:pPr lvl="1"/>
            <a:r>
              <a:rPr lang="en-US" dirty="0">
                <a:hlinkClick r:id="rId7"/>
              </a:rPr>
              <a:t>http://</a:t>
            </a:r>
            <a:r>
              <a:rPr lang="en-US" dirty="0" smtClean="0">
                <a:hlinkClick r:id="rId7"/>
              </a:rPr>
              <a:t>1.usa.gov/amOmMI</a:t>
            </a:r>
            <a:r>
              <a:rPr lang="en-US" dirty="0" smtClean="0"/>
              <a:t> </a:t>
            </a:r>
          </a:p>
          <a:p>
            <a:r>
              <a:rPr lang="en-US" dirty="0"/>
              <a:t>Establishing, Managing, and Protecting Your Online Reputation: A Social Media Guide for Physicians and Medical </a:t>
            </a:r>
            <a:r>
              <a:rPr lang="en-US" dirty="0" smtClean="0"/>
              <a:t>Practices. </a:t>
            </a:r>
            <a:r>
              <a:rPr lang="en-US" sz="2600" dirty="0" smtClean="0"/>
              <a:t>By Kevin </a:t>
            </a:r>
            <a:r>
              <a:rPr lang="en-US" sz="2600" dirty="0"/>
              <a:t>Pho M.D., Susan </a:t>
            </a:r>
            <a:r>
              <a:rPr lang="en-US" sz="2600" dirty="0" smtClean="0"/>
              <a:t>Gay.  </a:t>
            </a:r>
            <a:r>
              <a:rPr lang="en-US" sz="2600" dirty="0" err="1" smtClean="0"/>
              <a:t>Greenbranch</a:t>
            </a:r>
            <a:r>
              <a:rPr lang="en-US" sz="2600" dirty="0" smtClean="0"/>
              <a:t> Publishing. </a:t>
            </a:r>
            <a:r>
              <a:rPr lang="en-US" sz="2600" dirty="0"/>
              <a:t>2012. </a:t>
            </a:r>
            <a:r>
              <a:rPr lang="en-US" sz="2600" dirty="0">
                <a:hlinkClick r:id="rId8"/>
              </a:rPr>
              <a:t>http://www.kevinmd.com/blog/reputation</a:t>
            </a:r>
            <a:endParaRPr lang="en-US" sz="2600" dirty="0"/>
          </a:p>
          <a:p>
            <a:pPr lvl="1"/>
            <a:endParaRPr lang="en-US" dirty="0" smtClean="0"/>
          </a:p>
          <a:p>
            <a:endParaRPr lang="en-US" dirty="0" smtClean="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68</a:t>
            </a:fld>
            <a:endParaRPr lang="en-US" dirty="0"/>
          </a:p>
        </p:txBody>
      </p:sp>
    </p:spTree>
    <p:extLst>
      <p:ext uri="{BB962C8B-B14F-4D97-AF65-F5344CB8AC3E}">
        <p14:creationId xmlns:p14="http://schemas.microsoft.com/office/powerpoint/2010/main" val="1970759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Summary</a:t>
            </a:r>
            <a:endParaRPr lang="en-US" dirty="0"/>
          </a:p>
        </p:txBody>
      </p:sp>
      <p:sp>
        <p:nvSpPr>
          <p:cNvPr id="3" name="Content Placeholder 2"/>
          <p:cNvSpPr>
            <a:spLocks noGrp="1"/>
          </p:cNvSpPr>
          <p:nvPr>
            <p:ph sz="quarter" idx="1"/>
          </p:nvPr>
        </p:nvSpPr>
        <p:spPr>
          <a:xfrm>
            <a:off x="612648" y="1752600"/>
            <a:ext cx="8153400" cy="4343400"/>
          </a:xfrm>
        </p:spPr>
        <p:txBody>
          <a:bodyPr>
            <a:normAutofit/>
          </a:bodyPr>
          <a:lstStyle/>
          <a:p>
            <a:r>
              <a:rPr lang="en-US" dirty="0" smtClean="0"/>
              <a:t>Critical message:  Rules of offline </a:t>
            </a:r>
            <a:r>
              <a:rPr lang="en-US" dirty="0"/>
              <a:t>behavior apply to online </a:t>
            </a:r>
            <a:r>
              <a:rPr lang="en-US" dirty="0" smtClean="0"/>
              <a:t>behavior where there is much </a:t>
            </a:r>
            <a:r>
              <a:rPr lang="en-US" u="sng" dirty="0"/>
              <a:t>wider </a:t>
            </a:r>
            <a:r>
              <a:rPr lang="en-US" u="sng" dirty="0" smtClean="0"/>
              <a:t>audience</a:t>
            </a:r>
            <a:endParaRPr lang="en-US" dirty="0"/>
          </a:p>
          <a:p>
            <a:r>
              <a:rPr lang="en-US" dirty="0"/>
              <a:t>Errors will </a:t>
            </a:r>
            <a:r>
              <a:rPr lang="en-US" dirty="0" smtClean="0"/>
              <a:t>occur: Develop </a:t>
            </a:r>
            <a:r>
              <a:rPr lang="en-US" dirty="0"/>
              <a:t>a social media </a:t>
            </a:r>
            <a:r>
              <a:rPr lang="en-US" dirty="0" smtClean="0"/>
              <a:t>policy -provide </a:t>
            </a:r>
            <a:r>
              <a:rPr lang="en-US" dirty="0"/>
              <a:t>orientation and </a:t>
            </a:r>
            <a:r>
              <a:rPr lang="en-US" dirty="0" smtClean="0"/>
              <a:t>training. View mistakes </a:t>
            </a:r>
            <a:r>
              <a:rPr lang="en-US" dirty="0"/>
              <a:t>as learning </a:t>
            </a:r>
            <a:r>
              <a:rPr lang="en-US" dirty="0" smtClean="0"/>
              <a:t>opportunities.</a:t>
            </a:r>
            <a:endParaRPr lang="en-US" dirty="0"/>
          </a:p>
          <a:p>
            <a:r>
              <a:rPr lang="en-US" dirty="0"/>
              <a:t>There is great power in </a:t>
            </a:r>
            <a:r>
              <a:rPr lang="en-US" i="1" dirty="0"/>
              <a:t>the conversation</a:t>
            </a:r>
            <a:r>
              <a:rPr lang="en-US" dirty="0"/>
              <a:t>.  Know the risks and behave </a:t>
            </a:r>
            <a:r>
              <a:rPr lang="en-US" dirty="0" smtClean="0"/>
              <a:t>accordingly. Do </a:t>
            </a:r>
            <a:r>
              <a:rPr lang="en-US" dirty="0"/>
              <a:t>not be so risk averse that you do not participate</a:t>
            </a:r>
            <a:r>
              <a:rPr lang="en-US" dirty="0" smtClean="0"/>
              <a:t>.</a:t>
            </a:r>
            <a:endParaRPr lang="en-US" dirty="0"/>
          </a:p>
        </p:txBody>
      </p:sp>
      <p:sp>
        <p:nvSpPr>
          <p:cNvPr id="4" name="TextBox 3"/>
          <p:cNvSpPr txBox="1"/>
          <p:nvPr/>
        </p:nvSpPr>
        <p:spPr>
          <a:xfrm>
            <a:off x="457200" y="6019800"/>
            <a:ext cx="8049961" cy="646331"/>
          </a:xfrm>
          <a:prstGeom prst="rect">
            <a:avLst/>
          </a:prstGeom>
          <a:noFill/>
        </p:spPr>
        <p:txBody>
          <a:bodyPr wrap="none" rtlCol="0">
            <a:spAutoFit/>
          </a:bodyPr>
          <a:lstStyle/>
          <a:p>
            <a:r>
              <a:rPr lang="en-US" dirty="0"/>
              <a:t>Dr. Farris </a:t>
            </a:r>
            <a:r>
              <a:rPr lang="en-US" dirty="0" err="1"/>
              <a:t>Timimi</a:t>
            </a:r>
            <a:r>
              <a:rPr lang="en-US" dirty="0"/>
              <a:t>, Medical Director of the Mayo Clinic Center for Social Media</a:t>
            </a:r>
          </a:p>
          <a:p>
            <a:r>
              <a:rPr lang="en-US" dirty="0"/>
              <a:t>http://socialmedia.mayoclinic.org/2012/04/05/a-twelve-word-social-media-policy/</a:t>
            </a:r>
          </a:p>
        </p:txBody>
      </p:sp>
      <p:sp>
        <p:nvSpPr>
          <p:cNvPr id="5" name="Slide Number Placeholder 4"/>
          <p:cNvSpPr>
            <a:spLocks noGrp="1"/>
          </p:cNvSpPr>
          <p:nvPr>
            <p:ph type="sldNum" sz="quarter" idx="12"/>
          </p:nvPr>
        </p:nvSpPr>
        <p:spPr/>
        <p:txBody>
          <a:bodyPr>
            <a:normAutofit fontScale="85000" lnSpcReduction="20000"/>
          </a:bodyPr>
          <a:lstStyle/>
          <a:p>
            <a:fld id="{727A596B-88F7-4408-8C0C-B9676E551C0B}" type="slidenum">
              <a:rPr lang="en-US" smtClean="0"/>
              <a:pPr/>
              <a:t>69</a:t>
            </a:fld>
            <a:endParaRPr lang="en-US" dirty="0"/>
          </a:p>
        </p:txBody>
      </p:sp>
      <p:pic>
        <p:nvPicPr>
          <p:cNvPr id="8194" name="Picture 2" descr="http://3.bp.blogspot.com/_U7KCWFN4wlk/TSZubF5-KBI/AAAAAAAAEDw/U_K_rBLgG48/s1600/let%2Bthe%2Bcat%2Bout%2Bthe%2Bba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216995"/>
            <a:ext cx="2438400" cy="1016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697687" y="1181679"/>
            <a:ext cx="2930226" cy="400110"/>
          </a:xfrm>
          <a:prstGeom prst="rect">
            <a:avLst/>
          </a:prstGeom>
          <a:noFill/>
        </p:spPr>
        <p:txBody>
          <a:bodyPr wrap="none" rtlCol="0">
            <a:spAutoFit/>
          </a:bodyPr>
          <a:lstStyle/>
          <a:p>
            <a:r>
              <a:rPr lang="en-US" sz="2000" dirty="0" smtClean="0"/>
              <a:t>The cat is out of the bag…</a:t>
            </a:r>
            <a:endParaRPr lang="en-US" sz="2000" dirty="0"/>
          </a:p>
        </p:txBody>
      </p:sp>
    </p:spTree>
    <p:extLst>
      <p:ext uri="{BB962C8B-B14F-4D97-AF65-F5344CB8AC3E}">
        <p14:creationId xmlns:p14="http://schemas.microsoft.com/office/powerpoint/2010/main" val="6814168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Social Media Sites and Uses</a:t>
            </a:r>
            <a:endParaRPr lang="en-US" dirty="0"/>
          </a:p>
        </p:txBody>
      </p:sp>
      <p:sp>
        <p:nvSpPr>
          <p:cNvPr id="3" name="Content Placeholder 2"/>
          <p:cNvSpPr>
            <a:spLocks noGrp="1"/>
          </p:cNvSpPr>
          <p:nvPr>
            <p:ph sz="quarter" idx="1"/>
          </p:nvPr>
        </p:nvSpPr>
        <p:spPr/>
        <p:txBody>
          <a:bodyPr/>
          <a:lstStyle/>
          <a:p>
            <a:r>
              <a:rPr lang="en-US" sz="3000" b="1" dirty="0"/>
              <a:t>Facebook: </a:t>
            </a:r>
            <a:r>
              <a:rPr lang="en-US" sz="3000" dirty="0" smtClean="0"/>
              <a:t>“I peed.” (social networking)</a:t>
            </a:r>
          </a:p>
          <a:p>
            <a:r>
              <a:rPr lang="en-US" sz="3000" b="1" dirty="0" err="1" smtClean="0"/>
              <a:t>Youtube</a:t>
            </a:r>
            <a:r>
              <a:rPr lang="en-US" sz="3000" b="1" dirty="0"/>
              <a:t>: </a:t>
            </a:r>
            <a:r>
              <a:rPr lang="en-US" sz="3000" dirty="0" smtClean="0"/>
              <a:t>“Look at this pee!” (video)</a:t>
            </a:r>
          </a:p>
          <a:p>
            <a:r>
              <a:rPr lang="en-US" sz="3000" b="1" dirty="0" smtClean="0"/>
              <a:t>Twitter: </a:t>
            </a:r>
            <a:r>
              <a:rPr lang="en-US" sz="3000" dirty="0" smtClean="0"/>
              <a:t>“I need to pee.” (</a:t>
            </a:r>
            <a:r>
              <a:rPr lang="en-US" sz="3000" dirty="0" err="1" smtClean="0"/>
              <a:t>microblog</a:t>
            </a:r>
            <a:r>
              <a:rPr lang="en-US" sz="3000" dirty="0" smtClean="0"/>
              <a:t>)</a:t>
            </a:r>
            <a:endParaRPr lang="en-US" sz="3000" dirty="0"/>
          </a:p>
          <a:p>
            <a:r>
              <a:rPr lang="en-US" sz="3000" b="1" dirty="0" err="1"/>
              <a:t>Linkedin</a:t>
            </a:r>
            <a:r>
              <a:rPr lang="en-US" sz="3000" b="1" dirty="0" smtClean="0"/>
              <a:t>: </a:t>
            </a:r>
            <a:r>
              <a:rPr lang="en-US" sz="3000" dirty="0" smtClean="0"/>
              <a:t>“I am good at peeing.” (business networking)</a:t>
            </a:r>
            <a:endParaRPr lang="en-US" sz="3000" dirty="0"/>
          </a:p>
          <a:p>
            <a:r>
              <a:rPr lang="en-US" sz="3000" b="1" dirty="0" smtClean="0"/>
              <a:t>Foursquare: </a:t>
            </a:r>
            <a:r>
              <a:rPr lang="en-US" sz="3000" dirty="0" smtClean="0"/>
              <a:t>“This is where I peed.” (location)</a:t>
            </a:r>
          </a:p>
          <a:p>
            <a:pPr lvl="0"/>
            <a:r>
              <a:rPr lang="en-US" sz="3000" dirty="0" smtClean="0"/>
              <a:t>Fluid </a:t>
            </a:r>
            <a:r>
              <a:rPr lang="en-US" sz="3000" dirty="0"/>
              <a:t>and constantly changing based on new technology, websites, etc. </a:t>
            </a:r>
            <a:r>
              <a:rPr lang="en-US" sz="3000" dirty="0" smtClean="0"/>
              <a:t>All have mobile apps.</a:t>
            </a:r>
            <a:endParaRPr lang="en-US" sz="3000" dirty="0"/>
          </a:p>
          <a:p>
            <a:endParaRPr lang="en-US" sz="3100" dirty="0"/>
          </a:p>
          <a:p>
            <a:endParaRPr lang="en-US" dirty="0"/>
          </a:p>
        </p:txBody>
      </p:sp>
      <p:sp>
        <p:nvSpPr>
          <p:cNvPr id="4" name="TextBox 3"/>
          <p:cNvSpPr txBox="1"/>
          <p:nvPr/>
        </p:nvSpPr>
        <p:spPr>
          <a:xfrm>
            <a:off x="1371600" y="5943600"/>
            <a:ext cx="5641031" cy="707886"/>
          </a:xfrm>
          <a:prstGeom prst="rect">
            <a:avLst/>
          </a:prstGeom>
          <a:noFill/>
        </p:spPr>
        <p:txBody>
          <a:bodyPr wrap="none" rtlCol="0">
            <a:spAutoFit/>
          </a:bodyPr>
          <a:lstStyle/>
          <a:p>
            <a:r>
              <a:rPr lang="en-US" sz="2000" dirty="0" smtClean="0"/>
              <a:t>Glossary of Social </a:t>
            </a:r>
            <a:r>
              <a:rPr lang="en-US" sz="2000" dirty="0"/>
              <a:t>Media Terms: </a:t>
            </a:r>
            <a:r>
              <a:rPr lang="en-US" sz="2000" dirty="0" smtClean="0"/>
              <a:t/>
            </a:r>
            <a:br>
              <a:rPr lang="en-US" sz="2000" dirty="0" smtClean="0"/>
            </a:br>
            <a:r>
              <a:rPr lang="en-US" sz="2000" dirty="0" smtClean="0">
                <a:hlinkClick r:id="rId4"/>
              </a:rPr>
              <a:t>http</a:t>
            </a:r>
            <a:r>
              <a:rPr lang="en-US" sz="2000" dirty="0">
                <a:hlinkClick r:id="rId4"/>
              </a:rPr>
              <a:t>://www.socialbrite.org/sharing-center/glossary</a:t>
            </a:r>
            <a:r>
              <a:rPr lang="en-US" sz="2000" dirty="0" smtClean="0">
                <a:hlinkClick r:id="rId4"/>
              </a:rPr>
              <a:t>/</a:t>
            </a:r>
            <a:r>
              <a:rPr lang="en-US" sz="2000" dirty="0" smtClean="0"/>
              <a:t> </a:t>
            </a:r>
            <a:endParaRPr lang="en-US" sz="2000" dirty="0"/>
          </a:p>
        </p:txBody>
      </p:sp>
      <p:sp>
        <p:nvSpPr>
          <p:cNvPr id="5" name="Slide Number Placeholder 4"/>
          <p:cNvSpPr>
            <a:spLocks noGrp="1"/>
          </p:cNvSpPr>
          <p:nvPr>
            <p:ph type="sldNum" sz="quarter" idx="12"/>
          </p:nvPr>
        </p:nvSpPr>
        <p:spPr/>
        <p:txBody>
          <a:bodyPr>
            <a:normAutofit fontScale="85000" lnSpcReduction="20000"/>
          </a:bodyPr>
          <a:lstStyle/>
          <a:p>
            <a:fld id="{727A596B-88F7-4408-8C0C-B9676E551C0B}" type="slidenum">
              <a:rPr lang="en-US" smtClean="0"/>
              <a:pPr/>
              <a:t>7</a:t>
            </a:fld>
            <a:endParaRPr lang="en-US" dirty="0"/>
          </a:p>
        </p:txBody>
      </p:sp>
    </p:spTree>
    <p:custDataLst>
      <p:tags r:id="rId1"/>
    </p:custDataLst>
    <p:extLst>
      <p:ext uri="{BB962C8B-B14F-4D97-AF65-F5344CB8AC3E}">
        <p14:creationId xmlns:p14="http://schemas.microsoft.com/office/powerpoint/2010/main" val="2368785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153400" cy="990600"/>
          </a:xfrm>
        </p:spPr>
        <p:txBody>
          <a:bodyPr/>
          <a:lstStyle/>
          <a:p>
            <a:r>
              <a:rPr lang="en-US" dirty="0" smtClean="0"/>
              <a:t>How often do you use social media?</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8</a:t>
            </a:fld>
            <a:endParaRPr lang="en-US"/>
          </a:p>
        </p:txBody>
      </p:sp>
      <p:graphicFrame>
        <p:nvGraphicFramePr>
          <p:cNvPr id="5" name="TPChart"/>
          <p:cNvGraphicFramePr>
            <a:graphicFrameLocks noChangeAspect="1"/>
          </p:cNvGraphicFramePr>
          <p:nvPr>
            <p:custDataLst>
              <p:tags r:id="rId3"/>
            </p:custDataLst>
            <p:extLst>
              <p:ext uri="{D42A27DB-BD31-4B8C-83A1-F6EECF244321}">
                <p14:modId xmlns:p14="http://schemas.microsoft.com/office/powerpoint/2010/main" val="4042716150"/>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4463" name="Chart" r:id="rId7" imgW="4572072" imgH="5143500" progId="MSGraph.Chart.8">
                  <p:embed followColorScheme="full"/>
                </p:oleObj>
              </mc:Choice>
              <mc:Fallback>
                <p:oleObj name="Chart" r:id="rId7" imgW="4572072" imgH="5143500" progId="MSGraph.Chart.8">
                  <p:embed followColorScheme="full"/>
                  <p:pic>
                    <p:nvPicPr>
                      <p:cNvPr id="0" name="Picture 87"/>
                      <p:cNvPicPr>
                        <a:picLocks noChangeAspect="1" noChangeArrowheads="1"/>
                      </p:cNvPicPr>
                      <p:nvPr/>
                    </p:nvPicPr>
                    <p:blipFill>
                      <a:blip r:embed="rId8"/>
                      <a:srcRect/>
                      <a:stretch>
                        <a:fillRect/>
                      </a:stretch>
                    </p:blipFill>
                    <p:spPr bwMode="auto">
                      <a:xfrm>
                        <a:off x="4508500" y="1651000"/>
                        <a:ext cx="4572000" cy="5143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PAnswers"/>
          <p:cNvSpPr>
            <a:spLocks noGrp="1"/>
          </p:cNvSpPr>
          <p:nvPr>
            <p:ph type="body" idx="1"/>
            <p:custDataLst>
              <p:tags r:id="rId4"/>
            </p:custDataLst>
          </p:nvPr>
        </p:nvSpPr>
        <p:spPr>
          <a:xfrm>
            <a:off x="228600" y="1600200"/>
            <a:ext cx="4953000" cy="4526280"/>
          </a:xfrm>
        </p:spPr>
        <p:txBody>
          <a:bodyPr>
            <a:noAutofit/>
          </a:bodyPr>
          <a:lstStyle/>
          <a:p>
            <a:pPr marL="880110" lvl="1" indent="-514350">
              <a:spcBef>
                <a:spcPct val="20000"/>
              </a:spcBef>
              <a:buClr>
                <a:schemeClr val="accent1">
                  <a:lumMod val="50000"/>
                </a:schemeClr>
              </a:buClr>
              <a:buFont typeface="+mj-lt"/>
              <a:buAutoNum type="arabicPeriod"/>
            </a:pPr>
            <a:r>
              <a:rPr lang="en-US" sz="3200" dirty="0" smtClean="0"/>
              <a:t>Daily</a:t>
            </a:r>
          </a:p>
          <a:p>
            <a:pPr marL="880110" lvl="1" indent="-514350">
              <a:spcBef>
                <a:spcPct val="20000"/>
              </a:spcBef>
              <a:buClr>
                <a:schemeClr val="accent1">
                  <a:lumMod val="50000"/>
                </a:schemeClr>
              </a:buClr>
              <a:buFont typeface="+mj-lt"/>
              <a:buAutoNum type="arabicPeriod"/>
            </a:pPr>
            <a:r>
              <a:rPr lang="en-US" sz="3200" dirty="0" smtClean="0"/>
              <a:t>Weekly</a:t>
            </a:r>
          </a:p>
          <a:p>
            <a:pPr marL="880110" lvl="1" indent="-514350">
              <a:spcBef>
                <a:spcPct val="20000"/>
              </a:spcBef>
              <a:buClr>
                <a:schemeClr val="accent1">
                  <a:lumMod val="50000"/>
                </a:schemeClr>
              </a:buClr>
              <a:buFont typeface="+mj-lt"/>
              <a:buAutoNum type="arabicPeriod"/>
            </a:pPr>
            <a:r>
              <a:rPr lang="en-US" sz="3200" dirty="0" smtClean="0"/>
              <a:t>Monthly</a:t>
            </a:r>
          </a:p>
          <a:p>
            <a:pPr marL="880110" lvl="1" indent="-514350">
              <a:spcBef>
                <a:spcPct val="20000"/>
              </a:spcBef>
              <a:buClr>
                <a:schemeClr val="accent1">
                  <a:lumMod val="50000"/>
                </a:schemeClr>
              </a:buClr>
              <a:buFont typeface="+mj-lt"/>
              <a:buAutoNum type="arabicPeriod"/>
            </a:pPr>
            <a:r>
              <a:rPr lang="en-US" sz="3200" dirty="0" smtClean="0"/>
              <a:t>Seldom or never</a:t>
            </a:r>
            <a:endParaRPr lang="en-US" sz="3200" dirty="0"/>
          </a:p>
        </p:txBody>
      </p:sp>
    </p:spTree>
    <p:custDataLst>
      <p:tags r:id="rId2"/>
    </p:custDataLst>
    <p:extLst>
      <p:ext uri="{BB962C8B-B14F-4D97-AF65-F5344CB8AC3E}">
        <p14:creationId xmlns:p14="http://schemas.microsoft.com/office/powerpoint/2010/main" val="157575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vs Professional</a:t>
            </a:r>
            <a:endParaRPr lang="en-US" dirty="0"/>
          </a:p>
        </p:txBody>
      </p:sp>
      <p:sp>
        <p:nvSpPr>
          <p:cNvPr id="3" name="Content Placeholder 2"/>
          <p:cNvSpPr>
            <a:spLocks noGrp="1"/>
          </p:cNvSpPr>
          <p:nvPr>
            <p:ph sz="quarter" idx="1"/>
          </p:nvPr>
        </p:nvSpPr>
        <p:spPr/>
        <p:txBody>
          <a:bodyPr/>
          <a:lstStyle/>
          <a:p>
            <a:r>
              <a:rPr lang="en-US" dirty="0" smtClean="0"/>
              <a:t>Physician use social media for </a:t>
            </a:r>
            <a:r>
              <a:rPr lang="en-US" b="1" dirty="0" smtClean="0"/>
              <a:t>personal</a:t>
            </a:r>
            <a:r>
              <a:rPr lang="en-US" dirty="0" smtClean="0"/>
              <a:t> reasons at the same rate as general public (Pew)</a:t>
            </a:r>
          </a:p>
          <a:p>
            <a:r>
              <a:rPr lang="en-US" dirty="0" smtClean="0"/>
              <a:t>This workshop will focus on uses of SM for </a:t>
            </a:r>
            <a:r>
              <a:rPr lang="en-US" b="1" dirty="0" smtClean="0"/>
              <a:t>professional</a:t>
            </a:r>
            <a:r>
              <a:rPr lang="en-US" dirty="0" smtClean="0"/>
              <a:t> reasons</a:t>
            </a:r>
          </a:p>
          <a:p>
            <a:endParaRPr lang="en-US" dirty="0" smtClean="0"/>
          </a:p>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27A596B-88F7-4408-8C0C-B9676E551C0B}" type="slidenum">
              <a:rPr lang="en-US" smtClean="0"/>
              <a:pPr/>
              <a:t>9</a:t>
            </a:fld>
            <a:endParaRPr lang="en-US" dirty="0"/>
          </a:p>
        </p:txBody>
      </p:sp>
    </p:spTree>
    <p:custDataLst>
      <p:tags r:id="rId1"/>
    </p:custDataLst>
    <p:extLst>
      <p:ext uri="{BB962C8B-B14F-4D97-AF65-F5344CB8AC3E}">
        <p14:creationId xmlns:p14="http://schemas.microsoft.com/office/powerpoint/2010/main" val="263701757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BULLETTYPE" val="3"/>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COLORS" val="0"/>
  <p:tag name="MULTIRESPDIVISOR" val="1"/>
  <p:tag name="INCORRECTPOINTVALUE" val="0"/>
  <p:tag name="AUTOADJUSTPARTRANGE" val="True"/>
  <p:tag name="FIBNUMRESULTS" val="5"/>
  <p:tag name="PRRESPONSE2" val="9"/>
  <p:tag name="PRRESPONSE6" val="5"/>
  <p:tag name="PRRESPONSE10" val="1"/>
  <p:tag name="POWERPOINTVERSION" val="14.0"/>
  <p:tag name="CSVFORMAT" val="0"/>
  <p:tag name="RESPCOUNTERFORMAT" val="0"/>
  <p:tag name="ALLOWDUPLICATES" val="False"/>
  <p:tag name="REVIEWONLY" val="False"/>
  <p:tag name="RACEANIMATIONSPEED" val="3"/>
  <p:tag name="BUBBLENAMEVISIBLE" val="True"/>
  <p:tag name="CUSTOMGRIDBACKCOLOR" val="-722948"/>
  <p:tag name="USESCHEMECOLORS" val="True"/>
  <p:tag name="GRIDROTATIONINTERVAL" val="2"/>
  <p:tag name="POLLINGCYCLE" val="2"/>
  <p:tag name="INCLUDEPPT" val="True"/>
  <p:tag name="REALTIMEBACKUPPATH" val="(None)"/>
  <p:tag name="FIBDISPLAYRESULTS" val="True"/>
  <p:tag name="PRRESPONSE3" val="8"/>
  <p:tag name="PRRESPONSE8" val="3"/>
  <p:tag name="ANSWERNOWSTYLE" val="-1"/>
  <p:tag name="COUNTDOWNSECONDS" val="10"/>
  <p:tag name="AUTOADVANCE" val="False"/>
  <p:tag name="SKIPREMAININGRACESLIDES" val="True"/>
  <p:tag name="BUBBLEGROUPING" val="3"/>
  <p:tag name="CUSTOMCELLBACKCOLOR3" val="-268652"/>
  <p:tag name="AUTOSIZEGRID" val="True"/>
  <p:tag name="RESETCHARTS" val="True"/>
  <p:tag name="REALTIMEBACKUP" val="False"/>
  <p:tag name="FIBINCLUDEOTHER" val="True"/>
  <p:tag name="PRRESPONSE5" val="6"/>
  <p:tag name="ALWAYSOPENPOLL" val="False"/>
  <p:tag name="ANSWERNOWTEXT" val="Answer Now"/>
  <p:tag name="BACKUPSESSIONS" val="True"/>
  <p:tag name="RACEENDPOINTS" val="100"/>
  <p:tag name="DEFAULTNUMTEAMS" val="5"/>
  <p:tag name="DISPLAYDEVICENUMBER" val="True"/>
  <p:tag name="CHARTLABELS" val="1"/>
  <p:tag name="ZEROBASED" val="False"/>
  <p:tag name="PRRESPONSE1" val="10"/>
  <p:tag name="SHOWFLASHWARNING" val="True"/>
  <p:tag name="COUNTDOWNSTYLE" val="-1"/>
  <p:tag name="AUTOUPDATEALIASES" val="True"/>
  <p:tag name="BUBBLESIZEVISIBLE" val="True"/>
  <p:tag name="GRIDOPACITY" val="90"/>
  <p:tag name="ALLOWUSERFEEDBACK" val="True"/>
  <p:tag name="FIBDISPLAYKEYWORDS" val="True"/>
  <p:tag name="SHOWBARVISIBLE" val="True"/>
  <p:tag name="NUMRESPONSES" val="1"/>
  <p:tag name="MAXRESPONDERS" val="5"/>
  <p:tag name="GRIDPOSITION" val="1"/>
  <p:tag name="CHARTSCALE" val="True"/>
  <p:tag name="PRRESPONSE9" val="2"/>
  <p:tag name="CHARTVALUEFORMAT" val="0%"/>
  <p:tag name="CUSTOMCELLBACKCOLOR2" val="-13395457"/>
  <p:tag name="CORRECTPOINTVALUE" val="100"/>
  <p:tag name="USESECONDARYMONITOR" val="True"/>
  <p:tag name="PARTICIPANTSINLEADERBOARD" val="5"/>
  <p:tag name="INCLUDENONRESPONDERS" val="False"/>
  <p:tag name="SAVECSVWITHSESSION" val="True"/>
  <p:tag name="DISPLAYNAME" val="True"/>
  <p:tag name="PRRESPONSE7" val="4"/>
  <p:tag name="GRIDFONTSIZE" val="12"/>
  <p:tag name="STDCHART" val="1"/>
  <p:tag name="RESPTABLESTYLE" val="-1"/>
  <p:tag name="CUSTOMCELLBACKCOLOR1" val="-657956"/>
  <p:tag name="PRRESPONSE4" val="7"/>
  <p:tag name="ADVANCEDSETTINGSVIEW" val="False"/>
  <p:tag name="DELIMITERS" val="3.1"/>
  <p:tag name="EXPANDSHOWBAR" val="True"/>
  <p:tag name="WASPOLLED" val="4122770E1F114C6F8823717D3AA2E6FF"/>
  <p:tag name="TPVERSION" val="5"/>
  <p:tag name="TPFULLVERSION" val="5.3.1.3337"/>
  <p:tag name="PPTVERSION" val="15"/>
  <p:tag name="TPOS" val="2"/>
</p:tagLst>
</file>

<file path=ppt/tags/tag10.xml><?xml version="1.0" encoding="utf-8"?>
<p:tagLst xmlns:a="http://schemas.openxmlformats.org/drawingml/2006/main" xmlns:r="http://schemas.openxmlformats.org/officeDocument/2006/relationships" xmlns:p="http://schemas.openxmlformats.org/presentationml/2006/main">
  <p:tag name="SLIDEGUID" val="0BB2051211DD4638A03483FDBE583E88"/>
  <p:tag name="SLIDEID" val="0BB2051211DD4638A03483FDBE583E88"/>
  <p:tag name="SLIDEORDER" val="1"/>
  <p:tag name="SLIDETYPE" val="Q"/>
  <p:tag name="DEMOGRAPHIC" val="False"/>
  <p:tag name="TEAMASSIGN" val="False"/>
  <p:tag name="SPEEDSCORING" val="False"/>
  <p:tag name="CORRECTPOINTVALUE" val="100"/>
  <p:tag name="INCORRECTPOINTVALUE" val="0"/>
  <p:tag name="ZEROBASED" val="False"/>
  <p:tag name="AUTOADVANCE" val="False"/>
  <p:tag name="DELIMITERS" val="3.1"/>
  <p:tag name="VALUEFORMAT" val="0%"/>
  <p:tag name="QUESTIONALIAS" val="Do you have a personal account with…"/>
  <p:tag name="ANSWERSALIAS" val="Facebook|smicln|Twitter|smicln|YouTube|smicln|Linkedin|smicln|Other|smicln|None"/>
  <p:tag name="NUMRESPONSES" val="5"/>
  <p:tag name="RESPONSECOUNT" val="1"/>
  <p:tag name="SLICED" val="False"/>
  <p:tag name="RESPONSES" val="-;-;-;-;1;-;-;-;"/>
  <p:tag name="CHARTSTRINGSTD" val="1 0 0 0 0 0"/>
  <p:tag name="CHARTSTRINGREV" val="0 0 0 0 0 1"/>
  <p:tag name="CHARTSTRINGSTDPER" val="1 0 0 0 0 0"/>
  <p:tag name="CHARTSTRINGREVPER" val="0 0 0 0 0 1"/>
  <p:tag name="TOTALRESPONSES" val="0"/>
  <p:tag name="VALUES" val="No Value|smicln|No Value|smicln|No Value|smicln|No Value|smicln|No Value|smicln|No Value"/>
  <p:tag name="RESPONSESGATHERED" val="False"/>
  <p:tag name="ANONYMOUSTEMP" val="False"/>
  <p:tag name="TYPE" val="MultiChoiceSlide"/>
  <p:tag name="RESULTS" val="Are you an active user of ….[;crlf;]19[;]19[;]60[;]False[;]0[;][;crlf;]4.41666666666667[;]4[;]1.93469779437398[;]3.74305555555556[;crlf;]5[;]0[;]A Blog1[;]A Blog[;][;crlf;]5[;]0[;]Doximity2[;]Doximity[;][;crlf;]14[;]0[;]Facebook3[;]Facebook[;][;crlf;]7[;]0[;]Linked-In4[;]Linked-In[;][;crlf;]4[;]0[;]Twitter5[;]Twitter[;][;crlf;]16[;]0[;]YouTube6[;]YouTube[;][;crlf;]8[;]0[;]Other7[;]Other[;][;crlf;]1[;]0[;]None8[;]None[;]"/>
  <p:tag name="HASRESULTS" val="False"/>
  <p:tag name="LIVECHARTING" val="False"/>
  <p:tag name="TPQUESTIONXML" val="﻿&lt;?xml version=&quot;1.0&quot; encoding=&quot;utf-8&quot;?&gt;&#10;&lt;questionlist&gt;&#10;    &lt;properties&gt;&#10;        &lt;guid&gt;296EA11EC28B4AB1B28ADCB22938C428&lt;/guid&gt;&#10;        &lt;description /&gt;&#10;        &lt;date&gt;3/28/2014 2:12:40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C0FCAC86A7FB4C889284E0533626750B&lt;/guid&gt;&#10;            &lt;repollguid&gt;D7CF1E7CCB5B4007A285B5288D64D151&lt;/repollguid&gt;&#10;            &lt;sourceid&gt;A4F79841C5B34A9E895D5C637AC7F5E8&lt;/sourceid&gt;&#10;            &lt;questiontext&gt;Are you an active user of ….&lt;/questiontext&gt;&#10;            &lt;showresults&gt;True&lt;/showresults&gt;&#10;            &lt;responsegrid&gt;0&lt;/responsegrid&gt;&#10;            &lt;countdowntimer&gt;False&lt;/countdowntimer&gt;&#10;            &lt;correctvalue&gt;100&lt;/correctvalue&gt;&#10;            &lt;incorrectvalue&gt;0&lt;/incorrectvalue&gt;&#10;            &lt;responselimit&gt;5&lt;/responselimit&gt;&#10;            &lt;bulletstyle&gt;0&lt;/bulletstyle&gt;&#10;            &lt;answers&gt;&#10;                &lt;answer&gt;&#10;                    &lt;guid&gt;348F024F55304810A74887D69F012C7C&lt;/guid&gt;&#10;                    &lt;answertext&gt;A Blog&lt;/answertext&gt;&#10;                    &lt;valuetype&gt;0&lt;/valuetype&gt;&#10;                &lt;/answer&gt;&#10;                &lt;answer&gt;&#10;                    &lt;guid&gt;1563BAD714B840AC8353302A71BCC2E6&lt;/guid&gt;&#10;                    &lt;answertext&gt;Doximity&lt;/answertext&gt;&#10;                    &lt;valuetype&gt;0&lt;/valuetype&gt;&#10;                &lt;/answer&gt;&#10;                &lt;answer&gt;&#10;                    &lt;guid&gt;89CDFB75C5224C35A8FFEAD69CC3093E&lt;/guid&gt;&#10;                    &lt;answertext&gt;Facebook&lt;/answertext&gt;&#10;                    &lt;valuetype&gt;0&lt;/valuetype&gt;&#10;                &lt;/answer&gt;&#10;                &lt;answer&gt;&#10;                    &lt;guid&gt;0938C3915E8F4524914FBDE8BF866697&lt;/guid&gt;&#10;                    &lt;answertext&gt;Linked-In&lt;/answertext&gt;&#10;                    &lt;valuetype&gt;0&lt;/valuetype&gt;&#10;                &lt;/answer&gt;&#10;                &lt;answer&gt;&#10;                    &lt;guid&gt;88CC2ABCDB7C47329272D9CA7867056C&lt;/guid&gt;&#10;                    &lt;answertext&gt;Twitter&lt;/answertext&gt;&#10;                    &lt;valuetype&gt;0&lt;/valuetype&gt;&#10;                &lt;/answer&gt;&#10;                &lt;answer&gt;&#10;                    &lt;guid&gt;4072E4C89E9C4BE59B93AAABFCC177EE&lt;/guid&gt;&#10;                    &lt;answertext&gt;YouTube&lt;/answertext&gt;&#10;                    &lt;valuetype&gt;0&lt;/valuetype&gt;&#10;                &lt;/answer&gt;&#10;                &lt;answer&gt;&#10;                    &lt;guid&gt;88F908B49760471AB192F2135167E9F8&lt;/guid&gt;&#10;                    &lt;answertext&gt;Other&lt;/answertext&gt;&#10;                    &lt;valuetype&gt;0&lt;/valuetype&gt;&#10;                &lt;/answer&gt;&#10;                &lt;answer&gt;&#10;                    &lt;guid&gt;A99CD1FAC94B4175BD2CB199D1829878&lt;/guid&gt;&#10;                    &lt;answertext&gt;None&lt;/answertext&gt;&#10;                    &lt;valuetype&gt;0&lt;/valuetype&gt;&#10;                &lt;/answer&gt;&#10;            &lt;/answers&gt;&#10;        &lt;/multichoice&gt;&#10;    &lt;/questions&gt;&#10;&lt;/questionlist&gt;"/>
  <p:tag name="AUTOOPENPOLL" val="True"/>
  <p:tag name="AUTOFORMATCHART" val="True"/>
</p:tagLst>
</file>

<file path=ppt/tags/tag11.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12.xml><?xml version="1.0" encoding="utf-8"?>
<p:tagLst xmlns:a="http://schemas.openxmlformats.org/drawingml/2006/main" xmlns:r="http://schemas.openxmlformats.org/officeDocument/2006/relationships" xmlns:p="http://schemas.openxmlformats.org/presentationml/2006/main">
  <p:tag name="ANSWERBULLETS" val="3"/>
  <p:tag name="OLDNUMANSWERS" val="6"/>
  <p:tag name="TEXTLENGTH" val="44"/>
  <p:tag name="FONTSIZE" val="32"/>
  <p:tag name="BULLETTYPE" val="ppBulletArabicPeriod"/>
  <p:tag name="ANSWERTEXT" val="Facebook&#10;Twitter&#10;YouTube&#10;Linkedin&#10;Other&#10;None"/>
  <p:tag name="ZEROBASED" val="False"/>
</p:tagLst>
</file>

<file path=ppt/tags/tag13.xml><?xml version="1.0" encoding="utf-8"?>
<p:tagLst xmlns:a="http://schemas.openxmlformats.org/drawingml/2006/main" xmlns:r="http://schemas.openxmlformats.org/officeDocument/2006/relationships" xmlns:p="http://schemas.openxmlformats.org/presentationml/2006/main">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TYPE" val="MultiChoiceSlide"/>
  <p:tag name="RESULTS" val="Does your practice/hospital participate in social media?[;crlf;]18[;]20[;]18[;]False[;]0[;][;crlf;]1.38888888888889[;]1[;]0.678141978651872[;]0.459876543209877[;crlf;]13[;]0[;]Yes1[;]Yes[;][;crlf;]3[;]0[;]No2[;]No[;][;crlf;]2[;]0[;]Don’t know3[;]Don’t know[;]"/>
  <p:tag name="HASRESULTS" val="False"/>
  <p:tag name="LIVECHARTING" val="False"/>
  <p:tag name="TPQUESTIONXML" val="﻿&lt;?xml version=&quot;1.0&quot; encoding=&quot;utf-8&quot;?&gt;&#10;&lt;questionlist&gt;&#10;    &lt;properties&gt;&#10;        &lt;guid&gt;8CF0AA28D18B43B1B8BC169D6CB9A374&lt;/guid&gt;&#10;        &lt;description /&gt;&#10;        &lt;date&gt;3/28/2014 2:22:11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931A7D0EDFE41EE8C5F44EC1F2E9541&lt;/guid&gt;&#10;            &lt;repollguid&gt;6F1AD4E817DF4C309B68C14D436F1DD0&lt;/repollguid&gt;&#10;            &lt;sourceid&gt;5075874C8E0E405BB60DDE6FE38095AB&lt;/sourceid&gt;&#10;            &lt;questiontext&gt;Does your practice/hospital participate in social media?&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76AA6346F5D94268B5A49C6C2A925C0E&lt;/guid&gt;&#10;                    &lt;answertext&gt;Yes&lt;/answertext&gt;&#10;                    &lt;valuetype&gt;0&lt;/valuetype&gt;&#10;                &lt;/answer&gt;&#10;                &lt;answer&gt;&#10;                    &lt;guid&gt;39C0794B3D03440BB864CB82BA055CD8&lt;/guid&gt;&#10;                    &lt;answertext&gt;No&lt;/answertext&gt;&#10;                    &lt;valuetype&gt;0&lt;/valuetype&gt;&#10;                &lt;/answer&gt;&#10;                &lt;answer&gt;&#10;                    &lt;guid&gt;E9CF243BC4E545C9BA52260A9BEA76B6&lt;/guid&gt;&#10;                    &lt;answertext&gt;Don’t know&lt;/answertext&gt;&#10;                    &lt;valuetype&gt;0&lt;/valuetype&gt;&#10;                &lt;/answer&gt;&#10;            &lt;/answers&gt;&#10;        &lt;/multichoice&gt;&#10;    &lt;/questions&gt;&#10;&lt;/questionlist&gt;"/>
  <p:tag name="AUTOOPENPOLL" val="True"/>
  <p:tag name="AUTOFORMATCHART" val="True"/>
</p:tagLst>
</file>

<file path=ppt/tags/tag16.xml><?xml version="1.0" encoding="utf-8"?>
<p:tagLst xmlns:a="http://schemas.openxmlformats.org/drawingml/2006/main" xmlns:r="http://schemas.openxmlformats.org/officeDocument/2006/relationships" xmlns:p="http://schemas.openxmlformats.org/presentationml/2006/main">
  <p:tag name="ZEROBASED" val="False"/>
</p:tagLst>
</file>

<file path=ppt/tags/tag17.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NUMBERFORMAT" val="0"/>
  <p:tag name="LABELFORMAT" val="0"/>
</p:tagLst>
</file>

<file path=ppt/tags/tag18.xml><?xml version="1.0" encoding="utf-8"?>
<p:tagLst xmlns:a="http://schemas.openxmlformats.org/drawingml/2006/main" xmlns:r="http://schemas.openxmlformats.org/officeDocument/2006/relationships" xmlns:p="http://schemas.openxmlformats.org/presentationml/2006/main">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SLIDEGUID" val="F7F60F98F7A146AEB02550B25F2C9A94"/>
  <p:tag name="SLIDEID" val="F7F60F98F7A146AEB02550B25F2C9A94"/>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DELIMITERS" val="3.1"/>
  <p:tag name="VALUEFORMAT" val="0%"/>
  <p:tag name="QUESTIONALIAS" val="How would you handle/have you handled a request from a student inviting you to be their Facebook ‘friend’?”"/>
  <p:tag name="ANSWERSALIAS" val="Accept |smicln|Decline/Decline until student graduates|smicln|Ignore the request|smicln|Other"/>
  <p:tag name="TOTALRESPONSES" val="13"/>
  <p:tag name="RESPONSECOUNT" val="13"/>
  <p:tag name="SLICED" val="False"/>
  <p:tag name="RESPONSES" val="2;3;2;4;3;2;-;3;2;3;3;2;2;3;"/>
  <p:tag name="CHARTSTRINGSTD" val="0 6 6 1"/>
  <p:tag name="CHARTSTRINGREV" val="1 6 6 0"/>
  <p:tag name="CHARTSTRINGSTDPER" val="0 0.461538461538462 0.461538461538462 0.0769230769230769"/>
  <p:tag name="CHARTSTRINGREVPER" val="0.0769230769230769 0.461538461538462 0.461538461538462 0"/>
  <p:tag name="VALUES" val="No Value|smicln|No Value|smicln|No Value|smicln|No Value"/>
  <p:tag name="RESPONSESGATHERED" val="False"/>
  <p:tag name="ANONYMOUSTEMP" val="False"/>
  <p:tag name="TYPE" val="MultiChoiceSlide"/>
  <p:tag name="RESULTS" val="How would you handle/have you handled a request from a student inviting you to be their Facebook ‘friend’?”[;crlf;]17[;]20[;]17[;]False[;]0[;][;crlf;]2.17647058823529[;]2[;]0.51281164041655[;]0.262975778546713[;crlf;]1[;]0[;]Accept 1[;]Accept [;][;crlf;]12[;]0[;]Decline/Decline until student graduates2[;]Decline/Decline until student graduates[;][;crlf;]4[;]0[;]Ignore the request3[;]Ignore the request[;][;crlf;]0[;]0[;]Other4[;]Other[;]"/>
  <p:tag name="HASRESULTS" val="False"/>
  <p:tag name="LIVECHARTING" val="False"/>
  <p:tag name="TPQUESTIONXML" val="﻿&lt;?xml version=&quot;1.0&quot; encoding=&quot;utf-8&quot;?&gt;&#10;&lt;questionlist&gt;&#10;    &lt;properties&gt;&#10;        &lt;guid&gt;22E9E7B12E8F4646944B2CE4B80DF17B&lt;/guid&gt;&#10;        &lt;description /&gt;&#10;        &lt;date&gt;3/28/2014 2:13:14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F28DAFA0175A4F1FB14BE68A8658AAA2&lt;/guid&gt;&#10;            &lt;repollguid&gt;C64E837D477F43D4B6FF10567709A74C&lt;/repollguid&gt;&#10;            &lt;sourceid&gt;16D25ACFF2514B939E38330450DACD27&lt;/sourceid&gt;&#10;            &lt;questiontext&gt;How would you handle/have you handled a request from a student inviting you to be their Facebook ‘friend’?”&lt;/questiontext&gt;&#10;            &lt;showresults&gt;True&lt;/showresults&gt;&#10;            &lt;responsegrid&gt;0&lt;/responsegrid&gt;&#10;            &lt;countdowntimer&gt;False&lt;/countdowntimer&gt;&#10;            &lt;correctvalue&gt;100&lt;/correctvalue&gt;&#10;            &lt;incorrectvalue&gt;0&lt;/incorrectvalue&gt;&#10;            &lt;responselimit&gt;1&lt;/responselimit&gt;&#10;            &lt;bulletstyle&gt;2&lt;/bulletstyle&gt;&#10;            &lt;answers&gt;&#10;                &lt;answer&gt;&#10;                    &lt;guid&gt;E7C00A34F59D4565BCE821DED736E524&lt;/guid&gt;&#10;                    &lt;answertext&gt;Accept &lt;/answertext&gt;&#10;                    &lt;valuetype&gt;0&lt;/valuetype&gt;&#10;                &lt;/answer&gt;&#10;                &lt;answer&gt;&#10;                    &lt;guid&gt;4F96A5BB5278436399589B40FF0D5ACC&lt;/guid&gt;&#10;                    &lt;answertext&gt;Decline/Decline until student graduates&lt;/answertext&gt;&#10;                    &lt;valuetype&gt;0&lt;/valuetype&gt;&#10;                &lt;/answer&gt;&#10;                &lt;answer&gt;&#10;                    &lt;guid&gt;8F70222633F34101BAE2F92B493027A4&lt;/guid&gt;&#10;                    &lt;answertext&gt;Ignore the request&lt;/answertext&gt;&#10;                    &lt;valuetype&gt;0&lt;/valuetype&gt;&#10;                &lt;/answer&gt;&#10;                &lt;answer&gt;&#10;                    &lt;guid&gt;B56662E106F64AD9BAF0CAB4F42E0ED9&lt;/guid&gt;&#10;                    &lt;answertext&gt;Other&lt;/answertext&gt;&#10;                    &lt;valuetype&gt;0&lt;/valuetype&gt;&#10;                &lt;/answer&gt;&#10;            &lt;/answers&gt;&#10;        &lt;/multichoice&gt;&#10;    &lt;/questions&gt;&#10;&lt;/questionlist&gt;"/>
  <p:tag name="AUTOOPENPOLL" val="True"/>
  <p:tag name="AUTOFORMATCHART" val="Tru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CHARTTYPE" val="0"/>
  <p:tag name="TYPE" val="0"/>
  <p:tag name="NUMBERFORMAT" val="0"/>
  <p:tag name="LABELFORMAT" val="1"/>
  <p:tag name="COLORTYPE" val="SCHEME"/>
  <p:tag name="DEFINEDCOLORS" val="3,6,10,45,32,50,13,4,9,55,1"/>
</p:tagLst>
</file>

<file path=ppt/tags/tag21.xml><?xml version="1.0" encoding="utf-8"?>
<p:tagLst xmlns:a="http://schemas.openxmlformats.org/drawingml/2006/main" xmlns:r="http://schemas.openxmlformats.org/officeDocument/2006/relationships" xmlns:p="http://schemas.openxmlformats.org/presentationml/2006/main">
  <p:tag name="ANSWERBULLETS" val="1"/>
  <p:tag name="OLDNUMANSWERS" val="4"/>
  <p:tag name="TEXTLENGTH" val="72"/>
  <p:tag name="FONTSIZE" val="32"/>
  <p:tag name="BULLETTYPE" val="ppBulletAlphaUCPeriod"/>
  <p:tag name="ANSWERTEXT" val="Accept &#10;Decline/Decline until student graduates&#10;Ignore the request&#10;Other"/>
  <p:tag name="ZEROBASED" val="False"/>
</p:tagLst>
</file>

<file path=ppt/tags/tag22.xml><?xml version="1.0" encoding="utf-8"?>
<p:tagLst xmlns:a="http://schemas.openxmlformats.org/drawingml/2006/main" xmlns:r="http://schemas.openxmlformats.org/officeDocument/2006/relationships" xmlns:p="http://schemas.openxmlformats.org/presentationml/2006/main">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TYPE" val="MultiChoiceSlide"/>
  <p:tag name="RESULTS" val="Are your patients using social media?[;crlf;]18[;]20[;]18[;]False[;]0[;][;crlf;]1.16666666666667[;]1[;]0.372677996249965[;]0.138888888888889[;crlf;]15[;]0[;]Many1[;]Many[;][;crlf;]3[;]0[;]Few2[;]Few[;][;crlf;]0[;]0[;]None3[;]None[;][;crlf;]0[;]0[;]Don’t know4[;]Don’t know[;]"/>
  <p:tag name="HASRESULTS" val="False"/>
  <p:tag name="LIVECHARTING" val="False"/>
  <p:tag name="TPQUESTIONXML" val="﻿&lt;?xml version=&quot;1.0&quot; encoding=&quot;utf-8&quot;?&gt;&#10;&lt;questionlist&gt;&#10;    &lt;properties&gt;&#10;        &lt;guid&gt;E230501BC6474E2C8BD703BBD8B58E38&lt;/guid&gt;&#10;        &lt;description /&gt;&#10;        &lt;date&gt;3/28/2014 2:17:35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412890030040477DA5F8C46DD14B6A7D&lt;/guid&gt;&#10;            &lt;repollguid&gt;61DDF942AF7744BE8F0C1B72138952FD&lt;/repollguid&gt;&#10;            &lt;sourceid&gt;F19F3D6551FF473FB3AC802D7A339836&lt;/sourceid&gt;&#10;            &lt;questiontext&gt;Are your patients using social media?&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32F7193DBEDD42A9B2EEEF7A433987F0&lt;/guid&gt;&#10;                    &lt;answertext&gt;Many&lt;/answertext&gt;&#10;                    &lt;valuetype&gt;0&lt;/valuetype&gt;&#10;                &lt;/answer&gt;&#10;                &lt;answer&gt;&#10;                    &lt;guid&gt;4772F81979534BCBBA37F0E5E9AA4C2F&lt;/guid&gt;&#10;                    &lt;answertext&gt;Few&lt;/answertext&gt;&#10;                    &lt;valuetype&gt;0&lt;/valuetype&gt;&#10;                &lt;/answer&gt;&#10;                &lt;answer&gt;&#10;                    &lt;guid&gt;7C8BCA34827043CBB0BF51AAA4FDF7C0&lt;/guid&gt;&#10;                    &lt;answertext&gt;None&lt;/answertext&gt;&#10;                    &lt;valuetype&gt;0&lt;/valuetype&gt;&#10;                &lt;/answer&gt;&#10;                &lt;answer&gt;&#10;                    &lt;guid&gt;75579F2739884830A431DE0FF3C13FBC&lt;/guid&gt;&#10;                    &lt;answertext&gt;Don’t know&lt;/answertext&gt;&#10;                    &lt;valuetype&gt;0&lt;/valuetype&gt;&#10;                &lt;/answer&gt;&#10;            &lt;/answers&gt;&#10;        &lt;/multichoice&gt;&#10;    &lt;/questions&gt;&#10;&lt;/questionlist&gt;"/>
  <p:tag name="AUTOOPENPOLL" val="True"/>
  <p:tag name="AUTOFORMATCHART" val="True"/>
</p:tagLst>
</file>

<file path=ppt/tags/tag24.xml><?xml version="1.0" encoding="utf-8"?>
<p:tagLst xmlns:a="http://schemas.openxmlformats.org/drawingml/2006/main" xmlns:r="http://schemas.openxmlformats.org/officeDocument/2006/relationships" xmlns:p="http://schemas.openxmlformats.org/presentationml/2006/main">
  <p:tag name="ZEROBASED" val="False"/>
</p:tagLst>
</file>

<file path=ppt/tags/tag25.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NUMBERFORMAT" val="0"/>
  <p:tag name="COLORTYPE" val="SCHEME"/>
  <p:tag name="LABELFORMAT" val="0"/>
</p:tagLst>
</file>

<file path=ppt/tags/tag26.xml><?xml version="1.0" encoding="utf-8"?>
<p:tagLst xmlns:a="http://schemas.openxmlformats.org/drawingml/2006/main" xmlns:r="http://schemas.openxmlformats.org/officeDocument/2006/relationships" xmlns:p="http://schemas.openxmlformats.org/presentationml/2006/main">
  <p:tag name="TYPE" val="MultiChoiceSlide"/>
  <p:tag name="RESULTS" val="As a patient, have you used social media to address a health question?[;crlf;]18[;]20[;]18[;]False[;]0[;][;crlf;]1.55555555555556[;]2[;]0.496903994999953[;]0.246913580246914[;crlf;]8[;]0[;]Yes1[;]Yes[;][;crlf;]10[;]0[;]No2[;]No[;]"/>
  <p:tag name="HASRESULTS" val="False"/>
  <p:tag name="TPQUESTIONXML" val="﻿&lt;?xml version=&quot;1.0&quot; encoding=&quot;utf-8&quot;?&gt;&#10;&lt;questionlist&gt;&#10;    &lt;properties&gt;&#10;        &lt;guid&gt;0EA79F0508B04C0BB09CEA7098630944&lt;/guid&gt;&#10;        &lt;description /&gt;&#10;        &lt;date&gt;10/10/2014 11:59:53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F65E1E9263B74A2593BF92410DC893B1&lt;/guid&gt;&#10;            &lt;repollguid&gt;6FE9E2996434476C99EC14A74B1C6241&lt;/repollguid&gt;&#10;            &lt;sourceid&gt;76BF800E130E409A82D92A16F299B8B5&lt;/sourceid&gt;&#10;            &lt;questiontext&gt;As a patient, have you used social media to address a health question?&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71B9585FCF7C4465B403129263088D25&lt;/guid&gt;&#10;                    &lt;answertext&gt;Yes&lt;/answertext&gt;&#10;                    &lt;valuetype&gt;0&lt;/valuetype&gt;&#10;                &lt;/answer&gt;&#10;                &lt;answer&gt;&#10;                    &lt;guid&gt;646B9F803E7748EBB1AD5698DE83C5D1&lt;/guid&gt;&#10;                    &lt;answertext&gt;No&lt;/answertext&gt;&#10;                    &lt;valuetype&gt;0&lt;/valuetype&gt;&#10;                &lt;/answer&gt;&#10;            &lt;/answers&gt;&#10;        &lt;/multichoice&gt;&#10;    &lt;/questions&gt;&#10;&lt;/questionlist&gt;"/>
  <p:tag name="LIVECHARTING" val="False"/>
  <p:tag name="AUTOOPENPOLL" val="True"/>
  <p:tag name="AUTOFORMATCHART" val="True"/>
</p:tagLst>
</file>

<file path=ppt/tags/tag27.xml><?xml version="1.0" encoding="utf-8"?>
<p:tagLst xmlns:a="http://schemas.openxmlformats.org/drawingml/2006/main" xmlns:r="http://schemas.openxmlformats.org/officeDocument/2006/relationships" xmlns:p="http://schemas.openxmlformats.org/presentationml/2006/main">
  <p:tag name="ZEROBASED" val="False"/>
</p:tagLst>
</file>

<file path=ppt/tags/tag28.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NUMBERFORMAT" val="0"/>
  <p:tag name="LABELFORMAT" val="0"/>
</p:tagLst>
</file>

<file path=ppt/tags/tag29.xml><?xml version="1.0" encoding="utf-8"?>
<p:tagLst xmlns:a="http://schemas.openxmlformats.org/drawingml/2006/main" xmlns:r="http://schemas.openxmlformats.org/officeDocument/2006/relationships" xmlns:p="http://schemas.openxmlformats.org/presentationml/2006/main">
  <p:tag name="TYPE" val="MultiChoiceSlide"/>
  <p:tag name="RESULTS" val="Enter Question Text[;crlf;]19[;]20[;]74[;]False[;]0[;][;crlf;]2.95945945945946[;]3[;]1.53727724546926[;]2.36322132943755[;crlf;]18[;]0[;]Patient education1[;]Patient education[;][;crlf;]14[;]0[;]Caregiver support2[;]Caregiver support[;][;crlf;]13[;]0[;]Peer-to-peer support3[;]Peer-to-peer support[;][;crlf;]14[;]0[;]Healthy lifestyle support4[;]Healthy lifestyle support[;][;crlf;]12[;]0[;]Find community health resources5[;]Find community health resources[;][;crlf;]3[;]0[;]Other6[;]Other[;][;crlf;]0[;]0[;]Nothing7[;]Nothing[;]"/>
  <p:tag name="HASRESULTS" val="False"/>
  <p:tag name="LIVECHARTING" val="False"/>
  <p:tag name="TPQUESTIONXML" val="﻿&lt;?xml version=&quot;1.0&quot; encoding=&quot;utf-8&quot;?&gt;&#10;&lt;questionlist&gt;&#10;    &lt;properties&gt;&#10;        &lt;guid&gt;9BCC6727E3754F70A61BFD70CDFBBDD9&lt;/guid&gt;&#10;        &lt;description /&gt;&#10;        &lt;date&gt;3/28/2014 2:15:19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12802686B90E453FBE72453DE2BE9CC4&lt;/guid&gt;&#10;            &lt;repollguid&gt;06DB2857B19D4D65A5659FAD2FD5F82A&lt;/repollguid&gt;&#10;            &lt;sourceid&gt;B2AEC7207DD8431596FA89459F50F9F9&lt;/sourceid&gt;&#10;            &lt;questiontext&gt;Enter Question Text&lt;/questiontext&gt;&#10;            &lt;showresults&gt;True&lt;/showresults&gt;&#10;            &lt;responsegrid&gt;0&lt;/responsegrid&gt;&#10;            &lt;countdowntimer&gt;False&lt;/countdowntimer&gt;&#10;            &lt;countdowntime&gt;30&lt;/countdowntime&gt;&#10;            &lt;correctvalue&gt;1&lt;/correctvalue&gt;&#10;            &lt;incorrectvalue&gt;0&lt;/incorrectvalue&gt;&#10;            &lt;responselimit&gt;6&lt;/responselimit&gt;&#10;            &lt;bulletstyle&gt;2&lt;/bulletstyle&gt;&#10;            &lt;correctanswerindicator&gt;True&lt;/correctanswerindicator&gt;&#10;            &lt;answers&gt;&#10;                &lt;answer&gt;&#10;                    &lt;guid&gt;003E4911002940A8A00A678C379071F2&lt;/guid&gt;&#10;                    &lt;answertext&gt;Patient education&lt;/answertext&gt;&#10;                    &lt;valuetype&gt;0&lt;/valuetype&gt;&#10;                &lt;/answer&gt;&#10;                &lt;answer&gt;&#10;                    &lt;guid&gt;FBE560AC21B44D078DBF942B14021B65&lt;/guid&gt;&#10;                    &lt;answertext&gt;Caregiver support&lt;/answertext&gt;&#10;                    &lt;valuetype&gt;0&lt;/valuetype&gt;&#10;                &lt;/answer&gt;&#10;                &lt;answer&gt;&#10;                    &lt;guid&gt;1AD93D51A531494CAE7F4508649D816C&lt;/guid&gt;&#10;                    &lt;answertext&gt;Peer-to-peer support&lt;/answertext&gt;&#10;                    &lt;valuetype&gt;0&lt;/valuetype&gt;&#10;                &lt;/answer&gt;&#10;                &lt;answer&gt;&#10;                    &lt;guid&gt;9A07F6DC336348E1BA0C110F09714C82&lt;/guid&gt;&#10;                    &lt;answertext&gt;Healthy lifestyle support&lt;/answertext&gt;&#10;                    &lt;valuetype&gt;0&lt;/valuetype&gt;&#10;                &lt;/answer&gt;&#10;                &lt;answer&gt;&#10;                    &lt;guid&gt;686F15105EC54E059CA2053003C9B478&lt;/guid&gt;&#10;                    &lt;answertext&gt;Find community health resources&lt;/answertext&gt;&#10;                    &lt;valuetype&gt;0&lt;/valuetype&gt;&#10;                &lt;/answer&gt;&#10;                &lt;answer&gt;&#10;                    &lt;guid&gt;2A0C2A1E6FEF40C2A0EE93BA34100D88&lt;/guid&gt;&#10;                    &lt;answertext&gt;Other&lt;/answertext&gt;&#10;                    &lt;valuetype&gt;0&lt;/valuetype&gt;&#10;                &lt;/answer&gt;&#10;                &lt;answer&gt;&#10;                    &lt;guid&gt;92677DE4ECAC4FED9DC4A8C497982A36&lt;/guid&gt;&#10;                    &lt;answertext&gt;Nothing&lt;/answertext&gt;&#10;                    &lt;valuetype&gt;0&lt;/valuetype&gt;&#10;                &lt;/answer&gt;&#10;            &lt;/answers&gt;&#10;        &lt;/multichoice&gt;&#10;    &lt;/questions&gt;&#10;&lt;/questionlist&gt;"/>
  <p:tag name="AUTOOPENPOLL" val="True"/>
  <p:tag name="AUTOFORMATCHART" val="Tru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ZEROBASED" val="False"/>
</p:tagLst>
</file>

<file path=ppt/tags/tag31.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COLORTYPE" val="SCHEME"/>
  <p:tag name="LABELFORMAT" val="1"/>
  <p:tag name="NUMBERFORMAT" val="0"/>
</p:tagLst>
</file>

<file path=ppt/tags/tag32.xml><?xml version="1.0" encoding="utf-8"?>
<p:tagLst xmlns:a="http://schemas.openxmlformats.org/drawingml/2006/main" xmlns:r="http://schemas.openxmlformats.org/officeDocument/2006/relationships" xmlns:p="http://schemas.openxmlformats.org/presentationml/2006/main">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DELIMITERS" val="3.1"/>
</p:tagLst>
</file>

<file path=ppt/tags/tag36.xml><?xml version="1.0" encoding="utf-8"?>
<p:tagLst xmlns:a="http://schemas.openxmlformats.org/drawingml/2006/main" xmlns:r="http://schemas.openxmlformats.org/officeDocument/2006/relationships" xmlns:p="http://schemas.openxmlformats.org/presentationml/2006/main">
  <p:tag name="DELIMITERS" val="3.1"/>
</p:tagLst>
</file>

<file path=ppt/tags/tag37.xml><?xml version="1.0" encoding="utf-8"?>
<p:tagLst xmlns:a="http://schemas.openxmlformats.org/drawingml/2006/main" xmlns:r="http://schemas.openxmlformats.org/officeDocument/2006/relationships" xmlns:p="http://schemas.openxmlformats.org/presentationml/2006/main">
  <p:tag name="TYPE" val="MultiChoiceSlide"/>
  <p:tag name="RESULTS" val="What would be your goal of using Social Media professionally?[;crlf;]19[;]20[;]49[;]False[;]0[;][;crlf;]3.24489795918367[;]3[;]1.68463176191746[;]2.83798417326114[;crlf;]8[;]0[;]Market Practice1[;]Market Practice[;][;crlf;]14[;]0[;]Improve patient satisfaction and outcomes2[;]Improve patient satisfaction and outcomes[;][;crlf;]4[;]0[;]Influence health policy3[;]Influence health policy[;][;crlf;]12[;]0[;]Protect reputation4[;]Protect reputation[;][;crlf;]3[;]0[;]Mentor students/residents5[;]Mentor students/residents[;][;crlf;]8[;]0[;]Promote healthy lifestyle6[;]Promote healthy lifestyle[;][;crlf;]0[;]0[;]Other7[;]Other[;]"/>
  <p:tag name="HASRESULTS" val="False"/>
  <p:tag name="LIVECHARTING" val="False"/>
  <p:tag name="TPQUESTIONXML" val="﻿&lt;?xml version=&quot;1.0&quot; encoding=&quot;utf-8&quot;?&gt;&#10;&lt;questionlist&gt;&#10;    &lt;properties&gt;&#10;        &lt;guid&gt;D769B63B2B8B4A72BDFC19484C1DB690&lt;/guid&gt;&#10;        &lt;description /&gt;&#10;        &lt;date&gt;10/7/2014 11:27:16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35627AD7385E4DFE8F50090EB2F09AC9&lt;/guid&gt;&#10;            &lt;repollguid&gt;2DA2AC31985B4807A51F9D1CFD604300&lt;/repollguid&gt;&#10;            &lt;sourceid&gt;61CCC1B512494D22B9426D75BA7C3BE5&lt;/sourceid&gt;&#10;            &lt;questiontext&gt;What would be your goal of using Social Media professionally?&lt;/questiontext&gt;&#10;            &lt;showresults&gt;True&lt;/showresults&gt;&#10;            &lt;responsegrid&gt;0&lt;/responsegrid&gt;&#10;            &lt;countdowntimer&gt;False&lt;/countdowntimer&gt;&#10;            &lt;countdowntime&gt;30&lt;/countdowntime&gt;&#10;            &lt;correctvalue&gt;1&lt;/correctvalue&gt;&#10;            &lt;incorrectvalue&gt;0&lt;/incorrectvalue&gt;&#10;            &lt;responselimit&gt;3&lt;/responselimit&gt;&#10;            &lt;bulletstyle&gt;2&lt;/bulletstyle&gt;&#10;            &lt;correctanswerindicator&gt;True&lt;/correctanswerindicator&gt;&#10;            &lt;answers&gt;&#10;                &lt;answer&gt;&#10;                    &lt;guid&gt;8A9548BF9CC847F39E1C3660650FF7E4&lt;/guid&gt;&#10;                    &lt;answertext&gt;Market Practice&lt;/answertext&gt;&#10;                    &lt;valuetype&gt;0&lt;/valuetype&gt;&#10;                &lt;/answer&gt;&#10;                &lt;answer&gt;&#10;                    &lt;guid&gt;6C03D03EED8C43AE8D869F94EFCED06C&lt;/guid&gt;&#10;                    &lt;answertext&gt;Improve patient satisfaction and outcomes&lt;/answertext&gt;&#10;                    &lt;valuetype&gt;0&lt;/valuetype&gt;&#10;                &lt;/answer&gt;&#10;                &lt;answer&gt;&#10;                    &lt;guid&gt;CA3DF940FCD44716ADCE7E3ED8019FBD&lt;/guid&gt;&#10;                    &lt;answertext&gt;Influence health policy&lt;/answertext&gt;&#10;                    &lt;valuetype&gt;0&lt;/valuetype&gt;&#10;                &lt;/answer&gt;&#10;                &lt;answer&gt;&#10;                    &lt;guid&gt;81858846F6AF417D8FDCC81436A3D2A0&lt;/guid&gt;&#10;                    &lt;answertext&gt;Protect reputation&lt;/answertext&gt;&#10;                    &lt;valuetype&gt;0&lt;/valuetype&gt;&#10;                &lt;/answer&gt;&#10;                &lt;answer&gt;&#10;                    &lt;guid&gt;54198C78526D4633B4D093975B9AF16D&lt;/guid&gt;&#10;                    &lt;answertext&gt;Mentor students/residents&lt;/answertext&gt;&#10;                    &lt;valuetype&gt;0&lt;/valuetype&gt;&#10;                &lt;/answer&gt;&#10;                &lt;answer&gt;&#10;                    &lt;guid&gt;52E838A86FB147799DA9C32ACD6CE6F1&lt;/guid&gt;&#10;                    &lt;answertext&gt;Promote healthy lifestyle&lt;/answertext&gt;&#10;                    &lt;valuetype&gt;0&lt;/valuetype&gt;&#10;                &lt;/answer&gt;&#10;                &lt;answer&gt;&#10;                    &lt;guid&gt;24A418EC4B464804A02A172DF77ADE9F&lt;/guid&gt;&#10;                    &lt;answertext&gt;Other&lt;/answertext&gt;&#10;                    &lt;valuetype&gt;0&lt;/valuetype&gt;&#10;                &lt;/answer&gt;&#10;            &lt;/answers&gt;&#10;        &lt;/multichoice&gt;&#10;    &lt;/questions&gt;&#10;&lt;/questionlist&gt;"/>
  <p:tag name="AUTOOPENPOLL" val="True"/>
  <p:tag name="AUTOFORMATCHART" val="True"/>
</p:tagLst>
</file>

<file path=ppt/tags/tag38.xml><?xml version="1.0" encoding="utf-8"?>
<p:tagLst xmlns:a="http://schemas.openxmlformats.org/drawingml/2006/main" xmlns:r="http://schemas.openxmlformats.org/officeDocument/2006/relationships" xmlns:p="http://schemas.openxmlformats.org/presentationml/2006/main">
  <p:tag name="ZEROBASED" val="False"/>
</p:tagLst>
</file>

<file path=ppt/tags/tag39.xml><?xml version="1.0" encoding="utf-8"?>
<p:tagLst xmlns:a="http://schemas.openxmlformats.org/drawingml/2006/main" xmlns:r="http://schemas.openxmlformats.org/officeDocument/2006/relationships" xmlns:p="http://schemas.openxmlformats.org/presentationml/2006/main">
  <p:tag name="TYPE" val="0"/>
  <p:tag name="COLORTYPE" val="SCHEME"/>
  <p:tag name="DEFINEDCOLORS" val="3,6,10,45,32,50,13,4,9,55,1"/>
  <p:tag name="NUMBERFORMAT" val="0"/>
  <p:tag name="LABELFORMAT" val="1"/>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40.xml><?xml version="1.0" encoding="utf-8"?>
<p:tagLst xmlns:a="http://schemas.openxmlformats.org/drawingml/2006/main" xmlns:r="http://schemas.openxmlformats.org/officeDocument/2006/relationships" xmlns:p="http://schemas.openxmlformats.org/presentationml/2006/main">
  <p:tag name="TYPE" val="MultiChoiceSlide"/>
  <p:tag name="RESULTS" val="Does your practice/clinic have a social media policy?[;crlf;]17[;]20[;]17[;]False[;]0[;][;crlf;]2.11764705882353[;]2[;]0.831890330807703[;]0.69204152249135[;crlf;]5[;]0[;]Yes1[;]Yes[;][;crlf;]5[;]0[;]No2[;]No[;][;crlf;]7[;]0[;]Don’t know3[;]Don’t know[;]"/>
  <p:tag name="HASRESULTS" val="False"/>
  <p:tag name="LIVECHARTING" val="False"/>
  <p:tag name="TPQUESTIONXML" val="﻿&lt;?xml version=&quot;1.0&quot; encoding=&quot;utf-8&quot;?&gt;&#10;&lt;questionlist&gt;&#10;    &lt;properties&gt;&#10;        &lt;guid&gt;89CA45BDE5EC4F629BF27F5C08BA199F&lt;/guid&gt;&#10;        &lt;description /&gt;&#10;        &lt;date&gt;10/21/2014 9:58:05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982D0594E57347AF972DB53A0B27F77B&lt;/guid&gt;&#10;            &lt;repollguid&gt;ED660E3198084DE39A00920A6B21ADA2&lt;/repollguid&gt;&#10;            &lt;sourceid&gt;4509E961047E4CEA84683731A5BC1192&lt;/sourceid&gt;&#10;            &lt;questiontext&gt;Does your practice/clinic have a social media policy?&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9D624BC5049542B2B4F8CF2D47F87A8A&lt;/guid&gt;&#10;                    &lt;answertext&gt;Yes&lt;/answertext&gt;&#10;                    &lt;valuetype&gt;0&lt;/valuetype&gt;&#10;                &lt;/answer&gt;&#10;                &lt;answer&gt;&#10;                    &lt;guid&gt;A0317E5457F04ED79B86BEA23BCEA13F&lt;/guid&gt;&#10;                    &lt;answertext&gt;No&lt;/answertext&gt;&#10;                    &lt;valuetype&gt;0&lt;/valuetype&gt;&#10;                &lt;/answer&gt;&#10;                &lt;answer&gt;&#10;                    &lt;guid&gt;0633A0D9C0024F3F8C7F27F821B1A5DA&lt;/guid&gt;&#10;                    &lt;answertext&gt;Don’t know&lt;/answertext&gt;&#10;                    &lt;valuetype&gt;0&lt;/valuetype&gt;&#10;                &lt;/answer&gt;&#10;            &lt;/answers&gt;&#10;        &lt;/multichoice&gt;&#10;    &lt;/questions&gt;&#10;&lt;/questionlist&gt;"/>
  <p:tag name="AUTOOPENPOLL" val="True"/>
  <p:tag name="AUTOFORMATCHART" val="True"/>
</p:tagLst>
</file>

<file path=ppt/tags/tag41.xml><?xml version="1.0" encoding="utf-8"?>
<p:tagLst xmlns:a="http://schemas.openxmlformats.org/drawingml/2006/main" xmlns:r="http://schemas.openxmlformats.org/officeDocument/2006/relationships" xmlns:p="http://schemas.openxmlformats.org/presentationml/2006/main">
  <p:tag name="ZEROBASED" val="False"/>
</p:tagLst>
</file>

<file path=ppt/tags/tag42.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COLORTYPE" val="SCHEME"/>
  <p:tag name="NUMBERFORMAT" val="0"/>
  <p:tag name="LABELFORMAT" val="1"/>
</p:tagLst>
</file>

<file path=ppt/tags/tag5.xml><?xml version="1.0" encoding="utf-8"?>
<p:tagLst xmlns:a="http://schemas.openxmlformats.org/drawingml/2006/main" xmlns:r="http://schemas.openxmlformats.org/officeDocument/2006/relationships" xmlns:p="http://schemas.openxmlformats.org/presentationml/2006/main">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SLIDEGUID" val="E1342CB405D442768C669B6857D049F8"/>
  <p:tag name="SLIDEID" val="E1342CB405D442768C669B6857D049F8"/>
  <p:tag name="SLIDEORDER" val="1"/>
  <p:tag name="SLIDETYPE" val="Q"/>
  <p:tag name="DEMOGRAPHIC" val="False"/>
  <p:tag name="TEAMASSIGN" val="False"/>
  <p:tag name="SPEEDSCORING" val="False"/>
  <p:tag name="CORRECTPOINTVALUE" val="100"/>
  <p:tag name="INCORRECTPOINTVALUE" val="0"/>
  <p:tag name="ZEROBASED" val="False"/>
  <p:tag name="NUMRESPONSES" val="1"/>
  <p:tag name="AUTOADVANCE" val="False"/>
  <p:tag name="DELIMITERS" val="3.1"/>
  <p:tag name="VALUEFORMAT" val="0%"/>
  <p:tag name="QUESTIONALIAS" val="Are you?"/>
  <p:tag name="ANSWERSALIAS" val="Pro social media|smicln|Anti social media|smicln|In-between/undecided about social media"/>
  <p:tag name="TOTALRESPONSES" val="12"/>
  <p:tag name="RESPONSECOUNT" val="12"/>
  <p:tag name="SLICED" val="False"/>
  <p:tag name="RESPONSES" val="1;3;1;1;3;1;1;3;1;3;3;2;"/>
  <p:tag name="CHARTSTRINGSTD" val="6 1 5"/>
  <p:tag name="CHARTSTRINGREV" val="5 1 6"/>
  <p:tag name="CHARTSTRINGSTDPER" val="0.5 0.0833333333333333 0.416666666666667"/>
  <p:tag name="CHARTSTRINGREVPER" val="0.416666666666667 0.0833333333333333 0.5"/>
  <p:tag name="VALUES" val="No Value|smicln|No Value|smicln|No Value"/>
  <p:tag name="RESPONSESGATHERED" val="False"/>
  <p:tag name="ANONYMOUSTEMP" val="False"/>
  <p:tag name="TYPE" val="MultiChoiceSlide"/>
  <p:tag name="RESULTS" val="How often do you use social media?[;crlf;]17[;]17[;]17[;]False[;]0[;][;crlf;]2.47058823529412[;]2[;]1.33362165279466[;]1.77854671280277[;crlf;]6[;]0[;]Daily1[;]Daily[;][;crlf;]4[;]0[;]Weekly2[;]Weekly[;][;crlf;]0[;]0[;]Monthly3[;]Monthly[;][;crlf;]7[;]0[;]Seldom or never4[;]Seldom or never[;]"/>
  <p:tag name="HASRESULTS" val="False"/>
  <p:tag name="LIVECHARTING" val="False"/>
  <p:tag name="TPQUESTIONXML" val="﻿&lt;?xml version=&quot;1.0&quot; encoding=&quot;utf-8&quot;?&gt;&#10;&lt;questionlist&gt;&#10;    &lt;properties&gt;&#10;        &lt;guid&gt;E4370D53B6FE416F8D364E258B7706FF&lt;/guid&gt;&#10;        &lt;description /&gt;&#10;        &lt;date&gt;10/7/2014 10:46:19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EB0B0C703BF044A9837E4848CB974D59&lt;/guid&gt;&#10;            &lt;repollguid&gt;76E71958399549DA87A68086A5608463&lt;/repollguid&gt;&#10;            &lt;sourceid&gt;E09CD40C7CD348F6B1D0D86442784F25&lt;/sourceid&gt;&#10;            &lt;questiontext&gt;How often do you use social media?&lt;/questiontext&gt;&#10;            &lt;showresults&gt;True&lt;/showresults&gt;&#10;            &lt;responsegrid&gt;0&lt;/responsegrid&gt;&#10;            &lt;countdowntimer&gt;False&lt;/countdowntimer&gt;&#10;            &lt;correctvalue&gt;100&lt;/correctvalue&gt;&#10;            &lt;incorrectvalue&gt;0&lt;/incorrectvalue&gt;&#10;            &lt;responselimit&gt;1&lt;/responselimit&gt;&#10;            &lt;bulletstyle&gt;0&lt;/bulletstyle&gt;&#10;            &lt;answers&gt;&#10;                &lt;answer&gt;&#10;                    &lt;guid&gt;60F6FE487AB54BE5A31C75196891A0C0&lt;/guid&gt;&#10;                    &lt;answertext&gt;Daily&lt;/answertext&gt;&#10;                    &lt;valuetype&gt;0&lt;/valuetype&gt;&#10;                &lt;/answer&gt;&#10;                &lt;answer&gt;&#10;                    &lt;guid&gt;40218BE767794925ACBC2931EAED6279&lt;/guid&gt;&#10;                    &lt;answertext&gt;Weekly&lt;/answertext&gt;&#10;                    &lt;valuetype&gt;0&lt;/valuetype&gt;&#10;                &lt;/answer&gt;&#10;                &lt;answer&gt;&#10;                    &lt;guid&gt;6E215A2F99A04F1594212F103CB2E69A&lt;/guid&gt;&#10;                    &lt;answertext&gt;Monthly&lt;/answertext&gt;&#10;                    &lt;valuetype&gt;0&lt;/valuetype&gt;&#10;                &lt;/answer&gt;&#10;                &lt;answer&gt;&#10;                    &lt;guid&gt;6AF5F238BCBD4709A5FB709E5F0DBFD9&lt;/guid&gt;&#10;                    &lt;answertext&gt;Seldom or never&lt;/answertext&gt;&#10;                    &lt;valuetype&gt;0&lt;/valuetype&gt;&#10;                &lt;/answer&gt;&#10;            &lt;/answers&gt;&#10;        &lt;/multichoice&gt;&#10;    &lt;/questions&gt;&#10;&lt;/questionlist&gt;"/>
  <p:tag name="AUTOOPENPOLL" val="True"/>
  <p:tag name="AUTOFORMATCHART" val="True"/>
</p:tagLst>
</file>

<file path=ppt/tags/tag7.xml><?xml version="1.0" encoding="utf-8"?>
<p:tagLst xmlns:a="http://schemas.openxmlformats.org/drawingml/2006/main" xmlns:r="http://schemas.openxmlformats.org/officeDocument/2006/relationships" xmlns:p="http://schemas.openxmlformats.org/presentationml/2006/main">
  <p:tag name="CHARTTYPE" val="0"/>
  <p:tag name="TYPE" val="0"/>
  <p:tag name="DEFINEDCOLORS" val="3,6,10,45,32,50,13,4,9,55,1"/>
  <p:tag name="COLORTYPE" val="SCHEME"/>
  <p:tag name="LABELFORMAT" val="1"/>
  <p:tag name="NUMBERFORMAT" val="0"/>
</p:tagLst>
</file>

<file path=ppt/tags/tag8.xml><?xml version="1.0" encoding="utf-8"?>
<p:tagLst xmlns:a="http://schemas.openxmlformats.org/drawingml/2006/main" xmlns:r="http://schemas.openxmlformats.org/officeDocument/2006/relationships" xmlns:p="http://schemas.openxmlformats.org/presentationml/2006/main">
  <p:tag name="ANSWERBULLETS" val="3"/>
  <p:tag name="OLDNUMANSWERS" val="3"/>
  <p:tag name="TEXTLENGTH" val="74"/>
  <p:tag name="FONTSIZE" val="32"/>
  <p:tag name="BULLETTYPE" val="ppBulletArabicPeriod"/>
  <p:tag name="ANSWERTEXT" val="Pro social media&#10;Anti social media&#10;In-between/undecided about social media"/>
  <p:tag name="ZEROBASED" val="False"/>
</p:tagLst>
</file>

<file path=ppt/tags/tag9.xml><?xml version="1.0" encoding="utf-8"?>
<p:tagLst xmlns:a="http://schemas.openxmlformats.org/drawingml/2006/main" xmlns:r="http://schemas.openxmlformats.org/officeDocument/2006/relationships" xmlns:p="http://schemas.openxmlformats.org/presentationml/2006/main">
  <p:tag name="DELIMITERS" val="3.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ustom 1">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345D7E"/>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24800873524D46A1DC9195F0599CA8" ma:contentTypeVersion="1" ma:contentTypeDescription="Create a new document." ma:contentTypeScope="" ma:versionID="f28224aa94483a5313aef3d5db9f4a6b">
  <xsd:schema xmlns:xsd="http://www.w3.org/2001/XMLSchema" xmlns:xs="http://www.w3.org/2001/XMLSchema" xmlns:p="http://schemas.microsoft.com/office/2006/metadata/properties" xmlns:ns1="http://schemas.microsoft.com/sharepoint/v3" xmlns:ns2="08802470-5273-464D-A1DC-9195F0599CA8" xmlns:ns3="08802470-5273-464d-a1dc-9195f0599ca8" xmlns:ns4="f3584b01-14e7-4882-bd14-b9d4fdd97bcc" targetNamespace="http://schemas.microsoft.com/office/2006/metadata/properties" ma:root="true" ma:fieldsID="ca80f2b201bb9a75563e84bf9c66942c" ns1:_="" ns2:_="" ns3:_="" ns4:_="">
    <xsd:import namespace="http://schemas.microsoft.com/sharepoint/v3"/>
    <xsd:import namespace="08802470-5273-464D-A1DC-9195F0599CA8"/>
    <xsd:import namespace="08802470-5273-464d-a1dc-9195f0599ca8"/>
    <xsd:import namespace="f3584b01-14e7-4882-bd14-b9d4fdd97bcc"/>
    <xsd:element name="properties">
      <xsd:complexType>
        <xsd:sequence>
          <xsd:element name="documentManagement">
            <xsd:complexType>
              <xsd:all>
                <xsd:element ref="ns1:_ModerationComments" minOccurs="0"/>
                <xsd:element ref="ns1:File_x0020_Type" minOccurs="0"/>
                <xsd:element ref="ns1:HTML_x0020_File_x0020_Type" minOccurs="0"/>
                <xsd:element ref="ns1:_SourceUrl" minOccurs="0"/>
                <xsd:element ref="ns1:_SharedFileIndex" minOccurs="0"/>
                <xsd:element ref="ns2:Handout_x003f_" minOccurs="0"/>
                <xsd:element ref="ns1:ContentTypeId" minOccurs="0"/>
                <xsd:element ref="ns1:TemplateUrl" minOccurs="0"/>
                <xsd:element ref="ns1:xd_ProgID" minOccurs="0"/>
                <xsd:element ref="ns1:xd_Signature" minOccurs="0"/>
                <xsd:element ref="ns3:Comments" minOccurs="0"/>
                <xsd:element ref="ns1:ID" minOccurs="0"/>
                <xsd:element ref="ns1:Author" minOccurs="0"/>
                <xsd:element ref="ns1:Editor" minOccurs="0"/>
                <xsd:element ref="ns1:_HasCopyDestinations" minOccurs="0"/>
                <xsd:element ref="ns1:_CopySource" minOccurs="0"/>
                <xsd:element ref="ns1:_ModerationStatus" minOccurs="0"/>
                <xsd:element ref="ns1:FileRef" minOccurs="0"/>
                <xsd:element ref="ns1:FileDirRef" minOccurs="0"/>
                <xsd:element ref="ns1:Last_x0020_Modified" minOccurs="0"/>
                <xsd:element ref="ns1:Created_x0020_Date" minOccurs="0"/>
                <xsd:element ref="ns1:File_x0020_Size" minOccurs="0"/>
                <xsd:element ref="ns1:FSObjType" minOccurs="0"/>
                <xsd:element ref="ns1:SortBehavior" minOccurs="0"/>
                <xsd:element ref="ns1:CheckedOutUserId" minOccurs="0"/>
                <xsd:element ref="ns1:IsCheckedoutToLocal" minOccurs="0"/>
                <xsd:element ref="ns1:CheckoutUser" minOccurs="0"/>
                <xsd:element ref="ns1:UniqueId" minOccurs="0"/>
                <xsd:element ref="ns1:SyncClientId" minOccurs="0"/>
                <xsd:element ref="ns1:ProgId" minOccurs="0"/>
                <xsd:element ref="ns1:ScopeId" minOccurs="0"/>
                <xsd:element ref="ns1:VirusStatus" minOccurs="0"/>
                <xsd:element ref="ns1:CheckedOutTitle" minOccurs="0"/>
                <xsd:element ref="ns1:_CheckinComment" minOccurs="0"/>
                <xsd:element ref="ns1:MetaInfo" minOccurs="0"/>
                <xsd:element ref="ns1:_Level" minOccurs="0"/>
                <xsd:element ref="ns1:_IsCurrentVersion" minOccurs="0"/>
                <xsd:element ref="ns1:ItemChildCount" minOccurs="0"/>
                <xsd:element ref="ns1:FolderChildCount" minOccurs="0"/>
                <xsd:element ref="ns1:owshiddenversion" minOccurs="0"/>
                <xsd:element ref="ns1:_UIVersion" minOccurs="0"/>
                <xsd:element ref="ns1:_UIVersionString" minOccurs="0"/>
                <xsd:element ref="ns1:InstanceID" minOccurs="0"/>
                <xsd:element ref="ns1:Order" minOccurs="0"/>
                <xsd:element ref="ns1:GUID" minOccurs="0"/>
                <xsd:element ref="ns1:WorkflowVersion" minOccurs="0"/>
                <xsd:element ref="ns1:WorkflowInstanceID" minOccurs="0"/>
                <xsd:element ref="ns1:ParentVersionString" minOccurs="0"/>
                <xsd:element ref="ns1:ParentLeafName" minOccurs="0"/>
                <xsd:element ref="ns1:DocConcurrencyNumber"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ModerationComments" ma:index="0" nillable="true" ma:displayName="Approver Comments" ma:hidden="true" ma:internalName="_ModerationComments" ma:readOnly="true">
      <xsd:simpleType>
        <xsd:restriction base="dms:Note"/>
      </xsd:simpleType>
    </xsd:element>
    <xsd:element name="File_x0020_Type" ma:index="4" nillable="true" ma:displayName="File Type" ma:hidden="true" ma:internalName="File_x0020_Type" ma:readOnly="true">
      <xsd:simpleType>
        <xsd:restriction base="dms:Text"/>
      </xsd:simpleType>
    </xsd:element>
    <xsd:element name="HTML_x0020_File_x0020_Type" ma:index="5" nillable="true" ma:displayName="HTML File Type" ma:hidden="true" ma:internalName="HTML_x0020_File_x0020_Type" ma:readOnly="true">
      <xsd:simpleType>
        <xsd:restriction base="dms:Text"/>
      </xsd:simpleType>
    </xsd:element>
    <xsd:element name="_SourceUrl" ma:index="6" nillable="true" ma:displayName="Source URL" ma:hidden="true" ma:internalName="_SourceUrl">
      <xsd:simpleType>
        <xsd:restriction base="dms:Text"/>
      </xsd:simpleType>
    </xsd:element>
    <xsd:element name="_SharedFileIndex" ma:index="7" nillable="true" ma:displayName="Shared File Index" ma:hidden="true" ma:internalName="_SharedFileIndex">
      <xsd:simpleType>
        <xsd:restriction base="dms:Text"/>
      </xsd:simpleType>
    </xsd:element>
    <xsd:element name="ContentTypeId" ma:index="10" nillable="true" ma:displayName="Content Type ID" ma:hidden="true" ma:internalName="ContentTypeId" ma:readOnly="true">
      <xsd:simpleType>
        <xsd:restriction base="dms:Unknown"/>
      </xsd:simpleType>
    </xsd:element>
    <xsd:element name="TemplateUrl" ma:index="11" nillable="true" ma:displayName="Template Link" ma:hidden="true" ma:internalName="TemplateUrl">
      <xsd:simpleType>
        <xsd:restriction base="dms:Text"/>
      </xsd:simpleType>
    </xsd:element>
    <xsd:element name="xd_ProgID" ma:index="12" nillable="true" ma:displayName="HTML File Link" ma:hidden="true" ma:internalName="xd_ProgID">
      <xsd:simpleType>
        <xsd:restriction base="dms:Text"/>
      </xsd:simpleType>
    </xsd:element>
    <xsd:element name="xd_Signature" ma:index="13" nillable="true" ma:displayName="Is Signed" ma:hidden="true" ma:internalName="xd_Signature" ma:readOnly="true">
      <xsd:simpleType>
        <xsd:restriction base="dms:Boolean"/>
      </xsd:simpleType>
    </xsd:element>
    <xsd:element name="ID" ma:index="15" nillable="true" ma:displayName="ID" ma:internalName="ID" ma:readOnly="true">
      <xsd:simpleType>
        <xsd:restriction base="dms:Unknown"/>
      </xsd:simpleType>
    </xsd:element>
    <xsd:element name="Author" ma:index="18" nillable="true" ma:displayName="Created By" ma:list="UserInfo" ma:internalName="Autho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 ma:index="20" nillable="true" ma:displayName="Modified By" ma:list="UserInfo" ma:internalName="Edito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HasCopyDestinations" ma:index="21" nillable="true" ma:displayName="Has Copy Destinations" ma:hidden="true" ma:internalName="_HasCopyDestinations" ma:readOnly="true">
      <xsd:simpleType>
        <xsd:restriction base="dms:Boolean"/>
      </xsd:simpleType>
    </xsd:element>
    <xsd:element name="_CopySource" ma:index="22" nillable="true" ma:displayName="Copy Source" ma:internalName="_CopySource" ma:readOnly="true">
      <xsd:simpleType>
        <xsd:restriction base="dms:Text"/>
      </xsd:simpleType>
    </xsd:element>
    <xsd:element name="_ModerationStatus" ma:index="23" nillable="true" ma:displayName="Approval Status" ma:default="0" ma:hidden="true" ma:internalName="_ModerationStatus" ma:readOnly="true">
      <xsd:simpleType>
        <xsd:restriction base="dms:Unknown"/>
      </xsd:simpleType>
    </xsd:element>
    <xsd:element name="FileRef" ma:index="24" nillable="true" ma:displayName="URL Path" ma:hidden="true" ma:list="Docs" ma:internalName="FileRef" ma:readOnly="true" ma:showField="FullUrl">
      <xsd:simpleType>
        <xsd:restriction base="dms:Lookup"/>
      </xsd:simpleType>
    </xsd:element>
    <xsd:element name="FileDirRef" ma:index="25" nillable="true" ma:displayName="Path" ma:hidden="true" ma:list="Docs" ma:internalName="FileDirRef" ma:readOnly="true" ma:showField="DirName">
      <xsd:simpleType>
        <xsd:restriction base="dms:Lookup"/>
      </xsd:simpleType>
    </xsd:element>
    <xsd:element name="Last_x0020_Modified" ma:index="26" nillable="true" ma:displayName="Modified" ma:format="TRUE" ma:hidden="true" ma:list="Docs" ma:internalName="Last_x0020_Modified" ma:readOnly="true" ma:showField="TimeLastModified">
      <xsd:simpleType>
        <xsd:restriction base="dms:Lookup"/>
      </xsd:simpleType>
    </xsd:element>
    <xsd:element name="Created_x0020_Date" ma:index="27" nillable="true" ma:displayName="Created" ma:format="TRUE" ma:hidden="true" ma:list="Docs" ma:internalName="Created_x0020_Date" ma:readOnly="true" ma:showField="TimeCreated">
      <xsd:simpleType>
        <xsd:restriction base="dms:Lookup"/>
      </xsd:simpleType>
    </xsd:element>
    <xsd:element name="File_x0020_Size" ma:index="28" nillable="true" ma:displayName="File Size" ma:format="TRUE" ma:hidden="true" ma:list="Docs" ma:internalName="File_x0020_Size" ma:readOnly="true" ma:showField="SizeInKB">
      <xsd:simpleType>
        <xsd:restriction base="dms:Lookup"/>
      </xsd:simpleType>
    </xsd:element>
    <xsd:element name="FSObjType" ma:index="29" nillable="true" ma:displayName="Item Type" ma:hidden="true" ma:list="Docs" ma:internalName="FSObjType" ma:readOnly="true" ma:showField="FSType">
      <xsd:simpleType>
        <xsd:restriction base="dms:Lookup"/>
      </xsd:simpleType>
    </xsd:element>
    <xsd:element name="SortBehavior" ma:index="30" nillable="true" ma:displayName="Sort Type" ma:hidden="true" ma:list="Docs" ma:internalName="SortBehavior" ma:readOnly="true" ma:showField="SortBehavior">
      <xsd:simpleType>
        <xsd:restriction base="dms:Lookup"/>
      </xsd:simpleType>
    </xsd:element>
    <xsd:element name="CheckedOutUserId" ma:index="32" nillable="true" ma:displayName="ID of the User who has the item Checked Out" ma:hidden="true" ma:list="Docs" ma:internalName="CheckedOutUserId" ma:readOnly="true" ma:showField="CheckoutUserId">
      <xsd:simpleType>
        <xsd:restriction base="dms:Lookup"/>
      </xsd:simpleType>
    </xsd:element>
    <xsd:element name="IsCheckedoutToLocal" ma:index="33" nillable="true" ma:displayName="Is Checked out to local" ma:hidden="true" ma:list="Docs" ma:internalName="IsCheckedoutToLocal" ma:readOnly="true" ma:showField="IsCheckoutToLocal">
      <xsd:simpleType>
        <xsd:restriction base="dms:Lookup"/>
      </xsd:simpleType>
    </xsd:element>
    <xsd:element name="CheckoutUser" ma:index="34" nillable="true" ma:displayName="Checked Out To" ma:list="UserInfo" ma:internalName="CheckoutUse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UniqueId" ma:index="35" nillable="true" ma:displayName="Unique Id" ma:hidden="true" ma:list="Docs" ma:internalName="UniqueId" ma:readOnly="true" ma:showField="UniqueId">
      <xsd:simpleType>
        <xsd:restriction base="dms:Lookup"/>
      </xsd:simpleType>
    </xsd:element>
    <xsd:element name="SyncClientId" ma:index="36" nillable="true" ma:displayName="Client Id" ma:hidden="true" ma:list="Docs" ma:internalName="SyncClientId" ma:readOnly="true" ma:showField="SyncClientId">
      <xsd:simpleType>
        <xsd:restriction base="dms:Lookup"/>
      </xsd:simpleType>
    </xsd:element>
    <xsd:element name="ProgId" ma:index="37" nillable="true" ma:displayName="ProgId" ma:hidden="true" ma:list="Docs" ma:internalName="ProgId" ma:readOnly="true" ma:showField="ProgId">
      <xsd:simpleType>
        <xsd:restriction base="dms:Lookup"/>
      </xsd:simpleType>
    </xsd:element>
    <xsd:element name="ScopeId" ma:index="38" nillable="true" ma:displayName="ScopeId" ma:hidden="true" ma:list="Docs" ma:internalName="ScopeId" ma:readOnly="true" ma:showField="ScopeId">
      <xsd:simpleType>
        <xsd:restriction base="dms:Lookup"/>
      </xsd:simpleType>
    </xsd:element>
    <xsd:element name="VirusStatus" ma:index="39" nillable="true" ma:displayName="Virus Status" ma:format="TRUE" ma:hidden="true" ma:list="Docs" ma:internalName="VirusStatus" ma:readOnly="true" ma:showField="Size">
      <xsd:simpleType>
        <xsd:restriction base="dms:Lookup"/>
      </xsd:simpleType>
    </xsd:element>
    <xsd:element name="CheckedOutTitle" ma:index="40" nillable="true" ma:displayName="Checked Out To" ma:format="TRUE" ma:hidden="true" ma:list="Docs" ma:internalName="CheckedOutTitle" ma:readOnly="true" ma:showField="CheckedOutTitle">
      <xsd:simpleType>
        <xsd:restriction base="dms:Lookup"/>
      </xsd:simpleType>
    </xsd:element>
    <xsd:element name="_CheckinComment" ma:index="41" nillable="true" ma:displayName="Check In Comment" ma:format="TRUE" ma:list="Docs" ma:internalName="_CheckinComment" ma:readOnly="true" ma:showField="CheckinComment">
      <xsd:simpleType>
        <xsd:restriction base="dms:Lookup"/>
      </xsd:simpleType>
    </xsd:element>
    <xsd:element name="MetaInfo" ma:index="54" nillable="true" ma:displayName="Property Bag" ma:hidden="true" ma:list="Docs" ma:internalName="MetaInfo" ma:showField="MetaInfo">
      <xsd:simpleType>
        <xsd:restriction base="dms:Lookup"/>
      </xsd:simpleType>
    </xsd:element>
    <xsd:element name="_Level" ma:index="55" nillable="true" ma:displayName="Level" ma:hidden="true" ma:internalName="_Level" ma:readOnly="true">
      <xsd:simpleType>
        <xsd:restriction base="dms:Unknown"/>
      </xsd:simpleType>
    </xsd:element>
    <xsd:element name="_IsCurrentVersion" ma:index="56" nillable="true" ma:displayName="Is Current Version" ma:hidden="true" ma:internalName="_IsCurrentVersion" ma:readOnly="true">
      <xsd:simpleType>
        <xsd:restriction base="dms:Boolean"/>
      </xsd:simpleType>
    </xsd:element>
    <xsd:element name="ItemChildCount" ma:index="57" nillable="true" ma:displayName="Item Child Count" ma:hidden="true" ma:list="Docs" ma:internalName="ItemChildCount" ma:readOnly="true" ma:showField="ItemChildCount">
      <xsd:simpleType>
        <xsd:restriction base="dms:Lookup"/>
      </xsd:simpleType>
    </xsd:element>
    <xsd:element name="FolderChildCount" ma:index="58" nillable="true" ma:displayName="Folder Child Count" ma:hidden="true" ma:list="Docs" ma:internalName="FolderChildCount" ma:readOnly="true" ma:showField="FolderChildCount">
      <xsd:simpleType>
        <xsd:restriction base="dms:Lookup"/>
      </xsd:simpleType>
    </xsd:element>
    <xsd:element name="owshiddenversion" ma:index="62" nillable="true" ma:displayName="owshiddenversion" ma:hidden="true" ma:internalName="owshiddenversion" ma:readOnly="true">
      <xsd:simpleType>
        <xsd:restriction base="dms:Unknown"/>
      </xsd:simpleType>
    </xsd:element>
    <xsd:element name="_UIVersion" ma:index="63" nillable="true" ma:displayName="UI Version" ma:hidden="true" ma:internalName="_UIVersion" ma:readOnly="true">
      <xsd:simpleType>
        <xsd:restriction base="dms:Unknown"/>
      </xsd:simpleType>
    </xsd:element>
    <xsd:element name="_UIVersionString" ma:index="64" nillable="true" ma:displayName="Version" ma:internalName="_UIVersionString" ma:readOnly="true">
      <xsd:simpleType>
        <xsd:restriction base="dms:Text"/>
      </xsd:simpleType>
    </xsd:element>
    <xsd:element name="InstanceID" ma:index="65" nillable="true" ma:displayName="Instance ID" ma:hidden="true" ma:internalName="InstanceID" ma:readOnly="true">
      <xsd:simpleType>
        <xsd:restriction base="dms:Unknown"/>
      </xsd:simpleType>
    </xsd:element>
    <xsd:element name="Order" ma:index="66" nillable="true" ma:displayName="Order" ma:hidden="true" ma:internalName="Order">
      <xsd:simpleType>
        <xsd:restriction base="dms:Number"/>
      </xsd:simpleType>
    </xsd:element>
    <xsd:element name="GUID" ma:index="67" nillable="true" ma:displayName="GUID" ma:hidden="true" ma:internalName="GUID" ma:readOnly="true">
      <xsd:simpleType>
        <xsd:restriction base="dms:Unknown"/>
      </xsd:simpleType>
    </xsd:element>
    <xsd:element name="WorkflowVersion" ma:index="68" nillable="true" ma:displayName="Workflow Version" ma:hidden="true" ma:internalName="WorkflowVersion" ma:readOnly="true">
      <xsd:simpleType>
        <xsd:restriction base="dms:Unknown"/>
      </xsd:simpleType>
    </xsd:element>
    <xsd:element name="WorkflowInstanceID" ma:index="69" nillable="true" ma:displayName="Workflow Instance ID" ma:hidden="true" ma:internalName="WorkflowInstanceID" ma:readOnly="true">
      <xsd:simpleType>
        <xsd:restriction base="dms:Unknown"/>
      </xsd:simpleType>
    </xsd:element>
    <xsd:element name="ParentVersionString" ma:index="70" nillable="true" ma:displayName="Source Version (Converted Document)" ma:hidden="true" ma:list="Docs" ma:internalName="ParentVersionString" ma:readOnly="true" ma:showField="ParentVersionString">
      <xsd:simpleType>
        <xsd:restriction base="dms:Lookup"/>
      </xsd:simpleType>
    </xsd:element>
    <xsd:element name="ParentLeafName" ma:index="71" nillable="true" ma:displayName="Source Name (Converted Document)" ma:hidden="true" ma:list="Docs" ma:internalName="ParentLeafName" ma:readOnly="true" ma:showField="ParentLeafName">
      <xsd:simpleType>
        <xsd:restriction base="dms:Lookup"/>
      </xsd:simpleType>
    </xsd:element>
    <xsd:element name="DocConcurrencyNumber" ma:index="72" nillable="true" ma:displayName="Document Concurrency Number" ma:hidden="true" ma:list="Docs" ma:internalName="DocConcurrencyNumber" ma:readOnly="true" ma:showField="DocConcurrencyNumber">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08802470-5273-464D-A1DC-9195F0599CA8" elementFormDefault="qualified">
    <xsd:import namespace="http://schemas.microsoft.com/office/2006/documentManagement/types"/>
    <xsd:import namespace="http://schemas.microsoft.com/office/infopath/2007/PartnerControls"/>
    <xsd:element name="Handout_x003f_" ma:index="9" nillable="true" ma:displayName="Handout?" ma:default="0" ma:description="Should this file be printed as a handout?" ma:internalName="Handout_x003f_">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8802470-5273-464d-a1dc-9195f0599ca8" elementFormDefault="qualified">
    <xsd:import namespace="http://schemas.microsoft.com/office/2006/documentManagement/types"/>
    <xsd:import namespace="http://schemas.microsoft.com/office/infopath/2007/PartnerControls"/>
    <xsd:element name="Comments" ma:index="14" nillable="true" ma:displayName="Comments" ma:internalName="Comment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3584b01-14e7-4882-bd14-b9d4fdd97bcc" elementFormDefault="qualified">
    <xsd:import namespace="http://schemas.microsoft.com/office/2006/documentManagement/types"/>
    <xsd:import namespace="http://schemas.microsoft.com/office/infopath/2007/PartnerControls"/>
    <xsd:element name="_dlc_DocId" ma:index="75" nillable="true" ma:displayName="Document ID Value" ma:description="The value of the document ID assigned to this item." ma:internalName="_dlc_DocId" ma:readOnly="true">
      <xsd:simpleType>
        <xsd:restriction base="dms:Text"/>
      </xsd:simpleType>
    </xsd:element>
    <xsd:element name="_dlc_DocIdUrl" ma:index="7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77"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8"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Comments xmlns="08802470-5273-464d-a1dc-9195f0599ca8">Presentation</Comments>
    <Handout_x003f_ xmlns="08802470-5273-464D-A1DC-9195F0599CA8">true</Handout_x003f_>
    <TemplateUrl xmlns="http://schemas.microsoft.com/sharepoint/v3" xsi:nil="true"/>
    <_SourceUrl xmlns="http://schemas.microsoft.com/sharepoint/v3" xsi:nil="true"/>
    <xd_ProgID xmlns="http://schemas.microsoft.com/sharepoint/v3" xsi:nil="true"/>
    <Order xmlns="http://schemas.microsoft.com/sharepoint/v3" xsi:nil="true"/>
    <_SharedFileIndex xmlns="http://schemas.microsoft.com/sharepoint/v3" xsi:nil="true"/>
    <MetaInfo xmlns="http://schemas.microsoft.com/sharepoint/v3" xsi:nil="true"/>
    <ContentTypeId xmlns="http://schemas.microsoft.com/sharepoint/v3">0x0101007024800873524D46A1DC9195F0599CA8</ContentTypeId>
    <_dlc_DocId xmlns="f3584b01-14e7-4882-bd14-b9d4fdd97bcc">EZSW73QHDVCH-517-673</_dlc_DocId>
    <_dlc_DocIdUrl xmlns="f3584b01-14e7-4882-bd14-b9d4fdd97bcc">
      <Url>https://intranet.med.fsu.edu/sites/academicaffairs/ome/Informatics/seminar/_layouts/DocIdRedir.aspx?ID=EZSW73QHDVCH-517-673</Url>
      <Description>EZSW73QHDVCH-517-673</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EA32FB-FEAF-49D5-BDEE-576F4195F4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8802470-5273-464D-A1DC-9195F0599CA8"/>
    <ds:schemaRef ds:uri="08802470-5273-464d-a1dc-9195f0599ca8"/>
    <ds:schemaRef ds:uri="f3584b01-14e7-4882-bd14-b9d4fdd97b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D164184-83B4-4EC5-BB08-481532487504}">
  <ds:schemaRefs>
    <ds:schemaRef ds:uri="http://schemas.microsoft.com/sharepoint/events"/>
  </ds:schemaRefs>
</ds:datastoreItem>
</file>

<file path=customXml/itemProps3.xml><?xml version="1.0" encoding="utf-8"?>
<ds:datastoreItem xmlns:ds="http://schemas.openxmlformats.org/officeDocument/2006/customXml" ds:itemID="{853D35D8-5EB0-468C-B37C-21329396E769}">
  <ds:schemaRefs>
    <ds:schemaRef ds:uri="http://purl.org/dc/elements/1.1/"/>
    <ds:schemaRef ds:uri="http://schemas.microsoft.com/office/infopath/2007/PartnerControls"/>
    <ds:schemaRef ds:uri="http://schemas.microsoft.com/office/2006/documentManagement/types"/>
    <ds:schemaRef ds:uri="http://www.w3.org/XML/1998/namespace"/>
    <ds:schemaRef ds:uri="http://schemas.microsoft.com/office/2006/metadata/properties"/>
    <ds:schemaRef ds:uri="http://purl.org/dc/dcmitype/"/>
    <ds:schemaRef ds:uri="f3584b01-14e7-4882-bd14-b9d4fdd97bcc"/>
    <ds:schemaRef ds:uri="http://schemas.openxmlformats.org/package/2006/metadata/core-properties"/>
    <ds:schemaRef ds:uri="http://schemas.microsoft.com/sharepoint/v3"/>
    <ds:schemaRef ds:uri="08802470-5273-464d-a1dc-9195f0599ca8"/>
    <ds:schemaRef ds:uri="08802470-5273-464D-A1DC-9195F0599CA8"/>
    <ds:schemaRef ds:uri="http://purl.org/dc/terms/"/>
  </ds:schemaRefs>
</ds:datastoreItem>
</file>

<file path=customXml/itemProps4.xml><?xml version="1.0" encoding="utf-8"?>
<ds:datastoreItem xmlns:ds="http://schemas.openxmlformats.org/officeDocument/2006/customXml" ds:itemID="{7E6C5BD8-5EF6-4411-906B-4575393AB1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Median</Template>
  <TotalTime>8230</TotalTime>
  <Words>6362</Words>
  <Application>Microsoft Office PowerPoint</Application>
  <PresentationFormat>On-screen Show (4:3)</PresentationFormat>
  <Paragraphs>722</Paragraphs>
  <Slides>69</Slides>
  <Notes>66</Notes>
  <HiddenSlides>1</HiddenSlides>
  <MMClips>4</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77" baseType="lpstr">
      <vt:lpstr>Adobe Gothic Std B</vt:lpstr>
      <vt:lpstr>Arial</vt:lpstr>
      <vt:lpstr>Calibri</vt:lpstr>
      <vt:lpstr>Tw Cen MT</vt:lpstr>
      <vt:lpstr>Wingdings</vt:lpstr>
      <vt:lpstr>Wingdings 2</vt:lpstr>
      <vt:lpstr>Median</vt:lpstr>
      <vt:lpstr>Chart</vt:lpstr>
      <vt:lpstr>Social Media and Medicine</vt:lpstr>
      <vt:lpstr>Thank You</vt:lpstr>
      <vt:lpstr>Handouts</vt:lpstr>
      <vt:lpstr>Objectives for Session</vt:lpstr>
      <vt:lpstr>Disclaimer</vt:lpstr>
      <vt:lpstr>What is Social Media?</vt:lpstr>
      <vt:lpstr>Major Social Media Sites and Uses</vt:lpstr>
      <vt:lpstr>How often do you use social media?</vt:lpstr>
      <vt:lpstr>Personal vs Professional</vt:lpstr>
      <vt:lpstr>Are you an active user of ….</vt:lpstr>
      <vt:lpstr>Adult Social Media Use by Site </vt:lpstr>
      <vt:lpstr>Major Social Media Sites #s</vt:lpstr>
      <vt:lpstr>Privacy Settings Issues</vt:lpstr>
      <vt:lpstr>Facebook</vt:lpstr>
      <vt:lpstr>YouTube</vt:lpstr>
      <vt:lpstr>Twitter</vt:lpstr>
      <vt:lpstr>The Anatomy of a Tweet</vt:lpstr>
      <vt:lpstr>The Anatomy of a Tweet</vt:lpstr>
      <vt:lpstr>Live Surgical Tweets</vt:lpstr>
      <vt:lpstr>Does your practice/hospital participate in social media?</vt:lpstr>
      <vt:lpstr>Healthcare Institutions on #HCSM</vt:lpstr>
      <vt:lpstr>Major Associations on #HCSM</vt:lpstr>
      <vt:lpstr>Journals on #HCSM</vt:lpstr>
      <vt:lpstr>Government Agencies on #HCSM</vt:lpstr>
      <vt:lpstr>#zika on #HCSM</vt:lpstr>
      <vt:lpstr>LinkedIn</vt:lpstr>
      <vt:lpstr>Pinterest</vt:lpstr>
      <vt:lpstr>Sharing</vt:lpstr>
      <vt:lpstr>Physician’s Guide to Using FB, Twitter, LI</vt:lpstr>
      <vt:lpstr>Medical Student’s Use of SM</vt:lpstr>
      <vt:lpstr>How would you handle/have you handled a request from a student inviting you to be their Facebook ‘friend’?”</vt:lpstr>
      <vt:lpstr>Student Social Media Professionalism </vt:lpstr>
      <vt:lpstr>Dr. Campbell on Social Media</vt:lpstr>
      <vt:lpstr>AAMC Digital Literacy Initiative</vt:lpstr>
      <vt:lpstr>Patient Medical Use of SM</vt:lpstr>
      <vt:lpstr>Are your patients using social media?</vt:lpstr>
      <vt:lpstr>Social Media and Informal Support Groups</vt:lpstr>
      <vt:lpstr>Diabetes, as an Example</vt:lpstr>
      <vt:lpstr>Some Examples of Sites</vt:lpstr>
      <vt:lpstr>The Power of an Online Community of Patients</vt:lpstr>
      <vt:lpstr>PowerPoint Presentation</vt:lpstr>
      <vt:lpstr>Peer-to-peer Healthcare</vt:lpstr>
      <vt:lpstr>Patients Like Me</vt:lpstr>
      <vt:lpstr>Grief and Community Support</vt:lpstr>
      <vt:lpstr>Tracking Health Data</vt:lpstr>
      <vt:lpstr>How to Find Communities</vt:lpstr>
      <vt:lpstr>Health Information Online</vt:lpstr>
      <vt:lpstr>As a patient, have you used social media to address a health question?</vt:lpstr>
      <vt:lpstr>Rheumatoid Arthritis</vt:lpstr>
      <vt:lpstr>Enter Question Text</vt:lpstr>
      <vt:lpstr>Manage your Reputation</vt:lpstr>
      <vt:lpstr>Your Online Reputation</vt:lpstr>
      <vt:lpstr>Patients Share Experiences</vt:lpstr>
      <vt:lpstr>Dealing with Patient Reviews</vt:lpstr>
      <vt:lpstr>What is Astroturfing?</vt:lpstr>
      <vt:lpstr>Google Plus Local </vt:lpstr>
      <vt:lpstr>Manage Your Google Rep</vt:lpstr>
      <vt:lpstr>Hire a Reputation Mgmt Firm</vt:lpstr>
      <vt:lpstr>Physician Use of SM</vt:lpstr>
      <vt:lpstr>Connecting with other doctors</vt:lpstr>
      <vt:lpstr>Connecting with Patients</vt:lpstr>
      <vt:lpstr>Incentives</vt:lpstr>
      <vt:lpstr>Strategies for Putting SM into Practice</vt:lpstr>
      <vt:lpstr>What would be your goal of using Social Media professionally?</vt:lpstr>
      <vt:lpstr>Social Media Guidelines and Policies</vt:lpstr>
      <vt:lpstr>Does your practice/clinic have a social media policy?</vt:lpstr>
      <vt:lpstr>Guidelines on Social Media Use</vt:lpstr>
      <vt:lpstr>Resources</vt:lpstr>
      <vt:lpstr>In Summary</vt:lpstr>
    </vt:vector>
  </TitlesOfParts>
  <Company>College of Medicine, Florida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Networking and Medicine</dc:title>
  <dc:creator>Windows User</dc:creator>
  <cp:lastModifiedBy>Clark, Nancy</cp:lastModifiedBy>
  <cp:revision>823</cp:revision>
  <cp:lastPrinted>2016-03-29T14:17:26Z</cp:lastPrinted>
  <dcterms:created xsi:type="dcterms:W3CDTF">2011-12-01T18:58:29Z</dcterms:created>
  <dcterms:modified xsi:type="dcterms:W3CDTF">2016-03-29T19:16:52Z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0x0101007024800873524D46A1DC9195F0599CA8</vt:lpwstr>
  </property>
  <property fmtid="{D5CDD505-2E9C-101B-9397-08002B2CF9AE}" pid="3" name="_dlc_DocIdItemGuid">
    <vt:lpwstr>9ea92aab-17bf-4fde-937b-67c455646a5b</vt:lpwstr>
  </property>
</Properties>
</file>