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82"/>
  </p:notesMasterIdLst>
  <p:sldIdLst>
    <p:sldId id="256" r:id="rId6"/>
    <p:sldId id="331" r:id="rId7"/>
    <p:sldId id="257" r:id="rId8"/>
    <p:sldId id="258" r:id="rId9"/>
    <p:sldId id="259" r:id="rId10"/>
    <p:sldId id="262" r:id="rId11"/>
    <p:sldId id="295" r:id="rId12"/>
    <p:sldId id="371" r:id="rId13"/>
    <p:sldId id="263" r:id="rId14"/>
    <p:sldId id="337" r:id="rId15"/>
    <p:sldId id="338" r:id="rId16"/>
    <p:sldId id="342" r:id="rId17"/>
    <p:sldId id="339" r:id="rId18"/>
    <p:sldId id="340" r:id="rId19"/>
    <p:sldId id="341" r:id="rId20"/>
    <p:sldId id="266" r:id="rId21"/>
    <p:sldId id="372" r:id="rId22"/>
    <p:sldId id="282" r:id="rId23"/>
    <p:sldId id="317" r:id="rId24"/>
    <p:sldId id="318" r:id="rId25"/>
    <p:sldId id="319" r:id="rId26"/>
    <p:sldId id="320" r:id="rId27"/>
    <p:sldId id="321" r:id="rId28"/>
    <p:sldId id="326" r:id="rId29"/>
    <p:sldId id="313" r:id="rId30"/>
    <p:sldId id="314" r:id="rId31"/>
    <p:sldId id="315" r:id="rId32"/>
    <p:sldId id="305" r:id="rId33"/>
    <p:sldId id="377" r:id="rId34"/>
    <p:sldId id="283" r:id="rId35"/>
    <p:sldId id="370" r:id="rId36"/>
    <p:sldId id="373" r:id="rId37"/>
    <p:sldId id="284" r:id="rId38"/>
    <p:sldId id="362" r:id="rId39"/>
    <p:sldId id="327" r:id="rId40"/>
    <p:sldId id="299" r:id="rId41"/>
    <p:sldId id="329" r:id="rId42"/>
    <p:sldId id="328" r:id="rId43"/>
    <p:sldId id="330" r:id="rId44"/>
    <p:sldId id="316" r:id="rId45"/>
    <p:sldId id="306" r:id="rId46"/>
    <p:sldId id="335" r:id="rId47"/>
    <p:sldId id="312" r:id="rId48"/>
    <p:sldId id="307" r:id="rId49"/>
    <p:sldId id="352" r:id="rId50"/>
    <p:sldId id="375" r:id="rId51"/>
    <p:sldId id="376" r:id="rId52"/>
    <p:sldId id="308" r:id="rId53"/>
    <p:sldId id="358" r:id="rId54"/>
    <p:sldId id="309" r:id="rId55"/>
    <p:sldId id="356" r:id="rId56"/>
    <p:sldId id="311" r:id="rId57"/>
    <p:sldId id="265" r:id="rId58"/>
    <p:sldId id="347" r:id="rId59"/>
    <p:sldId id="368" r:id="rId60"/>
    <p:sldId id="374" r:id="rId61"/>
    <p:sldId id="267" r:id="rId62"/>
    <p:sldId id="360" r:id="rId63"/>
    <p:sldId id="359" r:id="rId64"/>
    <p:sldId id="268" r:id="rId65"/>
    <p:sldId id="288" r:id="rId66"/>
    <p:sldId id="290" r:id="rId67"/>
    <p:sldId id="350" r:id="rId68"/>
    <p:sldId id="289" r:id="rId69"/>
    <p:sldId id="363" r:id="rId70"/>
    <p:sldId id="348" r:id="rId71"/>
    <p:sldId id="364" r:id="rId72"/>
    <p:sldId id="357" r:id="rId73"/>
    <p:sldId id="291" r:id="rId74"/>
    <p:sldId id="346" r:id="rId75"/>
    <p:sldId id="349" r:id="rId76"/>
    <p:sldId id="365" r:id="rId77"/>
    <p:sldId id="366" r:id="rId78"/>
    <p:sldId id="351" r:id="rId79"/>
    <p:sldId id="355" r:id="rId80"/>
    <p:sldId id="293" r:id="rId81"/>
  </p:sldIdLst>
  <p:sldSz cx="9144000" cy="6858000" type="screen4x3"/>
  <p:notesSz cx="7010400" cy="9296400"/>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89" autoAdjust="0"/>
    <p:restoredTop sz="82549" autoAdjust="0"/>
  </p:normalViewPr>
  <p:slideViewPr>
    <p:cSldViewPr snapToGrid="0">
      <p:cViewPr varScale="1">
        <p:scale>
          <a:sx n="81" d="100"/>
          <a:sy n="81" d="100"/>
        </p:scale>
        <p:origin x="1282" y="58"/>
      </p:cViewPr>
      <p:guideLst/>
    </p:cSldViewPr>
  </p:slideViewPr>
  <p:notesTextViewPr>
    <p:cViewPr>
      <p:scale>
        <a:sx n="1" d="1"/>
        <a:sy n="1" d="1"/>
      </p:scale>
      <p:origin x="0" y="0"/>
    </p:cViewPr>
  </p:notesTextViewPr>
  <p:sorterViewPr>
    <p:cViewPr>
      <p:scale>
        <a:sx n="100" d="100"/>
        <a:sy n="100" d="100"/>
      </p:scale>
      <p:origin x="0" y="-12077"/>
    </p:cViewPr>
  </p:sorterViewPr>
  <p:notesViewPr>
    <p:cSldViewPr snapToGrid="0">
      <p:cViewPr varScale="1">
        <p:scale>
          <a:sx n="37" d="100"/>
          <a:sy n="37" d="100"/>
        </p:scale>
        <p:origin x="2179"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50" tIns="46576" rIns="93150" bIns="46576" rtlCol="0"/>
          <a:lstStyle>
            <a:lvl1pPr algn="r">
              <a:defRPr sz="1200"/>
            </a:lvl1pPr>
          </a:lstStyle>
          <a:p>
            <a:fld id="{B86E13CB-4D7B-48EE-A7E6-BA22C30F994B}" type="datetimeFigureOut">
              <a:rPr lang="en-US" smtClean="0"/>
              <a:t>6/22/2017</a:t>
            </a:fld>
            <a:endParaRPr lang="en-US"/>
          </a:p>
        </p:txBody>
      </p:sp>
      <p:sp>
        <p:nvSpPr>
          <p:cNvPr id="4" name="Slide Image Placeholder 3"/>
          <p:cNvSpPr>
            <a:spLocks noGrp="1" noRot="1" noChangeAspect="1"/>
          </p:cNvSpPr>
          <p:nvPr>
            <p:ph type="sldImg" idx="2"/>
          </p:nvPr>
        </p:nvSpPr>
        <p:spPr>
          <a:xfrm>
            <a:off x="1671638" y="466725"/>
            <a:ext cx="3684587" cy="2763838"/>
          </a:xfrm>
          <a:prstGeom prst="rect">
            <a:avLst/>
          </a:prstGeom>
          <a:noFill/>
          <a:ln w="12700">
            <a:solidFill>
              <a:prstClr val="black"/>
            </a:solidFill>
          </a:ln>
        </p:spPr>
        <p:txBody>
          <a:bodyPr vert="horz" lIns="93150" tIns="46576" rIns="93150" bIns="46576" rtlCol="0" anchor="ctr"/>
          <a:lstStyle/>
          <a:p>
            <a:endParaRPr lang="en-US"/>
          </a:p>
        </p:txBody>
      </p:sp>
      <p:sp>
        <p:nvSpPr>
          <p:cNvPr id="5" name="Notes Placeholder 4"/>
          <p:cNvSpPr>
            <a:spLocks noGrp="1"/>
          </p:cNvSpPr>
          <p:nvPr>
            <p:ph type="body" sz="quarter" idx="3"/>
          </p:nvPr>
        </p:nvSpPr>
        <p:spPr>
          <a:xfrm>
            <a:off x="394336" y="4094844"/>
            <a:ext cx="6236335" cy="4735125"/>
          </a:xfrm>
          <a:prstGeom prst="rect">
            <a:avLst/>
          </a:prstGeom>
        </p:spPr>
        <p:txBody>
          <a:bodyPr vert="horz" lIns="93150" tIns="46576" rIns="93150" bIns="4657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9"/>
            <a:ext cx="3037840" cy="466433"/>
          </a:xfrm>
          <a:prstGeom prst="rect">
            <a:avLst/>
          </a:prstGeom>
        </p:spPr>
        <p:txBody>
          <a:bodyPr vert="horz" lIns="93150" tIns="46576" rIns="93150" bIns="4657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50" tIns="46576" rIns="93150" bIns="46576" rtlCol="0" anchor="b"/>
          <a:lstStyle>
            <a:lvl1pPr algn="r">
              <a:defRPr sz="1200"/>
            </a:lvl1pPr>
          </a:lstStyle>
          <a:p>
            <a:fld id="{A9B5BF6B-91BC-4596-8388-6C00C071B32E}" type="slidenum">
              <a:rPr lang="en-US" smtClean="0"/>
              <a:t>‹#›</a:t>
            </a:fld>
            <a:endParaRPr lang="en-US"/>
          </a:p>
        </p:txBody>
      </p:sp>
    </p:spTree>
    <p:extLst>
      <p:ext uri="{BB962C8B-B14F-4D97-AF65-F5344CB8AC3E}">
        <p14:creationId xmlns:p14="http://schemas.microsoft.com/office/powerpoint/2010/main" val="1900111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q-A7IOpjfn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mediapost.com/publications/article/297478/wearables-market-growth-shifting-to-smartwatches.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rcxIokcFLE8"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3IRyHuEmns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pages.himss.org/m000VP30B2VRfGdpLtM0ZW0"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youtube.com/watch?v=nSuGeN7Ko7Q" TargetMode="External"/><Relationship Id="rId4" Type="http://schemas.openxmlformats.org/officeDocument/2006/relationships/hyperlink" Target="http://pages.himss.org/o03NV00Qt00fdZ2BpWLRVG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_dEPDutcyS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3N5T6TV-AZ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CWuv-LFKng8"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ncbi.nlm.nih.gov/pmc/articles/PMC5240011/pdf/tmj.2016.0051.pdf"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A9nrl6SZjyg"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youtube.com/channel/UC5lDVbmgb-sAcx2fjwy3KQA"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O7HcZAQlvV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32YwVuiAgE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HCyR4wYptW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76a2B7ti5h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imedicalapps.com/2017/01/study-best-medication-adherence-medical-app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youtube.com/watch?v=mWqkBjfU3sE"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rn-VCEv5N7I"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5Ye44s0pToQ"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_bookmark41"/><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youtube.com/watch?v=ynaq__WRntQ"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www.imedicalapps.com/2016/05/amazon-echo-kidsmd-app/" TargetMode="External"/><Relationship Id="rId5" Type="http://schemas.openxmlformats.org/officeDocument/2006/relationships/hyperlink" Target="http://www.imedicalapps.com/specialty/pediatrics/" TargetMode="External"/><Relationship Id="rId4" Type="http://schemas.openxmlformats.org/officeDocument/2006/relationships/hyperlink" Target="https://itunes.apple.com/us/app/askmd/id739298964?mt=8"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youtube.com/watch?v=KwNz7tYcbF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youtube.com/watch?v=T4ds-rtjD_U"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youtube.com/watch?v=Q2PpQy5RFfE"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youtube.com/watch?v=Uteelo8nQVA"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youtube.com/watch?v=MEh9murD_wk"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thedoctors.com/KnowledgeCenter/PatientSafety/articles/To-Text-or-Not-to-Text"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fpf.org/wp-content/uploads/2016/08/2016-FPF-Mobile-Apps-Study_final.pdf"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youtube.com/watch?v=Ca9FbEUxSkY"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youtube.com/watch?v=2pCF1fGTqxo"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cts.businesswire.com/ct/CT?id=smartlink&amp;url=http://www.aetna.com/investor&amp;esheet=51428011&amp;newsitemid=20160927006135&amp;lan=en-US&amp;anchor=AET&amp;index=1&amp;md5=295c1ea7aa6fa30814b3886b92195ab9"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youtube.com/channel/UCw_O5WOFOF-53zLq3_7cxxw"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fda.gov/MedicalDevices/ProductsandMedicalProcedures/ConnectedHealth/MobileMedicalApplications/ucm255978.htm"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imshealth.com/portal/site/imshealth/menuitem.3e17c48750a3d98f53c753c71ad8c22a/?vgnextoid=7311e590cb4dc310VgnVCM100000a48d2ca2RCRD&amp;vgnextfmt=default"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ocialwellth.com/2014/06/dhx-group-unveils-the-digital-health-xperience-showcase-at-ahip-institute-plus-2014-in-seattle/"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www.marketwired.com/press-release/new-alliance-forms-lead-development-guidelines-evaluation-mobile-health-applications-2182399.htm"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youtube.com/channel/UCMZseyQdDGcPB3O95jCy_gA"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s://www.youtube.com/watch?v=MEh9murD_wk" TargetMode="Externa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bloomberg.com/news/videos/2017-01-18/the-doctor-s-office-of-the-future-video"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Links to videos are meant to</a:t>
            </a:r>
            <a:r>
              <a:rPr lang="en-US" baseline="0" dirty="0" smtClean="0"/>
              <a:t> allow this PowerPoint to be used as a stand alone tutorial, not to be used in the workshop, with the exception of the Mount Sinai and Doctor’s office of the future videos.  </a:t>
            </a:r>
          </a:p>
          <a:p>
            <a:endParaRPr lang="en-US" baseline="0" dirty="0" smtClean="0"/>
          </a:p>
          <a:p>
            <a:r>
              <a:rPr lang="en-US" baseline="0" dirty="0" smtClean="0"/>
              <a:t>Additional contributors: Terri Johnson, Informatics Librarian. Mark Strickland. </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1</a:t>
            </a:fld>
            <a:endParaRPr lang="en-US"/>
          </a:p>
        </p:txBody>
      </p:sp>
    </p:spTree>
    <p:extLst>
      <p:ext uri="{BB962C8B-B14F-4D97-AF65-F5344CB8AC3E}">
        <p14:creationId xmlns:p14="http://schemas.microsoft.com/office/powerpoint/2010/main" val="3903231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Since the number 1 use is fitness,</a:t>
            </a:r>
            <a:r>
              <a:rPr lang="en-US" baseline="0" dirty="0" smtClean="0"/>
              <a:t> let’s look at the current state of fitness apps and devices.</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10</a:t>
            </a:fld>
            <a:endParaRPr lang="en-US"/>
          </a:p>
        </p:txBody>
      </p:sp>
    </p:spTree>
    <p:extLst>
      <p:ext uri="{BB962C8B-B14F-4D97-AF65-F5344CB8AC3E}">
        <p14:creationId xmlns:p14="http://schemas.microsoft.com/office/powerpoint/2010/main" val="3048852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1638" y="666750"/>
            <a:ext cx="3684587" cy="2763838"/>
          </a:xfrm>
        </p:spPr>
      </p:sp>
      <p:sp>
        <p:nvSpPr>
          <p:cNvPr id="3" name="Notes Placeholder 2"/>
          <p:cNvSpPr>
            <a:spLocks noGrp="1"/>
          </p:cNvSpPr>
          <p:nvPr>
            <p:ph type="body" idx="1"/>
          </p:nvPr>
        </p:nvSpPr>
        <p:spPr/>
        <p:txBody>
          <a:bodyPr/>
          <a:lstStyle/>
          <a:p>
            <a:r>
              <a:rPr lang="en-US" dirty="0" smtClean="0"/>
              <a:t>The</a:t>
            </a:r>
            <a:r>
              <a:rPr lang="en-US" baseline="0" dirty="0" smtClean="0"/>
              <a:t> greatest use of apps and devices is for fitness.  There are huge numbers of devices and accompanying apps. PROJECTED: </a:t>
            </a:r>
            <a:r>
              <a:rPr lang="en-US" dirty="0" smtClean="0"/>
              <a:t>Consumers </a:t>
            </a:r>
            <a:r>
              <a:rPr lang="en-US" dirty="0"/>
              <a:t>will sport almost 112 million wearables by 2018. </a:t>
            </a:r>
            <a:r>
              <a:rPr lang="en-US" baseline="0" dirty="0" smtClean="0"/>
              <a:t> </a:t>
            </a:r>
          </a:p>
          <a:p>
            <a:endParaRPr lang="en-US" baseline="0" dirty="0" smtClean="0"/>
          </a:p>
          <a:p>
            <a:r>
              <a:rPr lang="en-US" dirty="0" smtClean="0"/>
              <a:t>The </a:t>
            </a:r>
            <a:r>
              <a:rPr lang="en-US" dirty="0"/>
              <a:t>Vitality Group conducted a five-year study of more than 300,000 patients, it found </a:t>
            </a:r>
            <a:endParaRPr lang="en-US" dirty="0" smtClean="0"/>
          </a:p>
          <a:p>
            <a:pPr marL="165237" indent="-165237">
              <a:buFont typeface="Arial" panose="020B0604020202020204" pitchFamily="34" charset="0"/>
              <a:buChar char="•"/>
            </a:pPr>
            <a:r>
              <a:rPr lang="en-US" dirty="0" smtClean="0"/>
              <a:t>63</a:t>
            </a:r>
            <a:r>
              <a:rPr lang="en-US" dirty="0"/>
              <a:t>% of those who monitored their health and exercise via smartphone were overweight or obese. </a:t>
            </a:r>
            <a:endParaRPr lang="en-US" dirty="0" smtClean="0"/>
          </a:p>
          <a:p>
            <a:pPr marL="165237" indent="-165237">
              <a:buFont typeface="Arial" panose="020B0604020202020204" pitchFamily="34" charset="0"/>
              <a:buChar char="•"/>
            </a:pPr>
            <a:r>
              <a:rPr lang="en-US" dirty="0" smtClean="0"/>
              <a:t>Almost </a:t>
            </a:r>
            <a:r>
              <a:rPr lang="en-US" dirty="0"/>
              <a:t>24% were 45 to 54 years old and about 9% were aged 55 to 64</a:t>
            </a:r>
            <a:r>
              <a:rPr lang="en-US" dirty="0" smtClean="0"/>
              <a:t>,.</a:t>
            </a:r>
          </a:p>
          <a:p>
            <a:pPr marL="165237" indent="-165237">
              <a:buFont typeface="Arial" panose="020B0604020202020204" pitchFamily="34" charset="0"/>
              <a:buChar char="•"/>
            </a:pPr>
            <a:r>
              <a:rPr lang="en-US" dirty="0" smtClean="0"/>
              <a:t>At </a:t>
            </a:r>
            <a:r>
              <a:rPr lang="en-US" dirty="0"/>
              <a:t>the end of the study, hospital costs dropped 6% for those who were inactive and became active. </a:t>
            </a:r>
            <a:endParaRPr lang="en-US" dirty="0" smtClean="0"/>
          </a:p>
          <a:p>
            <a:pPr marL="165237" indent="-165237">
              <a:buFont typeface="Arial" panose="020B0604020202020204" pitchFamily="34" charset="0"/>
              <a:buChar char="•"/>
            </a:pPr>
            <a:r>
              <a:rPr lang="en-US" smtClean="0"/>
              <a:t>Hospital </a:t>
            </a:r>
            <a:r>
              <a:rPr lang="en-US" dirty="0" smtClean="0"/>
              <a:t>costs fell </a:t>
            </a:r>
            <a:r>
              <a:rPr lang="en-US" dirty="0"/>
              <a:t>16% for participants who were active throughout the five years, compared with people who remained </a:t>
            </a:r>
            <a:r>
              <a:rPr lang="en-US" dirty="0" smtClean="0"/>
              <a:t>inactive.</a:t>
            </a:r>
            <a:endParaRPr lang="en-US" dirty="0"/>
          </a:p>
          <a:p>
            <a:endParaRPr lang="en-US" dirty="0"/>
          </a:p>
          <a:p>
            <a:pPr defTabSz="881390">
              <a:defRPr/>
            </a:pPr>
            <a:r>
              <a:rPr lang="en-US" dirty="0" smtClean="0"/>
              <a:t>Video</a:t>
            </a:r>
            <a:r>
              <a:rPr lang="en-US" baseline="0" dirty="0" smtClean="0"/>
              <a:t> – </a:t>
            </a:r>
            <a:r>
              <a:rPr lang="en-US" b="1" baseline="0" dirty="0" smtClean="0"/>
              <a:t>Top 5 Best Fitness Trackers 2017 </a:t>
            </a:r>
            <a:r>
              <a:rPr lang="en-US" baseline="0" dirty="0" smtClean="0"/>
              <a:t>by The Product Labs 8:47 min </a:t>
            </a:r>
            <a:r>
              <a:rPr lang="en-US" u="sng" dirty="0">
                <a:hlinkClick r:id="rId3"/>
              </a:rPr>
              <a:t>https://www.youtube.com/watch?v=q-A7IOpjfnY</a:t>
            </a:r>
            <a:endParaRPr lang="en-US" dirty="0"/>
          </a:p>
          <a:p>
            <a:endParaRPr lang="en-US" dirty="0" smtClean="0"/>
          </a:p>
          <a:p>
            <a:r>
              <a:rPr lang="en-US" dirty="0" smtClean="0"/>
              <a:t>NOTE:</a:t>
            </a:r>
          </a:p>
          <a:p>
            <a:r>
              <a:rPr lang="en-US" baseline="0" dirty="0" smtClean="0"/>
              <a:t>Not all of these talk to the Apple Health app,  Here is an article to get the wearable apps to sync with Apple Health:</a:t>
            </a:r>
          </a:p>
          <a:p>
            <a:pPr defTabSz="931500">
              <a:defRPr/>
            </a:pPr>
            <a:r>
              <a:rPr lang="en-US" dirty="0" smtClean="0"/>
              <a:t>https//www.iphonelife.com/content/how-connect-health-or-fitness-tracking-device-your-health-app </a:t>
            </a:r>
          </a:p>
        </p:txBody>
      </p:sp>
      <p:sp>
        <p:nvSpPr>
          <p:cNvPr id="4" name="Slide Number Placeholder 3"/>
          <p:cNvSpPr>
            <a:spLocks noGrp="1"/>
          </p:cNvSpPr>
          <p:nvPr>
            <p:ph type="sldNum" sz="quarter" idx="10"/>
          </p:nvPr>
        </p:nvSpPr>
        <p:spPr/>
        <p:txBody>
          <a:bodyPr/>
          <a:lstStyle/>
          <a:p>
            <a:fld id="{01D3356A-4763-4E05-A981-E53C79D96E69}" type="slidenum">
              <a:rPr lang="en-US" smtClean="0"/>
              <a:t>11</a:t>
            </a:fld>
            <a:endParaRPr lang="en-US"/>
          </a:p>
        </p:txBody>
      </p:sp>
    </p:spTree>
    <p:extLst>
      <p:ext uri="{BB962C8B-B14F-4D97-AF65-F5344CB8AC3E}">
        <p14:creationId xmlns:p14="http://schemas.microsoft.com/office/powerpoint/2010/main" val="2349842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0738" y="661988"/>
            <a:ext cx="2886075" cy="2165350"/>
          </a:xfrm>
        </p:spPr>
      </p:sp>
      <p:sp>
        <p:nvSpPr>
          <p:cNvPr id="3" name="Notes Placeholder 2"/>
          <p:cNvSpPr>
            <a:spLocks noGrp="1"/>
          </p:cNvSpPr>
          <p:nvPr>
            <p:ph type="body" idx="1"/>
          </p:nvPr>
        </p:nvSpPr>
        <p:spPr>
          <a:xfrm>
            <a:off x="730250" y="3457101"/>
            <a:ext cx="5608320" cy="3660458"/>
          </a:xfrm>
        </p:spPr>
        <p:txBody>
          <a:bodyPr/>
          <a:lstStyle/>
          <a:p>
            <a:r>
              <a:rPr lang="en-US" sz="1600" dirty="0" err="1" smtClean="0"/>
              <a:t>Shcherbina</a:t>
            </a:r>
            <a:r>
              <a:rPr lang="en-US" sz="1600" dirty="0" smtClean="0"/>
              <a:t> et al from Stanford University developed a wearable sensor evaluation framework to test the accuracy of heart rate and energy expenditure estimates from seven commercially available wearable devices. </a:t>
            </a:r>
            <a:r>
              <a:rPr lang="en-US" sz="1200" kern="1200" dirty="0" smtClean="0">
                <a:solidFill>
                  <a:schemeClr val="tx1"/>
                </a:solidFill>
                <a:effectLst/>
                <a:latin typeface="+mn-lt"/>
                <a:ea typeface="+mn-ea"/>
                <a:cs typeface="+mn-cs"/>
              </a:rPr>
              <a:t>Current wearable devices provide relatively accurate measurements on heart rate but not energy expenditure, with the Apple Watch providing the greatest accuracy compared with 6 other devices</a:t>
            </a:r>
          </a:p>
          <a:p>
            <a:pPr defTabSz="931500">
              <a:defRPr/>
            </a:pPr>
            <a:r>
              <a:rPr lang="en-US" sz="1500" dirty="0" smtClean="0"/>
              <a:t>Smartwatches </a:t>
            </a:r>
            <a:r>
              <a:rPr lang="en-US" sz="1500" dirty="0"/>
              <a:t>are still growing in popularity but the current cost is keeping them from taking over the wearable market.  One projection by  says that by 2021, they will be the largest share (64%)  of the wearable market:  64% -- Watch,  24% -- Wristband,  9% -- smart Clothing,  2% -- Smart Eyewear</a:t>
            </a:r>
          </a:p>
          <a:p>
            <a:pPr defTabSz="931500">
              <a:defRPr/>
            </a:pPr>
            <a:endParaRPr lang="en-US" sz="1400" dirty="0"/>
          </a:p>
          <a:p>
            <a:pPr defTabSz="931500">
              <a:defRPr/>
            </a:pPr>
            <a:r>
              <a:rPr lang="en-US" sz="1400" dirty="0"/>
              <a:t>REFERENCE:</a:t>
            </a:r>
          </a:p>
          <a:p>
            <a:pPr defTabSz="931500">
              <a:defRPr/>
            </a:pPr>
            <a:r>
              <a:rPr lang="en-US" sz="1400" dirty="0"/>
              <a:t>Martin, C. Wearables Market Growth Shifting to Smartwatches.  IOT Daily. 3/21/2017. </a:t>
            </a:r>
            <a:r>
              <a:rPr lang="en-US" sz="1100" dirty="0"/>
              <a:t/>
            </a:r>
            <a:br>
              <a:rPr lang="en-US" sz="1100" dirty="0"/>
            </a:br>
            <a:r>
              <a:rPr lang="en-US" sz="1100" dirty="0">
                <a:hlinkClick r:id="rId3"/>
              </a:rPr>
              <a:t>http://www.mediapost.com/publications/article/297478/wearables-market-growth-shifting-to-smartwatches.html</a:t>
            </a:r>
            <a:r>
              <a:rPr lang="en-US" sz="1100" dirty="0"/>
              <a:t> </a:t>
            </a:r>
          </a:p>
          <a:p>
            <a:r>
              <a:rPr lang="en-US" sz="1100" dirty="0"/>
              <a:t>REFERENCE: http://www.businessinsider.com/smartwatch-and-wearables-research-forecasts-trends-market-use-cases-2016-9 </a:t>
            </a:r>
          </a:p>
          <a:p>
            <a:r>
              <a:rPr lang="en-US" sz="1100" dirty="0"/>
              <a:t>http://www.mediapost.com/publications/article/297478/wearables-market-growth-shifting-to-smartwatches.html </a:t>
            </a:r>
          </a:p>
          <a:p>
            <a:pPr defTabSz="931500">
              <a:defRPr/>
            </a:pPr>
            <a:r>
              <a:rPr lang="en-US" sz="1100" dirty="0"/>
              <a:t> </a:t>
            </a:r>
          </a:p>
          <a:p>
            <a:endParaRPr lang="en-US" sz="1100" dirty="0"/>
          </a:p>
          <a:p>
            <a:pPr defTabSz="931500">
              <a:defRPr/>
            </a:pPr>
            <a:r>
              <a:rPr lang="en-US" sz="1100" dirty="0"/>
              <a:t>Video: </a:t>
            </a:r>
            <a:r>
              <a:rPr lang="en-US" sz="1100" b="1" dirty="0"/>
              <a:t>TOP 5: Best Smartwatch 2017, </a:t>
            </a:r>
            <a:r>
              <a:rPr lang="en-US" sz="1100" dirty="0"/>
              <a:t>from The Product Lab.  9:24 min</a:t>
            </a:r>
          </a:p>
          <a:p>
            <a:pPr defTabSz="931500">
              <a:defRPr/>
            </a:pPr>
            <a:r>
              <a:rPr lang="en-US" u="sng" dirty="0">
                <a:hlinkClick r:id="rId4"/>
              </a:rPr>
              <a:t>https://www.youtube.com/watch?v=rcxIokcFLE8</a:t>
            </a:r>
            <a:endParaRPr lang="en-US" dirty="0"/>
          </a:p>
          <a:p>
            <a:pPr defTabSz="931500">
              <a:defRPr/>
            </a:pPr>
            <a:endParaRPr lang="en-US" sz="1100" dirty="0"/>
          </a:p>
        </p:txBody>
      </p:sp>
      <p:sp>
        <p:nvSpPr>
          <p:cNvPr id="4" name="Slide Number Placeholder 3"/>
          <p:cNvSpPr>
            <a:spLocks noGrp="1"/>
          </p:cNvSpPr>
          <p:nvPr>
            <p:ph type="sldNum" sz="quarter" idx="10"/>
          </p:nvPr>
        </p:nvSpPr>
        <p:spPr/>
        <p:txBody>
          <a:bodyPr/>
          <a:lstStyle/>
          <a:p>
            <a:fld id="{A9B5BF6B-91BC-4596-8388-6C00C071B32E}" type="slidenum">
              <a:rPr lang="en-US" smtClean="0"/>
              <a:t>12</a:t>
            </a:fld>
            <a:endParaRPr lang="en-US"/>
          </a:p>
        </p:txBody>
      </p:sp>
    </p:spTree>
    <p:extLst>
      <p:ext uri="{BB962C8B-B14F-4D97-AF65-F5344CB8AC3E}">
        <p14:creationId xmlns:p14="http://schemas.microsoft.com/office/powerpoint/2010/main" val="824668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6/20/17, Nokia bought </a:t>
            </a:r>
            <a:r>
              <a:rPr lang="en-US" dirty="0" err="1" smtClean="0"/>
              <a:t>Withings</a:t>
            </a:r>
            <a:r>
              <a:rPr lang="en-US" dirty="0" smtClean="0"/>
              <a:t> and is rebranding all their products under the Nokia </a:t>
            </a:r>
            <a:r>
              <a:rPr lang="en-US" smtClean="0"/>
              <a:t>name.</a:t>
            </a:r>
          </a:p>
          <a:p>
            <a:r>
              <a:rPr lang="en-US" smtClean="0"/>
              <a:t>The </a:t>
            </a:r>
            <a:r>
              <a:rPr lang="en-US" dirty="0" smtClean="0"/>
              <a:t>scale has value for patients with diabetes, asthma, and other respiratory ailments. "It's also useful for patients with congestive heart failure, where weight gain is the primary parameter you follow," notes </a:t>
            </a:r>
            <a:r>
              <a:rPr lang="en-US" dirty="0" err="1" smtClean="0"/>
              <a:t>Dr</a:t>
            </a:r>
            <a:r>
              <a:rPr lang="en-US" dirty="0" smtClean="0"/>
              <a:t> Scher. "A patient with congestive heart failure can gain 3 lb in a day owing to fluid retention.“</a:t>
            </a:r>
          </a:p>
          <a:p>
            <a:endParaRPr lang="en-US" dirty="0" smtClean="0"/>
          </a:p>
          <a:p>
            <a:pPr defTabSz="931500">
              <a:defRPr/>
            </a:pPr>
            <a:r>
              <a:rPr lang="en-US" dirty="0" smtClean="0"/>
              <a:t>Video:</a:t>
            </a:r>
            <a:r>
              <a:rPr lang="en-US" baseline="0" dirty="0" smtClean="0"/>
              <a:t>  </a:t>
            </a:r>
            <a:r>
              <a:rPr lang="en-US" b="1" baseline="0" dirty="0" smtClean="0"/>
              <a:t>T</a:t>
            </a:r>
            <a:r>
              <a:rPr lang="en-US" b="1" dirty="0" smtClean="0"/>
              <a:t>op 5 BEST Wireless Smart Scales 2017</a:t>
            </a:r>
            <a:r>
              <a:rPr lang="en-US" b="0" dirty="0" smtClean="0"/>
              <a:t>! From </a:t>
            </a:r>
            <a:r>
              <a:rPr lang="en-US" b="0" dirty="0" err="1" smtClean="0"/>
              <a:t>Riznos</a:t>
            </a:r>
            <a:r>
              <a:rPr lang="en-US" b="0" dirty="0" smtClean="0"/>
              <a:t>, Feb 2016. 8:55 min </a:t>
            </a:r>
            <a:r>
              <a:rPr lang="en-US" u="sng" dirty="0">
                <a:hlinkClick r:id="rId3"/>
              </a:rPr>
              <a:t>https://www.youtube.com/watch?v=3IRyHuEmnsA</a:t>
            </a:r>
            <a:endParaRPr lang="en-US" dirty="0"/>
          </a:p>
          <a:p>
            <a:pPr defTabSz="931500">
              <a:defRPr/>
            </a:pPr>
            <a:endParaRPr lang="en-US" b="0" dirty="0" smtClean="0"/>
          </a:p>
          <a:p>
            <a:endParaRPr lang="en-US" dirty="0"/>
          </a:p>
        </p:txBody>
      </p:sp>
      <p:sp>
        <p:nvSpPr>
          <p:cNvPr id="4" name="Slide Number Placeholder 3"/>
          <p:cNvSpPr>
            <a:spLocks noGrp="1"/>
          </p:cNvSpPr>
          <p:nvPr>
            <p:ph type="sldNum" sz="quarter" idx="10"/>
          </p:nvPr>
        </p:nvSpPr>
        <p:spPr/>
        <p:txBody>
          <a:bodyPr/>
          <a:lstStyle/>
          <a:p>
            <a:fld id="{01D3356A-4763-4E05-A981-E53C79D96E69}" type="slidenum">
              <a:rPr lang="en-US" smtClean="0"/>
              <a:t>13</a:t>
            </a:fld>
            <a:endParaRPr lang="en-US"/>
          </a:p>
        </p:txBody>
      </p:sp>
    </p:spTree>
    <p:extLst>
      <p:ext uri="{BB962C8B-B14F-4D97-AF65-F5344CB8AC3E}">
        <p14:creationId xmlns:p14="http://schemas.microsoft.com/office/powerpoint/2010/main" val="518036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And for the serious fitness addict, there are the these.</a:t>
            </a:r>
            <a:endParaRPr lang="en-US" dirty="0"/>
          </a:p>
        </p:txBody>
      </p:sp>
      <p:sp>
        <p:nvSpPr>
          <p:cNvPr id="4" name="Slide Number Placeholder 3"/>
          <p:cNvSpPr>
            <a:spLocks noGrp="1"/>
          </p:cNvSpPr>
          <p:nvPr>
            <p:ph type="sldNum" sz="quarter" idx="10"/>
          </p:nvPr>
        </p:nvSpPr>
        <p:spPr/>
        <p:txBody>
          <a:bodyPr/>
          <a:lstStyle/>
          <a:p>
            <a:fld id="{01D3356A-4763-4E05-A981-E53C79D96E69}" type="slidenum">
              <a:rPr lang="en-US" smtClean="0"/>
              <a:t>14</a:t>
            </a:fld>
            <a:endParaRPr lang="en-US"/>
          </a:p>
        </p:txBody>
      </p:sp>
    </p:spTree>
    <p:extLst>
      <p:ext uri="{BB962C8B-B14F-4D97-AF65-F5344CB8AC3E}">
        <p14:creationId xmlns:p14="http://schemas.microsoft.com/office/powerpoint/2010/main" val="2786767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931500">
              <a:defRPr/>
            </a:pPr>
            <a:r>
              <a:rPr lang="en-US" b="1" dirty="0" smtClean="0"/>
              <a:t>When you get an iPhone</a:t>
            </a:r>
            <a:r>
              <a:rPr lang="en-US" b="1" baseline="0" dirty="0" smtClean="0"/>
              <a:t> or Android phone you now get a built in fitness tracker that monitors your steps and stair climbing using geolocation as long as you carry it on your body.  </a:t>
            </a:r>
            <a:r>
              <a:rPr lang="en-US" baseline="0" dirty="0" smtClean="0"/>
              <a:t>You can add apps that will talk to the phone Health app.</a:t>
            </a:r>
            <a:r>
              <a:rPr lang="en-US" dirty="0" smtClean="0"/>
              <a:t>  Without a wearable, that means you have to </a:t>
            </a:r>
            <a:r>
              <a:rPr lang="en-US" baseline="0" dirty="0" smtClean="0"/>
              <a:t>sleep and run with your phone.  I do not recommend swimming with the phone unless</a:t>
            </a:r>
            <a:r>
              <a:rPr lang="en-US" dirty="0" smtClean="0"/>
              <a:t> it </a:t>
            </a:r>
            <a:r>
              <a:rPr lang="en-US" baseline="0" dirty="0" smtClean="0"/>
              <a:t>is marketed with that capability.  Or wearable</a:t>
            </a:r>
            <a:r>
              <a:rPr lang="en-US" dirty="0" smtClean="0"/>
              <a:t> for that matter.</a:t>
            </a:r>
          </a:p>
          <a:p>
            <a:endParaRPr lang="en-US" baseline="0" dirty="0" smtClean="0"/>
          </a:p>
          <a:p>
            <a:r>
              <a:rPr lang="en-US" dirty="0" smtClean="0"/>
              <a:t>There are reams of devices/apps already able to pair with Health thanks to Apple's </a:t>
            </a:r>
            <a:r>
              <a:rPr lang="en-US" dirty="0" err="1" smtClean="0"/>
              <a:t>HealthKit</a:t>
            </a:r>
            <a:r>
              <a:rPr lang="en-US" dirty="0" smtClean="0"/>
              <a:t> API. And Google Fit</a:t>
            </a:r>
          </a:p>
          <a:p>
            <a:r>
              <a:rPr lang="en-US" dirty="0" smtClean="0"/>
              <a:t>For example, every time you use a Withings Smart Body Analyzer scale, Wireless Blood Pressure Monitor or Aura Smart Sleep System that information is reported sent back to the Withings Health Mate app via Bluetooth or Wi-Fi. If you want this data to be fed to Apple Health, you'll need to enable it as a source. </a:t>
            </a:r>
          </a:p>
          <a:p>
            <a:endParaRPr lang="en-US" dirty="0" smtClean="0"/>
          </a:p>
          <a:p>
            <a:r>
              <a:rPr lang="en-US" dirty="0" smtClean="0"/>
              <a:t>MORE INFORMATION:</a:t>
            </a:r>
          </a:p>
          <a:p>
            <a:r>
              <a:rPr lang="en-US" dirty="0" smtClean="0"/>
              <a:t>https://www.wareable.com/apps/apps-that-work-with-apple-health-kit-compatible   This article lists the best ones.  </a:t>
            </a:r>
          </a:p>
          <a:p>
            <a:r>
              <a:rPr lang="en-US" dirty="0" smtClean="0"/>
              <a:t>Here are the ones that work with Google Fit</a:t>
            </a:r>
          </a:p>
          <a:p>
            <a:r>
              <a:rPr lang="en-US" dirty="0" smtClean="0"/>
              <a:t>https://www.wareable.com/google/the-best-google-fit-compatible-apps-and-devices </a:t>
            </a:r>
          </a:p>
        </p:txBody>
      </p:sp>
      <p:sp>
        <p:nvSpPr>
          <p:cNvPr id="4" name="Slide Number Placeholder 3"/>
          <p:cNvSpPr>
            <a:spLocks noGrp="1"/>
          </p:cNvSpPr>
          <p:nvPr>
            <p:ph type="sldNum" sz="quarter" idx="10"/>
          </p:nvPr>
        </p:nvSpPr>
        <p:spPr/>
        <p:txBody>
          <a:bodyPr/>
          <a:lstStyle/>
          <a:p>
            <a:fld id="{A9B5BF6B-91BC-4596-8388-6C00C071B32E}" type="slidenum">
              <a:rPr lang="en-US" smtClean="0"/>
              <a:t>15</a:t>
            </a:fld>
            <a:endParaRPr lang="en-US"/>
          </a:p>
        </p:txBody>
      </p:sp>
    </p:spTree>
    <p:extLst>
      <p:ext uri="{BB962C8B-B14F-4D97-AF65-F5344CB8AC3E}">
        <p14:creationId xmlns:p14="http://schemas.microsoft.com/office/powerpoint/2010/main" val="1625836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16</a:t>
            </a:fld>
            <a:endParaRPr lang="en-US"/>
          </a:p>
        </p:txBody>
      </p:sp>
    </p:spTree>
    <p:extLst>
      <p:ext uri="{BB962C8B-B14F-4D97-AF65-F5344CB8AC3E}">
        <p14:creationId xmlns:p14="http://schemas.microsoft.com/office/powerpoint/2010/main" val="2914812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each of these categories and look at some examples of these devices. </a:t>
            </a:r>
          </a:p>
          <a:p>
            <a:r>
              <a:rPr lang="en-US" dirty="0" smtClean="0"/>
              <a:t>[Do not bother reading these categories to the audience.]</a:t>
            </a:r>
          </a:p>
          <a:p>
            <a:endParaRPr lang="en-US" dirty="0" smtClean="0"/>
          </a:p>
          <a:p>
            <a:endParaRPr lang="en-US" dirty="0" smtClean="0"/>
          </a:p>
          <a:p>
            <a:pPr defTabSz="881390">
              <a:defRPr/>
            </a:pPr>
            <a:r>
              <a:rPr lang="en-US" dirty="0" smtClean="0"/>
              <a:t>Same 5 step process as for drug or standard medical device</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17</a:t>
            </a:fld>
            <a:endParaRPr lang="en-US"/>
          </a:p>
        </p:txBody>
      </p:sp>
    </p:spTree>
    <p:extLst>
      <p:ext uri="{BB962C8B-B14F-4D97-AF65-F5344CB8AC3E}">
        <p14:creationId xmlns:p14="http://schemas.microsoft.com/office/powerpoint/2010/main" val="1383563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a:t>Mobile medical apps of this type are considered an accessory to the connected device and are required to comply with the controls applicable to that connected device. </a:t>
            </a:r>
            <a:r>
              <a:rPr lang="en-US" dirty="0" smtClean="0"/>
              <a:t>As </a:t>
            </a:r>
            <a:r>
              <a:rPr lang="en-US" dirty="0"/>
              <a:t>a result, the mobile medical app would be required to comply with the regulations applicable to the connected medical device in order to address any associated </a:t>
            </a:r>
            <a:r>
              <a:rPr lang="en-US" dirty="0" smtClean="0"/>
              <a:t>risk, like </a:t>
            </a:r>
            <a:r>
              <a:rPr lang="en-US" dirty="0"/>
              <a:t>a glucose monitor that talks to a smartphone app via Bluetooth and collects data.  This is the iHealth glucometer with Bluetooth and an app. </a:t>
            </a:r>
          </a:p>
          <a:p>
            <a:pPr defTabSz="931500">
              <a:defRPr/>
            </a:pPr>
            <a:endParaRPr lang="en-US" b="1" i="1" dirty="0" smtClean="0"/>
          </a:p>
          <a:p>
            <a:pPr defTabSz="931500">
              <a:defRPr/>
            </a:pPr>
            <a:r>
              <a:rPr lang="en-US" b="1" i="1" dirty="0" smtClean="0"/>
              <a:t>FDA VERBAGE: These </a:t>
            </a:r>
            <a:r>
              <a:rPr lang="en-US" b="1" i="1" dirty="0"/>
              <a:t>are the Subset of mobile apps that are the focus of FDA’s regulatory oversight</a:t>
            </a:r>
          </a:p>
          <a:p>
            <a:pPr lvl="1"/>
            <a:r>
              <a:rPr lang="en-US" b="1" dirty="0"/>
              <a:t>Mobile apps that are an extension of one or more medical devices by </a:t>
            </a:r>
            <a:r>
              <a:rPr lang="en-US" b="1" dirty="0" smtClean="0"/>
              <a:t>connecting</a:t>
            </a:r>
            <a:r>
              <a:rPr lang="en-US" sz="800" b="1" dirty="0"/>
              <a:t> </a:t>
            </a:r>
            <a:r>
              <a:rPr lang="en-US" b="1" dirty="0"/>
              <a:t>to such device(s) for purposes of </a:t>
            </a:r>
            <a:r>
              <a:rPr lang="en-US" b="1" dirty="0" smtClean="0"/>
              <a:t>controlling</a:t>
            </a:r>
            <a:r>
              <a:rPr lang="en-US" sz="800" b="1" dirty="0"/>
              <a:t> </a:t>
            </a:r>
            <a:r>
              <a:rPr lang="en-US" b="1" dirty="0"/>
              <a:t>the device(s) or for use in active patient monitoring or analyzing medical device </a:t>
            </a:r>
            <a:r>
              <a:rPr lang="en-US" b="1" dirty="0" smtClean="0"/>
              <a:t>data.</a:t>
            </a:r>
          </a:p>
          <a:p>
            <a:pPr lvl="1"/>
            <a:r>
              <a:rPr lang="en-US" i="1" dirty="0" smtClean="0"/>
              <a:t>Examples </a:t>
            </a:r>
            <a:r>
              <a:rPr lang="en-US" i="1" dirty="0"/>
              <a:t>of displays of patient-specific medical device data include: </a:t>
            </a:r>
            <a:r>
              <a:rPr lang="en-US" dirty="0"/>
              <a:t>display of medical images directly from a Picture Archiving and Communication System (PACS) server and remote display of data from bedside monitors (note that mobile medical apps that display medical device data to perform active patient monitoring such as bedside monitors are subject to regulations associated with such devices) </a:t>
            </a:r>
            <a:r>
              <a:rPr lang="en-US" dirty="0" smtClean="0"/>
              <a:t>..</a:t>
            </a:r>
            <a:r>
              <a:rPr lang="en-US" i="1" dirty="0" smtClean="0"/>
              <a:t>Examples </a:t>
            </a:r>
            <a:r>
              <a:rPr lang="en-US" i="1" dirty="0"/>
              <a:t>of mobile apps that control medical devices include: </a:t>
            </a:r>
            <a:r>
              <a:rPr lang="en-US" dirty="0"/>
              <a:t>apps that provide the ability to control inflation and deflation of a blood pressure cuff through a mobile platform and mobile apps that control the delivery of insulin on an insulin pump by transmitting control signals to the pumps from the mobile platform.</a:t>
            </a:r>
          </a:p>
          <a:p>
            <a:pPr>
              <a:tabLst>
                <a:tab pos="881261" algn="l"/>
              </a:tabLst>
            </a:pPr>
            <a:r>
              <a:rPr lang="en-US" dirty="0"/>
              <a:t> </a:t>
            </a:r>
            <a:endParaRPr lang="en-US" sz="1100" dirty="0"/>
          </a:p>
        </p:txBody>
      </p:sp>
      <p:sp>
        <p:nvSpPr>
          <p:cNvPr id="4" name="Slide Number Placeholder 3"/>
          <p:cNvSpPr>
            <a:spLocks noGrp="1"/>
          </p:cNvSpPr>
          <p:nvPr>
            <p:ph type="sldNum" sz="quarter" idx="10"/>
          </p:nvPr>
        </p:nvSpPr>
        <p:spPr/>
        <p:txBody>
          <a:bodyPr/>
          <a:lstStyle/>
          <a:p>
            <a:fld id="{A9B5BF6B-91BC-4596-8388-6C00C071B32E}" type="slidenum">
              <a:rPr lang="en-US" smtClean="0"/>
              <a:t>18</a:t>
            </a:fld>
            <a:endParaRPr lang="en-US"/>
          </a:p>
        </p:txBody>
      </p:sp>
    </p:spTree>
    <p:extLst>
      <p:ext uri="{BB962C8B-B14F-4D97-AF65-F5344CB8AC3E}">
        <p14:creationId xmlns:p14="http://schemas.microsoft.com/office/powerpoint/2010/main" val="1838895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Many medical devices with apps are </a:t>
            </a:r>
            <a:r>
              <a:rPr lang="en-US" dirty="0"/>
              <a:t>in the support of diabetes, either type 1 or </a:t>
            </a:r>
            <a:r>
              <a:rPr lang="en-US" dirty="0" smtClean="0"/>
              <a:t>2. A </a:t>
            </a:r>
            <a:r>
              <a:rPr lang="en-US" dirty="0"/>
              <a:t>lot of the examples we are going to see are diabetic apps and devices. </a:t>
            </a:r>
            <a:r>
              <a:rPr lang="en-US" dirty="0" smtClean="0"/>
              <a:t>Here is a list of Bluetooth connected glucometers with associated apps.</a:t>
            </a:r>
            <a:endParaRPr lang="en-US" dirty="0"/>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19</a:t>
            </a:fld>
            <a:endParaRPr lang="en-US"/>
          </a:p>
        </p:txBody>
      </p:sp>
    </p:spTree>
    <p:extLst>
      <p:ext uri="{BB962C8B-B14F-4D97-AF65-F5344CB8AC3E}">
        <p14:creationId xmlns:p14="http://schemas.microsoft.com/office/powerpoint/2010/main" val="432886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In 2013, I saw</a:t>
            </a:r>
            <a:r>
              <a:rPr lang="en-US" baseline="0" dirty="0" smtClean="0"/>
              <a:t> a long interview of Eric </a:t>
            </a:r>
            <a:r>
              <a:rPr lang="en-US" baseline="0" dirty="0" err="1" smtClean="0"/>
              <a:t>Topol</a:t>
            </a:r>
            <a:r>
              <a:rPr lang="en-US" baseline="0" dirty="0" smtClean="0"/>
              <a:t> by Nancy </a:t>
            </a:r>
            <a:r>
              <a:rPr lang="en-US" baseline="0" dirty="0" err="1" smtClean="0"/>
              <a:t>Sniderman</a:t>
            </a:r>
            <a:r>
              <a:rPr lang="en-US" baseline="0" dirty="0" smtClean="0"/>
              <a:t> on NBC and in the middle of it, I heard this comment and was curious as to how this was going to affect healthcare.  This workshop is the result of that. It just took 4 years to put together.</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2</a:t>
            </a:fld>
            <a:endParaRPr lang="en-US"/>
          </a:p>
        </p:txBody>
      </p:sp>
    </p:spTree>
    <p:extLst>
      <p:ext uri="{BB962C8B-B14F-4D97-AF65-F5344CB8AC3E}">
        <p14:creationId xmlns:p14="http://schemas.microsoft.com/office/powerpoint/2010/main" val="275617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a:t>In January 2017, the </a:t>
            </a:r>
            <a:r>
              <a:rPr lang="en-US" b="1" dirty="0">
                <a:hlinkClick r:id="rId3"/>
              </a:rPr>
              <a:t>Centers for Medicare and Medicaid Services announced</a:t>
            </a:r>
            <a:r>
              <a:rPr lang="en-US" dirty="0"/>
              <a:t> that it would cover continuous glucose monitoring for the first time; specifically it would cover therapeutic CGMs, of which the only one currently recognized is the </a:t>
            </a:r>
            <a:r>
              <a:rPr lang="en-US" dirty="0" err="1"/>
              <a:t>Dexcom</a:t>
            </a:r>
            <a:r>
              <a:rPr lang="en-US" dirty="0"/>
              <a:t> G5. That coverage officially kicks in today, 3/24/17, now that CMS has issued the </a:t>
            </a:r>
            <a:r>
              <a:rPr lang="en-US" b="1" u="sng" dirty="0">
                <a:hlinkClick r:id="rId4"/>
              </a:rPr>
              <a:t>billing codes</a:t>
            </a:r>
            <a:r>
              <a:rPr lang="en-US" b="1" dirty="0"/>
              <a:t> </a:t>
            </a:r>
            <a:r>
              <a:rPr lang="en-US" dirty="0"/>
              <a:t>providers can use to get reimbursed.</a:t>
            </a:r>
          </a:p>
          <a:p>
            <a:r>
              <a:rPr lang="en-US" dirty="0"/>
              <a:t>“This is a new era and a huge win for people with diabetes on Medicare who can benefit from therapeutic CGM,” </a:t>
            </a:r>
            <a:r>
              <a:rPr lang="en-US" dirty="0" err="1"/>
              <a:t>Dexcom</a:t>
            </a:r>
            <a:r>
              <a:rPr lang="en-US" dirty="0"/>
              <a:t> president and CEO Kevin Sayer said in a statement. “This decision supports the emerging consensus that CGM is the standard of care for any patient on intensive insulin therapy, regardless of age</a:t>
            </a:r>
            <a:r>
              <a:rPr lang="en-US" dirty="0" smtClean="0"/>
              <a:t>.”</a:t>
            </a:r>
          </a:p>
          <a:p>
            <a:r>
              <a:rPr lang="en-US" dirty="0" smtClean="0"/>
              <a:t>Apple is investing heavily in the R&amp;D of noninvasive BG</a:t>
            </a:r>
            <a:r>
              <a:rPr lang="en-US" baseline="0" dirty="0" smtClean="0"/>
              <a:t> monitoring using sensors possibly in Apple Watch.  Hired several big names in glucose monitoring to work for them.</a:t>
            </a:r>
            <a:endParaRPr lang="en-US" dirty="0"/>
          </a:p>
          <a:p>
            <a:endParaRPr lang="en-US" b="1" dirty="0" smtClean="0"/>
          </a:p>
          <a:p>
            <a:endParaRPr lang="en-US" b="1" dirty="0" smtClean="0"/>
          </a:p>
          <a:p>
            <a:r>
              <a:rPr lang="en-US" b="1" dirty="0" smtClean="0"/>
              <a:t>Video:</a:t>
            </a:r>
            <a:r>
              <a:rPr lang="en-US" b="1" baseline="0" dirty="0" smtClean="0"/>
              <a:t> What is a Continuous Glucose Monitor </a:t>
            </a:r>
            <a:r>
              <a:rPr lang="en-US" baseline="0" dirty="0" smtClean="0"/>
              <a:t>from </a:t>
            </a:r>
            <a:r>
              <a:rPr lang="en-US" baseline="0" dirty="0" err="1" smtClean="0"/>
              <a:t>Dexcom</a:t>
            </a:r>
            <a:r>
              <a:rPr lang="en-US" baseline="0" dirty="0" smtClean="0"/>
              <a:t>.  3:17 min</a:t>
            </a:r>
          </a:p>
          <a:p>
            <a:pPr defTabSz="881390">
              <a:defRPr/>
            </a:pPr>
            <a:r>
              <a:rPr lang="en-US" u="sng" dirty="0">
                <a:hlinkClick r:id="rId5"/>
              </a:rPr>
              <a:t>https://www.youtube.com/watch?v=nSuGeN7Ko7Q</a:t>
            </a:r>
            <a:endParaRPr lang="en-US" dirty="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20</a:t>
            </a:fld>
            <a:endParaRPr lang="en-US"/>
          </a:p>
        </p:txBody>
      </p:sp>
    </p:spTree>
    <p:extLst>
      <p:ext uri="{BB962C8B-B14F-4D97-AF65-F5344CB8AC3E}">
        <p14:creationId xmlns:p14="http://schemas.microsoft.com/office/powerpoint/2010/main" val="2291351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931500">
              <a:defRPr/>
            </a:pPr>
            <a:r>
              <a:rPr lang="en-US" baseline="0" dirty="0" smtClean="0"/>
              <a:t>Video is: </a:t>
            </a:r>
            <a:r>
              <a:rPr lang="en-US" b="1" dirty="0" smtClean="0"/>
              <a:t>Artificial Pancreas System Explained, </a:t>
            </a:r>
            <a:r>
              <a:rPr lang="en-US" b="0" dirty="0" smtClean="0"/>
              <a:t>from Diabetes Care Center</a:t>
            </a:r>
            <a:r>
              <a:rPr lang="en-US" b="1" dirty="0" smtClean="0"/>
              <a:t>.</a:t>
            </a:r>
            <a:r>
              <a:rPr lang="en-US" b="1" baseline="0" dirty="0" smtClean="0"/>
              <a:t> 3:24 min</a:t>
            </a:r>
          </a:p>
          <a:p>
            <a:pPr defTabSz="931500">
              <a:defRPr/>
            </a:pPr>
            <a:r>
              <a:rPr lang="en-US" u="sng" dirty="0">
                <a:hlinkClick r:id="rId3"/>
              </a:rPr>
              <a:t>https://www.youtube.com/watch?v=_dEPDutcySE</a:t>
            </a:r>
            <a:endParaRPr lang="en-US" dirty="0"/>
          </a:p>
          <a:p>
            <a:pPr defTabSz="931500">
              <a:defRPr/>
            </a:pPr>
            <a:endParaRPr lang="en-US" b="1" dirty="0" smtClean="0"/>
          </a:p>
          <a:p>
            <a:endParaRPr lang="en-US" baseline="0" dirty="0" smtClean="0"/>
          </a:p>
          <a:p>
            <a:r>
              <a:rPr lang="en-US" baseline="0" dirty="0" smtClean="0"/>
              <a:t>Link is to </a:t>
            </a:r>
            <a:r>
              <a:rPr lang="en-US" sz="1000" dirty="0"/>
              <a:t>https://www.fda.gov/MedicalDevices/ProductsandMedicalProcedures/HomeHealthandConsumer/ConsumerProducts/ArtificialPancreas/default.htm </a:t>
            </a:r>
            <a:endParaRPr lang="en-US" baseline="0" dirty="0" smtClean="0"/>
          </a:p>
          <a:p>
            <a:r>
              <a:rPr lang="en-US" baseline="0" dirty="0" smtClean="0"/>
              <a:t>Patients can join clinical trials to help test new devices.  </a:t>
            </a:r>
          </a:p>
          <a:p>
            <a:pPr algn="ctr"/>
            <a:r>
              <a:rPr lang="en-US" sz="1100" b="1" dirty="0"/>
              <a:t>Three types of artificial pancreas devices</a:t>
            </a:r>
          </a:p>
          <a:p>
            <a:r>
              <a:rPr lang="en-US" sz="1100" b="1" dirty="0"/>
              <a:t>Threshold Suspend Device System</a:t>
            </a:r>
          </a:p>
          <a:p>
            <a:pPr lvl="1"/>
            <a:r>
              <a:rPr lang="en-US" sz="1100" dirty="0"/>
              <a:t>The goal of a threshold suspend device system is to help reverse a dangerous drop in blood glucose level (hypoglycemia) or reduce its severity by temporarily suspending insulin delivery when the glucose level falls to or approaches a low glucose threshold. These are sometimes referred to as "low glucose suspend systems."</a:t>
            </a:r>
            <a:br>
              <a:rPr lang="en-US" sz="1100" dirty="0"/>
            </a:br>
            <a:r>
              <a:rPr lang="en-US" sz="1100" dirty="0"/>
              <a:t>This kind of system serves as a potential back-up when a patient is unable to respond to a low blood sugar (hypoglycemic) event. Patients using this system will still need to be active partners in managing their blood glucose levels by periodically checking their blood glucose levels and by giving themselves insulin or eating.</a:t>
            </a:r>
          </a:p>
          <a:p>
            <a:r>
              <a:rPr lang="en-US" sz="1100" b="1" dirty="0"/>
              <a:t>Insulin-Only System</a:t>
            </a:r>
          </a:p>
          <a:p>
            <a:pPr lvl="1"/>
            <a:r>
              <a:rPr lang="en-US" sz="1100" dirty="0"/>
              <a:t>An </a:t>
            </a:r>
            <a:r>
              <a:rPr lang="en-US" sz="1100" b="1" dirty="0"/>
              <a:t>insulin-only system </a:t>
            </a:r>
            <a:r>
              <a:rPr lang="en-US" sz="1100" dirty="0"/>
              <a:t>achieves a target glucose level by automatically increasing or decreasing the amount of insulin infused based on the CGM values. These systems could be hybrid systems that only automatically adjust basal insulin with the user manually delivering bolus insulin to cover meals, or could be fully closed loop systems, where the system can automatically adjust basal insulin and provide insulin for meals.</a:t>
            </a:r>
          </a:p>
          <a:p>
            <a:r>
              <a:rPr lang="en-US" sz="1100" b="1" dirty="0"/>
              <a:t>Bi-Hormonal Control System</a:t>
            </a:r>
          </a:p>
          <a:p>
            <a:pPr lvl="1"/>
            <a:r>
              <a:rPr lang="en-US" sz="1100" dirty="0"/>
              <a:t>A </a:t>
            </a:r>
            <a:r>
              <a:rPr lang="en-US" sz="1100" b="1" dirty="0"/>
              <a:t>bi-hormonal control system </a:t>
            </a:r>
            <a:r>
              <a:rPr lang="en-US" sz="1100" dirty="0"/>
              <a:t>achieves a target glucose level by using two algorithms to instruct an infusion pump to deliver two different hormones – one hormone (insulin) to lower glucose levels and another (such as glucagon) to increase blood glucose levels. The bi-hormonal system mimics the glucose-regulating function of a healthy pancreas more closely than an insulin-only system.</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21</a:t>
            </a:fld>
            <a:endParaRPr lang="en-US"/>
          </a:p>
        </p:txBody>
      </p:sp>
    </p:spTree>
    <p:extLst>
      <p:ext uri="{BB962C8B-B14F-4D97-AF65-F5344CB8AC3E}">
        <p14:creationId xmlns:p14="http://schemas.microsoft.com/office/powerpoint/2010/main" val="1847556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Cost $120 for 7 washable/reusable socks that should last 6 months.  So about $240 per year.</a:t>
            </a:r>
          </a:p>
          <a:p>
            <a:r>
              <a:rPr lang="en-US" dirty="0" smtClean="0"/>
              <a:t>29.1M people</a:t>
            </a:r>
            <a:r>
              <a:rPr lang="en-US" baseline="0" dirty="0" smtClean="0"/>
              <a:t> in US with Diabetes. 1.5M will develop foot ulcers every year, 25% don’t heal. 100,000 foot amputations per year.</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22</a:t>
            </a:fld>
            <a:endParaRPr lang="en-US"/>
          </a:p>
        </p:txBody>
      </p:sp>
    </p:spTree>
    <p:extLst>
      <p:ext uri="{BB962C8B-B14F-4D97-AF65-F5344CB8AC3E}">
        <p14:creationId xmlns:p14="http://schemas.microsoft.com/office/powerpoint/2010/main" val="1301117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The PKG</a:t>
            </a:r>
            <a:r>
              <a:rPr lang="en-US" dirty="0"/>
              <a:t>™ (Personal </a:t>
            </a:r>
            <a:r>
              <a:rPr lang="en-US" dirty="0" err="1"/>
              <a:t>KinetiGraph</a:t>
            </a:r>
            <a:r>
              <a:rPr lang="en-US" dirty="0" smtClean="0"/>
              <a:t>™) provides continuous, objective, ambulatory assessment of the treatable and disabling symptoms of Parkinson’s disease including tremor, bradykinesia and dyskinesia. The PKG™ also provides an assessment of daytime somnolence and an indication of propensity for impulsive behaviors.</a:t>
            </a:r>
          </a:p>
          <a:p>
            <a:r>
              <a:rPr lang="en-US" dirty="0" smtClean="0"/>
              <a:t>The PKG™ system consists of a wrist-worn movement recording device known as the PKG™-Watch, proprietary algorithms and a data-driven report known as the PKG™</a:t>
            </a:r>
            <a:r>
              <a:rPr lang="en-US" dirty="0"/>
              <a:t>. Developed by Global Kinetics </a:t>
            </a:r>
            <a:r>
              <a:rPr lang="en-US" dirty="0" smtClean="0"/>
              <a:t>Corporation in Australia, has FSU approval.</a:t>
            </a:r>
            <a:endParaRPr lang="en-US" dirty="0"/>
          </a:p>
          <a:p>
            <a:endParaRPr lang="en-US" dirty="0" smtClean="0"/>
          </a:p>
          <a:p>
            <a:endParaRPr lang="en-US" dirty="0" smtClean="0"/>
          </a:p>
          <a:p>
            <a:r>
              <a:rPr lang="en-US" dirty="0" smtClean="0"/>
              <a:t>Video is Fall 2015: </a:t>
            </a:r>
            <a:r>
              <a:rPr lang="en-US" b="1" dirty="0" smtClean="0"/>
              <a:t>Monitoring Parkinsonian Hand Tremor Using Smartwatch </a:t>
            </a:r>
            <a:r>
              <a:rPr lang="en-US" dirty="0" smtClean="0"/>
              <a:t>– how they developed the app  2:00 min </a:t>
            </a:r>
          </a:p>
          <a:p>
            <a:r>
              <a:rPr lang="en-US" u="sng" dirty="0">
                <a:hlinkClick r:id="rId3"/>
              </a:rPr>
              <a:t>https://www.youtube.com/watch?v=3N5T6TV-AZA</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23</a:t>
            </a:fld>
            <a:endParaRPr lang="en-US"/>
          </a:p>
        </p:txBody>
      </p:sp>
    </p:spTree>
    <p:extLst>
      <p:ext uri="{BB962C8B-B14F-4D97-AF65-F5344CB8AC3E}">
        <p14:creationId xmlns:p14="http://schemas.microsoft.com/office/powerpoint/2010/main" val="2328982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931500">
              <a:defRPr/>
            </a:pPr>
            <a:r>
              <a:rPr lang="en-US" dirty="0" smtClean="0"/>
              <a:t>Video: </a:t>
            </a:r>
            <a:r>
              <a:rPr lang="en-US" b="1" dirty="0" err="1" smtClean="0"/>
              <a:t>BodyGuardian</a:t>
            </a:r>
            <a:r>
              <a:rPr lang="en-US" b="1" dirty="0" smtClean="0"/>
              <a:t> Heart Instructional Video </a:t>
            </a:r>
            <a:r>
              <a:rPr lang="en-US" b="0" dirty="0" smtClean="0"/>
              <a:t>from Preventive Solutions. 10:00 min</a:t>
            </a:r>
          </a:p>
          <a:p>
            <a:pPr defTabSz="931500">
              <a:defRPr/>
            </a:pPr>
            <a:r>
              <a:rPr lang="en-US" u="sng" dirty="0">
                <a:hlinkClick r:id="rId3"/>
              </a:rPr>
              <a:t>https://www.youtube.com/watch?v=CWuv-LFKng8</a:t>
            </a:r>
            <a:endParaRPr lang="en-US" dirty="0"/>
          </a:p>
          <a:p>
            <a:pPr defTabSz="931500">
              <a:defRPr/>
            </a:pPr>
            <a:endParaRPr lang="en-US" b="0" dirty="0" smtClean="0"/>
          </a:p>
          <a:p>
            <a:r>
              <a:rPr lang="en-US" dirty="0" smtClean="0"/>
              <a:t>The Medtronic's </a:t>
            </a:r>
            <a:r>
              <a:rPr lang="en-US" dirty="0" err="1" smtClean="0"/>
              <a:t>Seeq</a:t>
            </a:r>
            <a:r>
              <a:rPr lang="en-US" dirty="0" smtClean="0"/>
              <a:t>™ Mobile Cardiac Telemetry System, including a wearable peel-and-stick sensor and a wireless transmitter,  is designed for patients with frequent symptoms that require short-term cardiac monitoring for up to 30 days. At a Medicare-certified diagnostic testing facility, cardiographic technicians review incoming data from the transmitter 24/7 and notify monitoring providers of clinically relevant events.</a:t>
            </a:r>
          </a:p>
          <a:p>
            <a:endParaRPr lang="en-US" dirty="0" smtClean="0"/>
          </a:p>
          <a:p>
            <a:r>
              <a:rPr lang="en-US" b="1" dirty="0" smtClean="0"/>
              <a:t>Evidence for Remote Patient Monitoring:  </a:t>
            </a:r>
          </a:p>
          <a:p>
            <a:pPr defTabSz="881390">
              <a:defRPr/>
            </a:pPr>
            <a:r>
              <a:rPr lang="en-US" dirty="0" err="1">
                <a:hlinkClick r:id="rId4"/>
              </a:rPr>
              <a:t>Vegesna</a:t>
            </a:r>
            <a:r>
              <a:rPr lang="en-US" dirty="0">
                <a:hlinkClick r:id="rId4"/>
              </a:rPr>
              <a:t> A, Tran M, </a:t>
            </a:r>
            <a:r>
              <a:rPr lang="en-US" dirty="0" err="1">
                <a:hlinkClick r:id="rId4"/>
              </a:rPr>
              <a:t>Angelaccio</a:t>
            </a:r>
            <a:r>
              <a:rPr lang="en-US" dirty="0">
                <a:hlinkClick r:id="rId4"/>
              </a:rPr>
              <a:t> M, </a:t>
            </a:r>
            <a:r>
              <a:rPr lang="en-US" dirty="0" err="1">
                <a:hlinkClick r:id="rId4"/>
              </a:rPr>
              <a:t>Arcona</a:t>
            </a:r>
            <a:r>
              <a:rPr lang="en-US" dirty="0">
                <a:hlinkClick r:id="rId4"/>
              </a:rPr>
              <a:t> S. Remote Patient Monitoring via Non-Invasive Digital Technologies: A Systematic Review. </a:t>
            </a:r>
            <a:r>
              <a:rPr lang="en-US" i="1" dirty="0" err="1">
                <a:hlinkClick r:id="rId4"/>
              </a:rPr>
              <a:t>Telemed</a:t>
            </a:r>
            <a:r>
              <a:rPr lang="en-US" i="1" dirty="0">
                <a:hlinkClick r:id="rId4"/>
              </a:rPr>
              <a:t> J E Health. </a:t>
            </a:r>
            <a:r>
              <a:rPr lang="en-US" dirty="0">
                <a:hlinkClick r:id="rId4"/>
              </a:rPr>
              <a:t>2017;23(1):3-17.</a:t>
            </a:r>
            <a:endParaRPr lang="en-US" dirty="0"/>
          </a:p>
          <a:p>
            <a:r>
              <a:rPr lang="en-US" dirty="0" smtClean="0"/>
              <a:t> Systematic Review Results:  Of 347 articles identified, 62 met the selection criteria. Most studies were randomized control trials with older adult populations, small sample sizes, and limited follow-up. There was a trend toward multicomponent interventions (n =26), followed by smart-phones/PDAs (n=12), wearables (n=11), biosensor devices(n=7), and computerized systems (n=6). Another key trend was the monitoring of chronic conditions, including respiratory (23%), weight management (17%), metabolic (18%), and cardiovascular diseases (16%). Although substantial diversity in health-related outcomes was noted, studies predominantly reported positive findings.</a:t>
            </a:r>
          </a:p>
          <a:p>
            <a:r>
              <a:rPr lang="en-US" dirty="0" smtClean="0"/>
              <a:t>Conclusions: This review will help decision makers develop a better understanding of the current landscape of peer-reviewed literature,</a:t>
            </a:r>
          </a:p>
          <a:p>
            <a:endParaRPr lang="en-US" b="1" dirty="0" smtClean="0"/>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24</a:t>
            </a:fld>
            <a:endParaRPr lang="en-US"/>
          </a:p>
        </p:txBody>
      </p:sp>
    </p:spTree>
    <p:extLst>
      <p:ext uri="{BB962C8B-B14F-4D97-AF65-F5344CB8AC3E}">
        <p14:creationId xmlns:p14="http://schemas.microsoft.com/office/powerpoint/2010/main" val="1275038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931500">
              <a:defRPr/>
            </a:pPr>
            <a:r>
              <a:rPr lang="en-US" dirty="0" smtClean="0"/>
              <a:t>Just as an FYI: </a:t>
            </a:r>
            <a:r>
              <a:rPr lang="en-US" dirty="0" err="1" smtClean="0"/>
              <a:t>Withings</a:t>
            </a:r>
            <a:r>
              <a:rPr lang="en-US" dirty="0" smtClean="0"/>
              <a:t> is a part of Nokia and produces a fitness smartwatch,</a:t>
            </a:r>
            <a:r>
              <a:rPr lang="en-US" baseline="0" dirty="0" smtClean="0"/>
              <a:t> pulse ox, scales, thermometer, BP,  all that talk to Apple Health.</a:t>
            </a:r>
            <a:endParaRPr lang="en-US" dirty="0" smtClean="0"/>
          </a:p>
          <a:p>
            <a:pPr defTabSz="931500">
              <a:defRPr/>
            </a:pPr>
            <a:r>
              <a:rPr lang="en-US" dirty="0" smtClean="0"/>
              <a:t>Video is a review of </a:t>
            </a:r>
            <a:r>
              <a:rPr lang="en-US" b="1" dirty="0" smtClean="0"/>
              <a:t>the </a:t>
            </a:r>
            <a:r>
              <a:rPr lang="en-US" b="1" dirty="0" err="1" smtClean="0"/>
              <a:t>Withings</a:t>
            </a:r>
            <a:r>
              <a:rPr lang="en-US" b="1" dirty="0" smtClean="0"/>
              <a:t> Thermo Smart Thermometer </a:t>
            </a:r>
            <a:r>
              <a:rPr lang="en-US" u="sng" dirty="0">
                <a:hlinkClick r:id="rId3"/>
              </a:rPr>
              <a:t>https://www.youtube.com/watch?v=A9nrl6SZjyg</a:t>
            </a:r>
            <a:endParaRPr lang="en-US" b="1" dirty="0" smtClean="0"/>
          </a:p>
          <a:p>
            <a:pPr defTabSz="931500">
              <a:defRPr/>
            </a:pPr>
            <a:r>
              <a:rPr lang="en-US" b="0" dirty="0" smtClean="0"/>
              <a:t>From </a:t>
            </a:r>
            <a:r>
              <a:rPr lang="en-US" dirty="0" smtClean="0">
                <a:hlinkClick r:id="rId4"/>
              </a:rPr>
              <a:t>Booredatwork.com</a:t>
            </a:r>
            <a:r>
              <a:rPr lang="en-US" dirty="0" smtClean="0"/>
              <a:t>  3:28 min</a:t>
            </a:r>
            <a:endParaRPr lang="en-US" b="0" dirty="0" smtClean="0"/>
          </a:p>
        </p:txBody>
      </p:sp>
      <p:sp>
        <p:nvSpPr>
          <p:cNvPr id="4" name="Slide Number Placeholder 3"/>
          <p:cNvSpPr>
            <a:spLocks noGrp="1"/>
          </p:cNvSpPr>
          <p:nvPr>
            <p:ph type="sldNum" sz="quarter" idx="10"/>
          </p:nvPr>
        </p:nvSpPr>
        <p:spPr/>
        <p:txBody>
          <a:bodyPr/>
          <a:lstStyle/>
          <a:p>
            <a:fld id="{01D3356A-4763-4E05-A981-E53C79D96E69}" type="slidenum">
              <a:rPr lang="en-US" smtClean="0"/>
              <a:t>25</a:t>
            </a:fld>
            <a:endParaRPr lang="en-US"/>
          </a:p>
        </p:txBody>
      </p:sp>
    </p:spTree>
    <p:extLst>
      <p:ext uri="{BB962C8B-B14F-4D97-AF65-F5344CB8AC3E}">
        <p14:creationId xmlns:p14="http://schemas.microsoft.com/office/powerpoint/2010/main" val="550599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iHealth has a portal that collects data from multiple devices (scales, temp, BP,</a:t>
            </a:r>
            <a:r>
              <a:rPr lang="en-US" baseline="0" dirty="0" smtClean="0"/>
              <a:t> Pulse ox) and provides one patient health display.  See http://ihealthnext.com </a:t>
            </a:r>
          </a:p>
          <a:p>
            <a:endParaRPr lang="en-US" baseline="0" dirty="0" smtClean="0"/>
          </a:p>
          <a:p>
            <a:pPr defTabSz="931500">
              <a:defRPr/>
            </a:pPr>
            <a:r>
              <a:rPr lang="en-US" baseline="0" dirty="0" smtClean="0"/>
              <a:t>Video is </a:t>
            </a:r>
            <a:r>
              <a:rPr lang="en-US" b="1" baseline="0" dirty="0" smtClean="0"/>
              <a:t>10 Best Blood Pressure Monitors</a:t>
            </a:r>
            <a:r>
              <a:rPr lang="en-US" baseline="0" dirty="0" smtClean="0"/>
              <a:t>.  From </a:t>
            </a:r>
            <a:r>
              <a:rPr lang="en-US" baseline="0" dirty="0" err="1" smtClean="0"/>
              <a:t>Ezvid</a:t>
            </a:r>
            <a:r>
              <a:rPr lang="en-US" baseline="0" dirty="0" smtClean="0"/>
              <a:t> Wiki. 4:44 min </a:t>
            </a:r>
          </a:p>
          <a:p>
            <a:pPr defTabSz="931500">
              <a:defRPr/>
            </a:pPr>
            <a:r>
              <a:rPr lang="en-US" u="sng" dirty="0">
                <a:hlinkClick r:id="rId3"/>
              </a:rPr>
              <a:t>https://www.youtube.com/watch?v=O7HcZAQlvV0</a:t>
            </a:r>
            <a:endParaRPr lang="en-US" dirty="0"/>
          </a:p>
          <a:p>
            <a:pPr defTabSz="931500">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26</a:t>
            </a:fld>
            <a:endParaRPr lang="en-US"/>
          </a:p>
        </p:txBody>
      </p:sp>
    </p:spTree>
    <p:extLst>
      <p:ext uri="{BB962C8B-B14F-4D97-AF65-F5344CB8AC3E}">
        <p14:creationId xmlns:p14="http://schemas.microsoft.com/office/powerpoint/2010/main" val="741531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Video is the </a:t>
            </a:r>
            <a:r>
              <a:rPr lang="en-US" b="1" dirty="0" smtClean="0"/>
              <a:t>Cue promotional</a:t>
            </a:r>
            <a:r>
              <a:rPr lang="en-US" b="1" baseline="0" dirty="0" smtClean="0"/>
              <a:t> </a:t>
            </a:r>
            <a:r>
              <a:rPr lang="en-US" baseline="0" dirty="0" smtClean="0"/>
              <a:t>video. 2:16 min  </a:t>
            </a:r>
            <a:r>
              <a:rPr lang="en-US" u="sng" dirty="0">
                <a:hlinkClick r:id="rId3"/>
              </a:rPr>
              <a:t>https://www.youtube.com/watch?v=32YwVuiAgEg</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27</a:t>
            </a:fld>
            <a:endParaRPr lang="en-US"/>
          </a:p>
        </p:txBody>
      </p:sp>
    </p:spTree>
    <p:extLst>
      <p:ext uri="{BB962C8B-B14F-4D97-AF65-F5344CB8AC3E}">
        <p14:creationId xmlns:p14="http://schemas.microsoft.com/office/powerpoint/2010/main" val="2188489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931500">
              <a:defRPr/>
            </a:pPr>
            <a:r>
              <a:rPr lang="en-US" dirty="0" smtClean="0"/>
              <a:t>Video is a </a:t>
            </a:r>
            <a:r>
              <a:rPr lang="en-US" b="1" dirty="0" smtClean="0"/>
              <a:t>Review of the </a:t>
            </a:r>
            <a:r>
              <a:rPr lang="en-US" b="1" dirty="0" err="1" smtClean="0"/>
              <a:t>AliveCor</a:t>
            </a:r>
            <a:r>
              <a:rPr lang="en-US" b="1" dirty="0" smtClean="0"/>
              <a:t> device by Cardiologist.  </a:t>
            </a:r>
            <a:r>
              <a:rPr lang="en-US" b="0" dirty="0" smtClean="0"/>
              <a:t>5:00</a:t>
            </a:r>
            <a:r>
              <a:rPr lang="en-US" b="0" baseline="0" dirty="0" smtClean="0"/>
              <a:t> min.</a:t>
            </a:r>
          </a:p>
          <a:p>
            <a:pPr defTabSz="931500">
              <a:defRPr/>
            </a:pPr>
            <a:r>
              <a:rPr lang="en-US" u="sng" dirty="0">
                <a:hlinkClick r:id="rId3"/>
              </a:rPr>
              <a:t>https://www.youtube.com/watch?v=HCyR4wYptWM</a:t>
            </a:r>
            <a:endParaRPr lang="en-US" dirty="0"/>
          </a:p>
          <a:p>
            <a:pPr defTabSz="931500">
              <a:defRPr/>
            </a:pPr>
            <a:endParaRPr lang="en-US" b="1" dirty="0" smtClean="0"/>
          </a:p>
          <a:p>
            <a:endParaRPr lang="en-US" baseline="0" dirty="0" smtClean="0"/>
          </a:p>
          <a:p>
            <a:r>
              <a:rPr lang="en-US" baseline="0" dirty="0" smtClean="0"/>
              <a:t>Any attachment</a:t>
            </a:r>
            <a:r>
              <a:rPr lang="en-US" dirty="0" smtClean="0"/>
              <a:t> with an app</a:t>
            </a:r>
            <a:r>
              <a:rPr lang="en-US" baseline="0" dirty="0" smtClean="0"/>
              <a:t>, that attaches to the smartphone that turns the smartphone into a regulated medical device,</a:t>
            </a:r>
            <a:r>
              <a:rPr lang="en-US" dirty="0" smtClean="0"/>
              <a:t> like </a:t>
            </a:r>
            <a:r>
              <a:rPr lang="en-US" dirty="0"/>
              <a:t>a EKG </a:t>
            </a:r>
            <a:r>
              <a:rPr lang="en-US" dirty="0" smtClean="0"/>
              <a:t>(shown), stethoscope, and ultrasound </a:t>
            </a:r>
            <a:r>
              <a:rPr lang="en-US" baseline="0" dirty="0" smtClean="0"/>
              <a:t>attachment, Most of these are used in the physician’s office, by physicians, but could theoretically</a:t>
            </a:r>
            <a:r>
              <a:rPr lang="en-US" dirty="0" smtClean="0"/>
              <a:t> be used in telemedicine visits</a:t>
            </a:r>
            <a:r>
              <a:rPr lang="en-US" baseline="0" dirty="0" smtClean="0"/>
              <a:t>.  </a:t>
            </a:r>
          </a:p>
          <a:p>
            <a:pPr lvl="0"/>
            <a:endParaRPr lang="en-US" b="1" dirty="0" smtClean="0"/>
          </a:p>
          <a:p>
            <a:pPr lvl="0"/>
            <a:r>
              <a:rPr lang="en-US" sz="1100" b="1" dirty="0"/>
              <a:t>FDA VERBAGE: Mobile apps that transform the mobile platform into a regulated medical device by using attachments, display screens, or sensors or by including functionalities similar to those of currently regulated medical devices. Mobile apps that use attachments, display screens, sensors or other such similar components to transform a mobile platform into a regulated medical device are required to comply with the device classification associated with the transformed platform.</a:t>
            </a:r>
          </a:p>
          <a:p>
            <a:pPr lvl="1"/>
            <a:r>
              <a:rPr lang="en-US" sz="1100" i="1" dirty="0"/>
              <a:t>Examples of these types of mobile apps include: </a:t>
            </a:r>
            <a:r>
              <a:rPr lang="en-US" sz="1100" dirty="0"/>
              <a:t>a mobile app that uses a mobile platform for medical device functions, such as attachment of a blood glucose strip reader to a mobile platform to function as a glucose meter; or attachment  of electrocardiograph (ECG) electrodes to a mobile platform to measure, store, and display ECG signals; a mobile app that uses the built-in accelerometer on a mobile platform to collect motion information for monitoring sleep apnea; a mobile app that uses sensors (internal or external) on a mobile platform for creating electronic stethoscope function is considered to transform the mobile platform into an electronic stethoscope; manufacturers of such a mobile app are required to follow the requirements of 21 CFR 870.1875(b) (Electronic Stethoscope); and similarly a mobile app that displays radiological images for diagnosis transforms the mobile platform into a class II Picture Archiving and Communications System (PACS) under 21 CFR 892.2050.</a:t>
            </a:r>
          </a:p>
          <a:p>
            <a:endParaRPr lang="en-US" sz="1100" dirty="0"/>
          </a:p>
        </p:txBody>
      </p:sp>
      <p:sp>
        <p:nvSpPr>
          <p:cNvPr id="4" name="Slide Number Placeholder 3"/>
          <p:cNvSpPr>
            <a:spLocks noGrp="1"/>
          </p:cNvSpPr>
          <p:nvPr>
            <p:ph type="sldNum" sz="quarter" idx="10"/>
          </p:nvPr>
        </p:nvSpPr>
        <p:spPr/>
        <p:txBody>
          <a:bodyPr/>
          <a:lstStyle/>
          <a:p>
            <a:fld id="{A9B5BF6B-91BC-4596-8388-6C00C071B32E}" type="slidenum">
              <a:rPr lang="en-US" smtClean="0"/>
              <a:t>28</a:t>
            </a:fld>
            <a:endParaRPr lang="en-US"/>
          </a:p>
        </p:txBody>
      </p:sp>
    </p:spTree>
    <p:extLst>
      <p:ext uri="{BB962C8B-B14F-4D97-AF65-F5344CB8AC3E}">
        <p14:creationId xmlns:p14="http://schemas.microsoft.com/office/powerpoint/2010/main" val="2826173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a:t>
            </a:r>
            <a:r>
              <a:rPr lang="en-US" sz="1200" b="1" kern="1200" dirty="0" smtClean="0">
                <a:solidFill>
                  <a:schemeClr val="tx1"/>
                </a:solidFill>
                <a:effectLst/>
                <a:latin typeface="+mn-lt"/>
                <a:ea typeface="+mn-ea"/>
                <a:cs typeface="+mn-cs"/>
              </a:rPr>
              <a:t>Philips </a:t>
            </a:r>
            <a:r>
              <a:rPr lang="en-US" sz="1200" b="1" kern="1200" dirty="0" err="1" smtClean="0">
                <a:solidFill>
                  <a:schemeClr val="tx1"/>
                </a:solidFill>
                <a:effectLst/>
                <a:latin typeface="+mn-lt"/>
                <a:ea typeface="+mn-ea"/>
                <a:cs typeface="+mn-cs"/>
              </a:rPr>
              <a:t>Lumify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ultrasound demo</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1:26 min </a:t>
            </a:r>
            <a:r>
              <a:rPr lang="en-US" sz="1200" u="sng" kern="1200" dirty="0" smtClean="0">
                <a:solidFill>
                  <a:schemeClr val="tx1"/>
                </a:solidFill>
                <a:effectLst/>
                <a:latin typeface="+mn-lt"/>
                <a:ea typeface="+mn-ea"/>
                <a:cs typeface="+mn-cs"/>
                <a:hlinkClick r:id="rId3"/>
              </a:rPr>
              <a:t>https://www.youtube.com/watch?v=76a2B7ti5hY</a:t>
            </a:r>
            <a:endParaRPr lang="en-US" sz="1200" u="sng" kern="1200" dirty="0" smtClean="0">
              <a:solidFill>
                <a:schemeClr val="tx1"/>
              </a:solidFill>
              <a:effectLst/>
              <a:latin typeface="+mn-lt"/>
              <a:ea typeface="+mn-ea"/>
              <a:cs typeface="+mn-cs"/>
            </a:endParaRPr>
          </a:p>
          <a:p>
            <a:r>
              <a:rPr lang="en-US" sz="1200" u="none" kern="1200" dirty="0" smtClean="0">
                <a:solidFill>
                  <a:schemeClr val="tx1"/>
                </a:solidFill>
                <a:effectLst/>
                <a:latin typeface="+mn-lt"/>
                <a:ea typeface="+mn-ea"/>
                <a:cs typeface="+mn-cs"/>
              </a:rPr>
              <a:t>The fact that some</a:t>
            </a:r>
            <a:r>
              <a:rPr lang="en-US" sz="1200" u="none" kern="1200" baseline="0" dirty="0" smtClean="0">
                <a:solidFill>
                  <a:schemeClr val="tx1"/>
                </a:solidFill>
                <a:effectLst/>
                <a:latin typeface="+mn-lt"/>
                <a:ea typeface="+mn-ea"/>
                <a:cs typeface="+mn-cs"/>
              </a:rPr>
              <a:t> of these attachments are accompanied by intelligent apps that assist in identification of problems, diagnosis and such leads us to the next category which is….</a:t>
            </a:r>
            <a:endParaRPr lang="en-US" u="none" dirty="0"/>
          </a:p>
        </p:txBody>
      </p:sp>
      <p:sp>
        <p:nvSpPr>
          <p:cNvPr id="4" name="Slide Number Placeholder 3"/>
          <p:cNvSpPr>
            <a:spLocks noGrp="1"/>
          </p:cNvSpPr>
          <p:nvPr>
            <p:ph type="sldNum" sz="quarter" idx="10"/>
          </p:nvPr>
        </p:nvSpPr>
        <p:spPr/>
        <p:txBody>
          <a:bodyPr/>
          <a:lstStyle/>
          <a:p>
            <a:pPr>
              <a:defRPr/>
            </a:pPr>
            <a:fld id="{071E685B-FFF3-47BC-A189-2018810F4D7E}" type="slidenum">
              <a:rPr lang="en-US" smtClean="0"/>
              <a:pPr>
                <a:defRPr/>
              </a:pPr>
              <a:t>29</a:t>
            </a:fld>
            <a:endParaRPr lang="en-US"/>
          </a:p>
        </p:txBody>
      </p:sp>
    </p:spTree>
    <p:extLst>
      <p:ext uri="{BB962C8B-B14F-4D97-AF65-F5344CB8AC3E}">
        <p14:creationId xmlns:p14="http://schemas.microsoft.com/office/powerpoint/2010/main" val="3017034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lvl="0"/>
            <a:r>
              <a:rPr lang="en-US" dirty="0" smtClean="0"/>
              <a:t>This is an informational</a:t>
            </a:r>
            <a:r>
              <a:rPr lang="en-US" baseline="0" dirty="0" smtClean="0"/>
              <a:t> workshop.  We won’t be able to give you any skills, and you won’t walk away changed.  This is just a snapshot in time.  This is one of those workshops that will change each time it is given.  You will hopefully have a lot of knowledge about what is happening out there in the evolution of Health technology and how it may change the way medicine is practiced in the future when our students are in practice.  </a:t>
            </a:r>
          </a:p>
          <a:p>
            <a:pPr lvl="0"/>
            <a:endParaRPr lang="en-US" dirty="0" smtClean="0"/>
          </a:p>
          <a:p>
            <a:pPr marL="171450" lvl="0" indent="-171450">
              <a:buFont typeface="Arial" panose="020B0604020202020204" pitchFamily="34" charset="0"/>
              <a:buChar char="•"/>
            </a:pPr>
            <a:r>
              <a:rPr lang="en-US" dirty="0" smtClean="0"/>
              <a:t>Identify </a:t>
            </a:r>
            <a:r>
              <a:rPr lang="en-US" dirty="0"/>
              <a:t>current medical uses of apps in addition to medical reference to include healthy lifestyle, disease monitoring, measurement of adherence, disease management, research, and data collection.</a:t>
            </a:r>
          </a:p>
          <a:p>
            <a:pPr marL="171450" lvl="0" indent="-171450">
              <a:buFont typeface="Arial" panose="020B0604020202020204" pitchFamily="34" charset="0"/>
              <a:buChar char="•"/>
            </a:pPr>
            <a:r>
              <a:rPr lang="en-US" dirty="0"/>
              <a:t>Identify reasons for prescribing apps to patients, including the benefits and barriers to prescribing apps to patients</a:t>
            </a:r>
          </a:p>
          <a:p>
            <a:pPr marL="171450" lvl="0" indent="-171450">
              <a:buFont typeface="Arial" panose="020B0604020202020204" pitchFamily="34" charset="0"/>
              <a:buChar char="•"/>
            </a:pPr>
            <a:r>
              <a:rPr lang="en-US" dirty="0"/>
              <a:t>Describe a process for prescribing apps to patients</a:t>
            </a:r>
          </a:p>
          <a:p>
            <a:pPr marL="171450" lvl="0" indent="-171450">
              <a:buFont typeface="Arial" panose="020B0604020202020204" pitchFamily="34" charset="0"/>
              <a:buChar char="•"/>
            </a:pPr>
            <a:r>
              <a:rPr lang="en-US" dirty="0"/>
              <a:t>Describe the FDA oversight of medical apps and devices that communicate with smartphone apps</a:t>
            </a:r>
          </a:p>
          <a:p>
            <a:pPr marL="171450" lvl="0" indent="-171450">
              <a:buFont typeface="Arial" panose="020B0604020202020204" pitchFamily="34" charset="0"/>
              <a:buChar char="•"/>
            </a:pPr>
            <a:r>
              <a:rPr lang="en-US" dirty="0"/>
              <a:t>List HIPAA considerations for smartphone app usage by patients</a:t>
            </a:r>
          </a:p>
          <a:p>
            <a:pPr marL="171450" lvl="0" indent="-171450">
              <a:buFont typeface="Arial" panose="020B0604020202020204" pitchFamily="34" charset="0"/>
              <a:buChar char="•"/>
            </a:pPr>
            <a:r>
              <a:rPr lang="en-US" dirty="0"/>
              <a:t>Identify obstacles to EMR/App integration, and which EMRs have apps for patients. </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3</a:t>
            </a:fld>
            <a:endParaRPr lang="en-US"/>
          </a:p>
        </p:txBody>
      </p:sp>
    </p:spTree>
    <p:extLst>
      <p:ext uri="{BB962C8B-B14F-4D97-AF65-F5344CB8AC3E}">
        <p14:creationId xmlns:p14="http://schemas.microsoft.com/office/powerpoint/2010/main" val="978461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3. Apps that </a:t>
            </a:r>
            <a:r>
              <a:rPr lang="en-US" b="1" dirty="0" smtClean="0"/>
              <a:t>performing patient-specific analysis.  </a:t>
            </a:r>
            <a:r>
              <a:rPr lang="en-US" baseline="0" dirty="0" smtClean="0"/>
              <a:t>Example is the app that lets you take a picture of your mole, it analyses it for possible melanoma, lets you track it over time, and allows a physician to pull up the pictures online and look at them. It is NOT FDA approved and has been cited as missing a lot of melanomas.  However, a Watson based AI analysis of images is being tested. </a:t>
            </a:r>
          </a:p>
          <a:p>
            <a:endParaRPr lang="en-US" baseline="0" dirty="0" smtClean="0"/>
          </a:p>
          <a:p>
            <a:r>
              <a:rPr lang="en-US" dirty="0" smtClean="0"/>
              <a:t>FDA VERBAGE: </a:t>
            </a:r>
            <a:r>
              <a:rPr lang="en-US" baseline="0" dirty="0" smtClean="0"/>
              <a:t>“</a:t>
            </a:r>
            <a:r>
              <a:rPr lang="en-US" dirty="0" smtClean="0"/>
              <a:t>Examples </a:t>
            </a:r>
            <a:r>
              <a:rPr lang="en-US" dirty="0"/>
              <a:t>of mobile apps that perform sophisticated analysis or interpret data (electronically collected or manually entered) from another medical device include:  apps that use patient-specific parameters and calculate dosage or create  a dosage plan  for radiation therapy; Computer Aided Detection software (CAD) image processing software; and radiation therapy treatment planning software. We believe that these types of software present the same level of risk to patients regardless of the platform on which they run.“     </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30</a:t>
            </a:fld>
            <a:endParaRPr lang="en-US"/>
          </a:p>
        </p:txBody>
      </p:sp>
    </p:spTree>
    <p:extLst>
      <p:ext uri="{BB962C8B-B14F-4D97-AF65-F5344CB8AC3E}">
        <p14:creationId xmlns:p14="http://schemas.microsoft.com/office/powerpoint/2010/main" val="3606117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1638" y="465138"/>
            <a:ext cx="3684587" cy="2763837"/>
          </a:xfrm>
        </p:spPr>
      </p:sp>
      <p:sp>
        <p:nvSpPr>
          <p:cNvPr id="3" name="Notes Placeholder 2"/>
          <p:cNvSpPr>
            <a:spLocks noGrp="1"/>
          </p:cNvSpPr>
          <p:nvPr>
            <p:ph type="body" idx="1"/>
          </p:nvPr>
        </p:nvSpPr>
        <p:spPr/>
        <p:txBody>
          <a:bodyPr/>
          <a:lstStyle/>
          <a:p>
            <a:r>
              <a:rPr lang="en-US" dirty="0" smtClean="0"/>
              <a:t>The</a:t>
            </a:r>
            <a:r>
              <a:rPr lang="en-US" baseline="0" dirty="0" smtClean="0"/>
              <a:t> FDA has grouped these apps into 7 categories. </a:t>
            </a:r>
            <a:r>
              <a:rPr lang="en-US" baseline="0" dirty="0" smtClean="0">
                <a:solidFill>
                  <a:schemeClr val="accent1">
                    <a:lumMod val="75000"/>
                  </a:schemeClr>
                </a:solidFill>
              </a:rPr>
              <a:t>[Do not read these categories out loud</a:t>
            </a:r>
            <a:r>
              <a:rPr lang="en-US" baseline="0" dirty="0" smtClean="0">
                <a:solidFill>
                  <a:schemeClr val="bg1">
                    <a:lumMod val="75000"/>
                  </a:schemeClr>
                </a:solidFill>
              </a:rPr>
              <a:t>]  </a:t>
            </a:r>
            <a:r>
              <a:rPr lang="en-US" dirty="0" smtClean="0"/>
              <a:t>Now we are going to look at each of these categories one at a time</a:t>
            </a:r>
            <a:r>
              <a:rPr lang="en-US" baseline="0" dirty="0" smtClean="0"/>
              <a:t> and give examples of apps that might be prescribed or recommended to patients in each category.  </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31</a:t>
            </a:fld>
            <a:endParaRPr lang="en-US"/>
          </a:p>
        </p:txBody>
      </p:sp>
    </p:spTree>
    <p:extLst>
      <p:ext uri="{BB962C8B-B14F-4D97-AF65-F5344CB8AC3E}">
        <p14:creationId xmlns:p14="http://schemas.microsoft.com/office/powerpoint/2010/main" val="3963508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881261">
              <a:defRPr/>
            </a:pPr>
            <a:r>
              <a:rPr lang="en-US" dirty="0" smtClean="0"/>
              <a:t>Now let’s talk about apps that the FDA has chosen not</a:t>
            </a:r>
            <a:r>
              <a:rPr lang="en-US" baseline="0" dirty="0" smtClean="0"/>
              <a:t> to regulate. </a:t>
            </a:r>
            <a:r>
              <a:rPr lang="en-US" dirty="0" smtClean="0"/>
              <a:t>The following slides contain  mobile apps for which the FDA intends to exercise enforcement discretion:  in other words, they may choose to regulate them, but for now, for the</a:t>
            </a:r>
            <a:r>
              <a:rPr lang="en-US" baseline="0" dirty="0" smtClean="0"/>
              <a:t> most part, do not.</a:t>
            </a:r>
            <a:endParaRPr lang="en-US" dirty="0" smtClean="0"/>
          </a:p>
          <a:p>
            <a:r>
              <a:rPr lang="en-US" baseline="0" dirty="0" smtClean="0"/>
              <a:t>As a result, these are highly variable.  There needs to be external assessment of their safety, effectiveness and ease of use thru some kind of curating effort, research and shared experience between clinicians.</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32</a:t>
            </a:fld>
            <a:endParaRPr lang="en-US"/>
          </a:p>
        </p:txBody>
      </p:sp>
    </p:spTree>
    <p:extLst>
      <p:ext uri="{BB962C8B-B14F-4D97-AF65-F5344CB8AC3E}">
        <p14:creationId xmlns:p14="http://schemas.microsoft.com/office/powerpoint/2010/main" val="866156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The first of these are apps that facilitate behavioral change or coaching.  Examples</a:t>
            </a:r>
            <a:r>
              <a:rPr lang="en-US" baseline="0" dirty="0" smtClean="0"/>
              <a:t> is the highly popular and very successful </a:t>
            </a:r>
            <a:r>
              <a:rPr lang="en-US" baseline="0" dirty="0" err="1" smtClean="0"/>
              <a:t>WeightWatchers</a:t>
            </a:r>
            <a:r>
              <a:rPr lang="en-US" baseline="0" dirty="0" smtClean="0"/>
              <a:t> app.  As well as the fitness apps we have mentioned previously.  Medication reminders also are included in this group.  Lets look at several of these types of apps.</a:t>
            </a:r>
          </a:p>
          <a:p>
            <a:endParaRPr lang="en-US" dirty="0" smtClean="0"/>
          </a:p>
          <a:p>
            <a:pPr lvl="0"/>
            <a:r>
              <a:rPr lang="en-US" dirty="0" smtClean="0"/>
              <a:t>FDA VERBAGE: 1. </a:t>
            </a:r>
            <a:r>
              <a:rPr lang="en-US" dirty="0"/>
              <a:t>These are apps that supplement</a:t>
            </a:r>
            <a:r>
              <a:rPr lang="en-US" sz="800" dirty="0"/>
              <a:t> </a:t>
            </a:r>
            <a:r>
              <a:rPr lang="en-US" dirty="0"/>
              <a:t>professional clinical care by facilitating behavioral change or coaching patients with specific diseases or identifiable health conditions in their daily environment. Examples include:</a:t>
            </a:r>
            <a:endParaRPr lang="en-US" sz="1100" dirty="0"/>
          </a:p>
          <a:p>
            <a:pPr lvl="1"/>
            <a:r>
              <a:rPr lang="en-US" dirty="0"/>
              <a:t>Apps that coach patients with conditions such as cardiovascular disease, hypertension, diabetes or obesity, and promote strategies for maintaining a healthy weight, getting optimal nutrition, exercising and staying fit, managing salt intake, or adhering to pre-determined medication dosing schedules</a:t>
            </a:r>
            <a:r>
              <a:rPr lang="en-US" sz="800" dirty="0"/>
              <a:t> </a:t>
            </a:r>
            <a:r>
              <a:rPr lang="en-US" dirty="0"/>
              <a:t>by simple prompting.</a:t>
            </a:r>
          </a:p>
        </p:txBody>
      </p:sp>
      <p:sp>
        <p:nvSpPr>
          <p:cNvPr id="4" name="Slide Number Placeholder 3"/>
          <p:cNvSpPr>
            <a:spLocks noGrp="1"/>
          </p:cNvSpPr>
          <p:nvPr>
            <p:ph type="sldNum" sz="quarter" idx="10"/>
          </p:nvPr>
        </p:nvSpPr>
        <p:spPr/>
        <p:txBody>
          <a:bodyPr/>
          <a:lstStyle/>
          <a:p>
            <a:fld id="{A9B5BF6B-91BC-4596-8388-6C00C071B32E}" type="slidenum">
              <a:rPr lang="en-US" smtClean="0"/>
              <a:t>33</a:t>
            </a:fld>
            <a:endParaRPr lang="en-US"/>
          </a:p>
        </p:txBody>
      </p:sp>
    </p:spTree>
    <p:extLst>
      <p:ext uri="{BB962C8B-B14F-4D97-AF65-F5344CB8AC3E}">
        <p14:creationId xmlns:p14="http://schemas.microsoft.com/office/powerpoint/2010/main" val="671445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Speaking of medication reminders….</a:t>
            </a:r>
            <a:r>
              <a:rPr lang="en-US" baseline="0" dirty="0" smtClean="0"/>
              <a:t>  </a:t>
            </a:r>
            <a:r>
              <a:rPr lang="en-US" dirty="0" smtClean="0"/>
              <a:t>Nonadherence results in an economic burden of $100 to $300 billion per year. Annually, nonadherence costs $2,000 per patient in physician visits. </a:t>
            </a:r>
          </a:p>
          <a:p>
            <a:r>
              <a:rPr lang="en-US" dirty="0" smtClean="0"/>
              <a:t>People with chronic conditions only take about half of their prescribed medicine. </a:t>
            </a:r>
            <a:r>
              <a:rPr lang="en-US" b="1" dirty="0" smtClean="0"/>
              <a:t>Adherence to treatment regimens for high blood pressures is estimated to be between 50 and 70 percent.</a:t>
            </a:r>
          </a:p>
          <a:p>
            <a:r>
              <a:rPr lang="en-US" dirty="0" smtClean="0"/>
              <a:t>The rate of nonadherence is expected to increase as the burden of chronic disease increases. </a:t>
            </a:r>
          </a:p>
          <a:p>
            <a:r>
              <a:rPr lang="en-US" dirty="0" smtClean="0"/>
              <a:t>Nonadherence accounts </a:t>
            </a:r>
            <a:r>
              <a:rPr lang="en-US" b="1" dirty="0" smtClean="0"/>
              <a:t>for 10% to 25% of hospital and nursing home admissions </a:t>
            </a:r>
            <a:r>
              <a:rPr lang="en-US" dirty="0" smtClean="0"/>
              <a:t>. </a:t>
            </a:r>
          </a:p>
          <a:p>
            <a:r>
              <a:rPr lang="en-US" dirty="0" smtClean="0"/>
              <a:t>Recent research has found medication nonadherence to result in: </a:t>
            </a:r>
          </a:p>
          <a:p>
            <a:pPr marL="165237" indent="-165237">
              <a:buFont typeface="Arial" panose="020B0604020202020204" pitchFamily="34" charset="0"/>
              <a:buChar char="•"/>
            </a:pPr>
            <a:r>
              <a:rPr lang="en-US" dirty="0" smtClean="0"/>
              <a:t>5.4 times increased risk of hospitalization, </a:t>
            </a:r>
            <a:r>
              <a:rPr lang="en-US" dirty="0" err="1" smtClean="0"/>
              <a:t>rehospitalization</a:t>
            </a:r>
            <a:r>
              <a:rPr lang="en-US" dirty="0" smtClean="0"/>
              <a:t>, or premature death for patients with high blood pressure  </a:t>
            </a:r>
          </a:p>
          <a:p>
            <a:pPr marL="165237" indent="-165237">
              <a:buFont typeface="Arial" panose="020B0604020202020204" pitchFamily="34" charset="0"/>
              <a:buChar char="•"/>
            </a:pPr>
            <a:r>
              <a:rPr lang="en-US" dirty="0" smtClean="0"/>
              <a:t>2.5 times increased risk of hospitalization for patients with diabetes</a:t>
            </a:r>
          </a:p>
          <a:p>
            <a:pPr marL="165237" indent="-165237">
              <a:buFont typeface="Arial" panose="020B0604020202020204" pitchFamily="34" charset="0"/>
              <a:buChar char="•"/>
            </a:pPr>
            <a:r>
              <a:rPr lang="en-US" dirty="0" smtClean="0"/>
              <a:t>More than 40 percent of nursing home admissions</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34</a:t>
            </a:fld>
            <a:endParaRPr lang="en-US"/>
          </a:p>
        </p:txBody>
      </p:sp>
    </p:spTree>
    <p:extLst>
      <p:ext uri="{BB962C8B-B14F-4D97-AF65-F5344CB8AC3E}">
        <p14:creationId xmlns:p14="http://schemas.microsoft.com/office/powerpoint/2010/main" val="3652970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914132">
              <a:defRPr/>
            </a:pPr>
            <a:r>
              <a:rPr lang="en-US" dirty="0" smtClean="0"/>
              <a:t>Let’s take</a:t>
            </a:r>
            <a:r>
              <a:rPr lang="en-US" baseline="0" dirty="0" smtClean="0"/>
              <a:t> this opportunity to look at medication reminders and the whole medication app picture. </a:t>
            </a:r>
          </a:p>
          <a:p>
            <a:r>
              <a:rPr lang="en-US" dirty="0" smtClean="0"/>
              <a:t>As one of </a:t>
            </a:r>
            <a:r>
              <a:rPr lang="en-US" b="1" dirty="0" smtClean="0"/>
              <a:t>the predictors of medication nonadherence is the cost of medications </a:t>
            </a:r>
            <a:r>
              <a:rPr lang="en-US" dirty="0" smtClean="0"/>
              <a:t>or copay for medications, one of the best apps you can suggest a patient use</a:t>
            </a:r>
            <a:r>
              <a:rPr lang="en-US" baseline="0" dirty="0" smtClean="0"/>
              <a:t> is </a:t>
            </a:r>
            <a:r>
              <a:rPr lang="en-US" b="1" baseline="0" dirty="0" err="1" smtClean="0"/>
              <a:t>GoodRx</a:t>
            </a:r>
            <a:r>
              <a:rPr lang="en-US" baseline="0" dirty="0" smtClean="0"/>
              <a:t>.  It lets patients  find the cheapest price on their medicines in their vicinity and provides coupons to help pay for medications.   </a:t>
            </a:r>
          </a:p>
          <a:p>
            <a:r>
              <a:rPr lang="en-US" baseline="0" dirty="0" smtClean="0"/>
              <a:t>The pharmacies have developed apps to help patients manage their medicines, get refills, and some ALSO include medication reminders which let the patient choose from their prescriptions list to set the reminder.  You can also get your pictures printed out directly from your phone </a:t>
            </a:r>
            <a:r>
              <a:rPr lang="en-US" baseline="0" dirty="0" smtClean="0">
                <a:sym typeface="Wingdings" panose="05000000000000000000" pitchFamily="2" charset="2"/>
              </a:rPr>
              <a: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35</a:t>
            </a:fld>
            <a:endParaRPr lang="en-US"/>
          </a:p>
        </p:txBody>
      </p:sp>
    </p:spTree>
    <p:extLst>
      <p:ext uri="{BB962C8B-B14F-4D97-AF65-F5344CB8AC3E}">
        <p14:creationId xmlns:p14="http://schemas.microsoft.com/office/powerpoint/2010/main" val="3722484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baseline="0" dirty="0" smtClean="0"/>
              <a:t>One of the most highly recommended pill reminder is </a:t>
            </a:r>
            <a:r>
              <a:rPr lang="en-US" baseline="0" dirty="0" err="1" smtClean="0"/>
              <a:t>Medisafe</a:t>
            </a:r>
            <a:r>
              <a:rPr lang="en-US" baseline="0" dirty="0" smtClean="0"/>
              <a:t>.  Medication reminders.  </a:t>
            </a:r>
          </a:p>
          <a:p>
            <a:r>
              <a:rPr lang="en-US" baseline="0" dirty="0" smtClean="0"/>
              <a:t>Nice article at </a:t>
            </a:r>
            <a:r>
              <a:rPr lang="en-US" baseline="0" dirty="0" err="1" smtClean="0"/>
              <a:t>iMedicapApps</a:t>
            </a:r>
            <a:r>
              <a:rPr lang="en-US" baseline="0" dirty="0" smtClean="0"/>
              <a:t> on the best medication reminder apps. </a:t>
            </a:r>
            <a:r>
              <a:rPr lang="en-US" dirty="0" smtClean="0">
                <a:hlinkClick r:id="rId3"/>
              </a:rPr>
              <a:t>http://www.imedicalapps.com/2017/01/study-best-medication-adherence-medical-apps/</a:t>
            </a:r>
            <a:endParaRPr lang="en-US" dirty="0" smtClean="0"/>
          </a:p>
          <a:p>
            <a:pPr defTabSz="881390">
              <a:defRPr/>
            </a:pPr>
            <a:r>
              <a:rPr lang="en-US" dirty="0"/>
              <a:t>Video is </a:t>
            </a:r>
            <a:r>
              <a:rPr lang="en-US" b="1" dirty="0" err="1"/>
              <a:t>MediSafe</a:t>
            </a:r>
            <a:r>
              <a:rPr lang="en-US" b="1" dirty="0"/>
              <a:t> Meds &amp; Pill Reminder | Health-e-Apps | Improve Your Health In A Mobile</a:t>
            </a:r>
            <a:r>
              <a:rPr lang="en-US" dirty="0"/>
              <a:t> </a:t>
            </a:r>
            <a:r>
              <a:rPr lang="en-US" b="1" dirty="0"/>
              <a:t>Minute</a:t>
            </a:r>
            <a:r>
              <a:rPr lang="en-US" dirty="0"/>
              <a:t> </a:t>
            </a:r>
            <a:r>
              <a:rPr lang="en-US" u="sng" dirty="0">
                <a:hlinkClick r:id="rId4"/>
              </a:rPr>
              <a:t>https://www.youtube.com/watch?v=mWqkBjfU3sE</a:t>
            </a:r>
            <a:r>
              <a:rPr lang="en-US" dirty="0"/>
              <a:t> 2.10 min</a:t>
            </a:r>
          </a:p>
          <a:p>
            <a:endParaRPr lang="en-US" baseline="0" dirty="0" smtClean="0"/>
          </a:p>
        </p:txBody>
      </p:sp>
      <p:sp>
        <p:nvSpPr>
          <p:cNvPr id="4" name="Slide Number Placeholder 3"/>
          <p:cNvSpPr>
            <a:spLocks noGrp="1"/>
          </p:cNvSpPr>
          <p:nvPr>
            <p:ph type="sldNum" sz="quarter" idx="10"/>
          </p:nvPr>
        </p:nvSpPr>
        <p:spPr/>
        <p:txBody>
          <a:bodyPr/>
          <a:lstStyle/>
          <a:p>
            <a:fld id="{A9B5BF6B-91BC-4596-8388-6C00C071B32E}" type="slidenum">
              <a:rPr lang="en-US" smtClean="0"/>
              <a:t>36</a:t>
            </a:fld>
            <a:endParaRPr lang="en-US"/>
          </a:p>
        </p:txBody>
      </p:sp>
    </p:spTree>
    <p:extLst>
      <p:ext uri="{BB962C8B-B14F-4D97-AF65-F5344CB8AC3E}">
        <p14:creationId xmlns:p14="http://schemas.microsoft.com/office/powerpoint/2010/main" val="723122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Video is a </a:t>
            </a:r>
            <a:r>
              <a:rPr lang="en-US" b="1" dirty="0" smtClean="0"/>
              <a:t>Prototype</a:t>
            </a:r>
            <a:r>
              <a:rPr lang="en-US" b="1" baseline="0" dirty="0" smtClean="0"/>
              <a:t> smart pill dispenser from Kent State University</a:t>
            </a:r>
            <a:r>
              <a:rPr lang="en-US" baseline="0" dirty="0" smtClean="0"/>
              <a:t>.  2:36 min </a:t>
            </a:r>
            <a:r>
              <a:rPr lang="en-US" u="sng" dirty="0">
                <a:hlinkClick r:id="rId3"/>
              </a:rPr>
              <a:t>https://www.youtube.com/watch?v=rn-VCEv5N7I</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37</a:t>
            </a:fld>
            <a:endParaRPr lang="en-US"/>
          </a:p>
        </p:txBody>
      </p:sp>
    </p:spTree>
    <p:extLst>
      <p:ext uri="{BB962C8B-B14F-4D97-AF65-F5344CB8AC3E}">
        <p14:creationId xmlns:p14="http://schemas.microsoft.com/office/powerpoint/2010/main" val="3871686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Monitoring medication adherence is made easier</a:t>
            </a:r>
            <a:r>
              <a:rPr lang="en-US" baseline="0" dirty="0" smtClean="0"/>
              <a:t> with devices that will track when a patient takes a pill or uses their inhaler.  Smart inhalers like ones that work with rescue bronchodilators will also tell you how well controlled an asthmatic is,</a:t>
            </a:r>
            <a:r>
              <a:rPr lang="en-US" dirty="0"/>
              <a:t> </a:t>
            </a:r>
            <a:r>
              <a:rPr lang="en-US" dirty="0" smtClean="0"/>
              <a:t>allowing the clinician to adjust their overall management</a:t>
            </a:r>
            <a:r>
              <a:rPr lang="en-US" baseline="0" dirty="0" smtClean="0"/>
              <a:t>. </a:t>
            </a:r>
          </a:p>
          <a:p>
            <a:endParaRPr lang="en-US" b="1" baseline="0" dirty="0" smtClean="0"/>
          </a:p>
          <a:p>
            <a:r>
              <a:rPr lang="en-US" b="0" baseline="0" dirty="0" smtClean="0"/>
              <a:t>Video is</a:t>
            </a:r>
            <a:r>
              <a:rPr lang="en-US" b="1" baseline="0" dirty="0" smtClean="0"/>
              <a:t> cute promotional for the 3M Intelligent Control system.  </a:t>
            </a:r>
            <a:r>
              <a:rPr lang="en-US" baseline="0" dirty="0" smtClean="0"/>
              <a:t>1:45 min. </a:t>
            </a:r>
            <a:r>
              <a:rPr lang="en-US" u="sng" dirty="0">
                <a:hlinkClick r:id="rId3"/>
              </a:rPr>
              <a:t>https://www.youtube.com/watch?v=5Ye44s0pToQ</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38</a:t>
            </a:fld>
            <a:endParaRPr lang="en-US"/>
          </a:p>
        </p:txBody>
      </p:sp>
    </p:spTree>
    <p:extLst>
      <p:ext uri="{BB962C8B-B14F-4D97-AF65-F5344CB8AC3E}">
        <p14:creationId xmlns:p14="http://schemas.microsoft.com/office/powerpoint/2010/main" val="4049629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The</a:t>
            </a:r>
            <a:r>
              <a:rPr lang="en-US" baseline="0" dirty="0" smtClean="0"/>
              <a:t> smart pill is likely only going to catch on with researchers to insure people involved in clinical trials are compliant.  Courts could use for chemical castration orders. </a:t>
            </a:r>
            <a:endParaRPr lang="en-US" dirty="0"/>
          </a:p>
        </p:txBody>
      </p:sp>
      <p:sp>
        <p:nvSpPr>
          <p:cNvPr id="4" name="Slide Number Placeholder 3"/>
          <p:cNvSpPr>
            <a:spLocks noGrp="1"/>
          </p:cNvSpPr>
          <p:nvPr>
            <p:ph type="sldNum" sz="quarter" idx="10"/>
          </p:nvPr>
        </p:nvSpPr>
        <p:spPr/>
        <p:txBody>
          <a:bodyPr/>
          <a:lstStyle/>
          <a:p>
            <a:fld id="{01D3356A-4763-4E05-A981-E53C79D96E69}" type="slidenum">
              <a:rPr lang="en-US" smtClean="0"/>
              <a:t>39</a:t>
            </a:fld>
            <a:endParaRPr lang="en-US"/>
          </a:p>
        </p:txBody>
      </p:sp>
    </p:spTree>
    <p:extLst>
      <p:ext uri="{BB962C8B-B14F-4D97-AF65-F5344CB8AC3E}">
        <p14:creationId xmlns:p14="http://schemas.microsoft.com/office/powerpoint/2010/main" val="2439326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4</a:t>
            </a:fld>
            <a:endParaRPr lang="en-US"/>
          </a:p>
        </p:txBody>
      </p:sp>
    </p:spTree>
    <p:extLst>
      <p:ext uri="{BB962C8B-B14F-4D97-AF65-F5344CB8AC3E}">
        <p14:creationId xmlns:p14="http://schemas.microsoft.com/office/powerpoint/2010/main" val="1131247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Here</a:t>
            </a:r>
            <a:r>
              <a:rPr lang="en-US" baseline="0" dirty="0" smtClean="0"/>
              <a:t> is an example of a coaching app.  </a:t>
            </a:r>
            <a:r>
              <a:rPr lang="en-US" dirty="0" smtClean="0"/>
              <a:t>Apps that support smoking cessation have shown positive and negative results.   </a:t>
            </a:r>
          </a:p>
          <a:p>
            <a:r>
              <a:rPr lang="en-US" dirty="0" smtClean="0"/>
              <a:t>http://www.imedicalapps.com/2016/08/quitguide-smoking-cessation-app-review/# </a:t>
            </a:r>
          </a:p>
          <a:p>
            <a:r>
              <a:rPr lang="en-US" dirty="0" smtClean="0"/>
              <a:t>http://www.imedicalapps.com/2016/07/smartquit-app-smoking-cessation-app-free/#</a:t>
            </a:r>
          </a:p>
          <a:p>
            <a:r>
              <a:rPr lang="en-US" dirty="0" smtClean="0"/>
              <a:t>health.usnews.com/health-news/health-wellness/articles/2014/07/09/how-to-use-your-smartphone-to-quit-smoking </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40</a:t>
            </a:fld>
            <a:endParaRPr lang="en-US"/>
          </a:p>
        </p:txBody>
      </p:sp>
    </p:spTree>
    <p:extLst>
      <p:ext uri="{BB962C8B-B14F-4D97-AF65-F5344CB8AC3E}">
        <p14:creationId xmlns:p14="http://schemas.microsoft.com/office/powerpoint/2010/main" val="373946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lvl="0"/>
            <a:r>
              <a:rPr lang="en-US" b="1" dirty="0"/>
              <a:t>Mobile apps that provide patients with simple tools to organize and track their health information </a:t>
            </a:r>
            <a:r>
              <a:rPr lang="en-US" dirty="0"/>
              <a:t>– These are apps that provide patients with </a:t>
            </a:r>
            <a:r>
              <a:rPr lang="en-US" dirty="0" smtClean="0"/>
              <a:t>tools</a:t>
            </a:r>
            <a:r>
              <a:rPr lang="en-US" sz="800" dirty="0"/>
              <a:t> </a:t>
            </a:r>
            <a:r>
              <a:rPr lang="en-US" dirty="0"/>
              <a:t>to organize and track health information without providing recommendations to alter or change a previously prescribed treatment or therapy. Examples include:</a:t>
            </a:r>
            <a:endParaRPr lang="en-US" sz="1100" dirty="0"/>
          </a:p>
          <a:p>
            <a:pPr lvl="1"/>
            <a:r>
              <a:rPr lang="en-US" dirty="0"/>
              <a:t>Apps that provide simple tools for patients with specific conditions or chronic disease (e.g., obesity, anorexia, arthritis, diabetes, heart disease) to log, track, or trend their events or measurements (e.g., blood pressure measurements, drug intake times, diet, daily routine or emotional state) and share this information with their health care provider as part of a disease-management plan.</a:t>
            </a:r>
          </a:p>
          <a:p>
            <a:pPr lvl="0"/>
            <a:r>
              <a:rPr lang="en-US" dirty="0"/>
              <a:t>Example given is </a:t>
            </a:r>
            <a:r>
              <a:rPr lang="en-US" b="1" dirty="0"/>
              <a:t>Microsoft Health Vault</a:t>
            </a:r>
            <a:r>
              <a:rPr lang="en-US" dirty="0"/>
              <a:t>.  Been around a long time</a:t>
            </a:r>
            <a:r>
              <a:rPr lang="en-US" dirty="0" smtClean="0"/>
              <a:t>. </a:t>
            </a:r>
            <a:r>
              <a:rPr lang="en-US" smtClean="0"/>
              <a:t>(2012) </a:t>
            </a:r>
            <a:r>
              <a:rPr lang="en-US" dirty="0"/>
              <a:t>Has online web site and well as app</a:t>
            </a:r>
            <a:r>
              <a:rPr lang="en-US" dirty="0" smtClean="0"/>
              <a:t>. Linked to https://www.healthvault.com/en-us/   </a:t>
            </a:r>
            <a:r>
              <a:rPr lang="en-US" dirty="0"/>
              <a:t>Patient takes responsibility to enter their data, plus it does input from Bluetooth scales and devices, Patient can grant access to online information to their family members, physician, etc. </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41</a:t>
            </a:fld>
            <a:endParaRPr lang="en-US"/>
          </a:p>
        </p:txBody>
      </p:sp>
    </p:spTree>
    <p:extLst>
      <p:ext uri="{BB962C8B-B14F-4D97-AF65-F5344CB8AC3E}">
        <p14:creationId xmlns:p14="http://schemas.microsoft.com/office/powerpoint/2010/main" val="3237010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There are literally thousands of apps that fit this category.  For almost every chronic disease there</a:t>
            </a:r>
            <a:r>
              <a:rPr lang="en-US" baseline="0" dirty="0" smtClean="0"/>
              <a:t> are dozens of apps that allow patients to put their logs of symptoms and such into an app, and share them with friends, family and/or their physician.  The problem is to consolidate all that info into a usable interface. If you have 30 patients with one chronic condition, but each is using a different app, that can be a problem for you.  </a:t>
            </a:r>
          </a:p>
          <a:p>
            <a:r>
              <a:rPr lang="en-US" baseline="0" dirty="0" smtClean="0"/>
              <a:t>Diabetes BG tracking apps have been around for a long time. Here are some of the better ones.  The advent of Bluetooth glucometers have made these archaic, but still handy for people with old equipment.</a:t>
            </a:r>
          </a:p>
          <a:p>
            <a:r>
              <a:rPr lang="en-US" baseline="0" dirty="0" smtClean="0"/>
              <a:t>Searching Google for “apps for patients with…” gives you some idea of the vast numbers of apps for a condition. For example: here is an article on the best apps for patients with psoriatic disease: https://www.psoriasis.org/blog/best-apps-psoriatic-disease </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42</a:t>
            </a:fld>
            <a:endParaRPr lang="en-US"/>
          </a:p>
        </p:txBody>
      </p:sp>
    </p:spTree>
    <p:extLst>
      <p:ext uri="{BB962C8B-B14F-4D97-AF65-F5344CB8AC3E}">
        <p14:creationId xmlns:p14="http://schemas.microsoft.com/office/powerpoint/2010/main" val="21407480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For the psychiatrists in the room, there are large</a:t>
            </a:r>
            <a:r>
              <a:rPr lang="en-US" baseline="0" dirty="0" smtClean="0"/>
              <a:t> numbers of apps that both coach, track and education patients with mental health issues.</a:t>
            </a:r>
            <a:r>
              <a:rPr lang="en-US" dirty="0" smtClean="0"/>
              <a:t> The national center for telehealth and technology has several nice apps which are combinations of tracking, coaching apps:</a:t>
            </a:r>
            <a:r>
              <a:rPr lang="en-US" baseline="0" dirty="0" smtClean="0"/>
              <a:t> T2</a:t>
            </a:r>
            <a:r>
              <a:rPr lang="en-US" dirty="0" smtClean="0"/>
              <a:t> Mood Tracker, </a:t>
            </a:r>
            <a:r>
              <a:rPr lang="en-US" baseline="0" dirty="0" smtClean="0"/>
              <a:t>Breathe2Relax, </a:t>
            </a:r>
            <a:r>
              <a:rPr lang="en-US" baseline="0" dirty="0" err="1" smtClean="0"/>
              <a:t>mTBI</a:t>
            </a:r>
            <a:r>
              <a:rPr lang="en-US" baseline="0" dirty="0" smtClean="0"/>
              <a:t> Pocket Guide (mild traumatic brain injury). Some of these also contain patient education. </a:t>
            </a:r>
          </a:p>
          <a:p>
            <a:r>
              <a:rPr lang="en-US" baseline="0" dirty="0" smtClean="0"/>
              <a:t>Live OCD claims to reduce OCD by 34% in 8 weeks.  Has video tutorials as a nice user guide. PTSD Coach has  some research to back up success.  </a:t>
            </a:r>
            <a:r>
              <a:rPr lang="en-US" b="1" baseline="0" dirty="0" smtClean="0"/>
              <a:t>Live OCD Free Tutorial Video</a:t>
            </a:r>
            <a:r>
              <a:rPr lang="en-US" baseline="0" dirty="0" smtClean="0"/>
              <a:t>:  https://www.youtube.com/watch?v=5T63lNyjFb0  5 min</a:t>
            </a:r>
          </a:p>
          <a:p>
            <a:r>
              <a:rPr lang="en-US" b="1" baseline="0" dirty="0" smtClean="0"/>
              <a:t>PTSD Coach Mobile App Video </a:t>
            </a:r>
            <a:r>
              <a:rPr lang="en-US" baseline="0" dirty="0" smtClean="0"/>
              <a:t>from the VA https://www.youtube.com/watch?v=yQuEVOPeDrM  3.5 min.</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43</a:t>
            </a:fld>
            <a:endParaRPr lang="en-US"/>
          </a:p>
        </p:txBody>
      </p:sp>
    </p:spTree>
    <p:extLst>
      <p:ext uri="{BB962C8B-B14F-4D97-AF65-F5344CB8AC3E}">
        <p14:creationId xmlns:p14="http://schemas.microsoft.com/office/powerpoint/2010/main" val="37296158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lvl="0"/>
            <a:r>
              <a:rPr lang="en-US" dirty="0"/>
              <a:t>We have several workshops that cover these, no not going to </a:t>
            </a:r>
            <a:r>
              <a:rPr lang="en-US" dirty="0" smtClean="0"/>
              <a:t>spend any time on these.  </a:t>
            </a:r>
            <a:r>
              <a:rPr lang="en-US" dirty="0"/>
              <a:t>There are a number of apps that are free like Epocrates Rx, Medscape, WebMD, and such that patients can download for education purposes.  Many of the previously mentioned apps Dx tracking apps have educational components built in.</a:t>
            </a:r>
          </a:p>
          <a:p>
            <a:pPr lvl="0"/>
            <a:endParaRPr lang="en-US" b="1" dirty="0" smtClean="0"/>
          </a:p>
          <a:p>
            <a:pPr lvl="0"/>
            <a:r>
              <a:rPr lang="en-US" sz="1100" b="1" dirty="0"/>
              <a:t>FDA VERBAGE: 3. Apps that provide easy access to information related to patients’ health conditions or treatments (beyond providing an electronic “copy” of a medical reference) </a:t>
            </a:r>
            <a:r>
              <a:rPr lang="en-US" sz="1100" dirty="0"/>
              <a:t>– These are apps that provide contextually-relevant information to users by matching patient-specific information (e.g., diagnosis, treatments, allergies, signs or symptoms) to reference information routinely used in clinical practice</a:t>
            </a:r>
            <a:r>
              <a:rPr lang="en-US" sz="700" dirty="0"/>
              <a:t>.</a:t>
            </a:r>
            <a:r>
              <a:rPr lang="en-US" sz="1100" dirty="0"/>
              <a:t> The type of information provided in these apps is from authoritative medical sources, as recognized by the field or discipline that is the subject of the app.</a:t>
            </a:r>
            <a:r>
              <a:rPr lang="en-US" sz="700" dirty="0"/>
              <a:t> </a:t>
            </a:r>
            <a:r>
              <a:rPr lang="en-US" sz="1100" dirty="0"/>
              <a:t>(e.g., practice guidelines) to facilitate a user’s assessment of a specific patient. Examples include:</a:t>
            </a:r>
            <a:endParaRPr lang="en-US" sz="1000" dirty="0"/>
          </a:p>
          <a:p>
            <a:pPr lvl="1"/>
            <a:r>
              <a:rPr lang="en-US" sz="1100" dirty="0"/>
              <a:t>Apps that use a patient’s diagnosis to provide a clinician with best practice treatment guidelines for common illnesses or conditions such as influenza;</a:t>
            </a:r>
          </a:p>
          <a:p>
            <a:pPr lvl="1"/>
            <a:r>
              <a:rPr lang="en-US" sz="1100" dirty="0"/>
              <a:t>Apps that are drug-drug interaction or drug-allergy look-up tools.</a:t>
            </a:r>
          </a:p>
          <a:p>
            <a:pPr lvl="0"/>
            <a:r>
              <a:rPr lang="en-US" sz="1100" dirty="0"/>
              <a:t> 4. </a:t>
            </a:r>
            <a:r>
              <a:rPr lang="en-US" sz="1100" b="1" dirty="0"/>
              <a:t>Mobile apps that perform simple calculations routinely used in clinical practice </a:t>
            </a:r>
            <a:r>
              <a:rPr lang="en-US" sz="1100" dirty="0"/>
              <a:t>– These are apps that are intended to provide a convenient way for clinicians to perform various simple medical calculations taught in medical schools</a:t>
            </a:r>
            <a:r>
              <a:rPr lang="en-US" sz="700" dirty="0">
                <a:hlinkClick r:id="rId3"/>
              </a:rPr>
              <a:t>30</a:t>
            </a:r>
            <a:r>
              <a:rPr lang="en-US" sz="700" dirty="0"/>
              <a:t> </a:t>
            </a:r>
            <a:r>
              <a:rPr lang="en-US" sz="1100" dirty="0"/>
              <a:t>and are routinely used in clinical practice. These apps are generally tailored for clinical use, but retain functionality that is similar to simple general purpose tools such as paper charts, spread sheets, timers or generic mathematical calculators. Examples of such general purpose tools include medical calculators for:</a:t>
            </a:r>
          </a:p>
          <a:p>
            <a:pPr lvl="1"/>
            <a:r>
              <a:rPr lang="en-US" sz="1100" dirty="0"/>
              <a:t>Body Mass Index (BMI)</a:t>
            </a:r>
          </a:p>
          <a:p>
            <a:pPr lvl="1"/>
            <a:r>
              <a:rPr lang="en-US" sz="1100" dirty="0"/>
              <a:t>Total Body Water / Urea Volume of Distribution</a:t>
            </a:r>
          </a:p>
          <a:p>
            <a:pPr lvl="1"/>
            <a:r>
              <a:rPr lang="en-US" sz="1100" dirty="0"/>
              <a:t>Mean arterial pressure</a:t>
            </a:r>
          </a:p>
          <a:p>
            <a:pPr lvl="1"/>
            <a:r>
              <a:rPr lang="en-US" sz="1100" dirty="0" err="1"/>
              <a:t>Glascow</a:t>
            </a:r>
            <a:r>
              <a:rPr lang="en-US" sz="1100" dirty="0"/>
              <a:t> Coma Scale score</a:t>
            </a:r>
          </a:p>
          <a:p>
            <a:pPr lvl="1"/>
            <a:r>
              <a:rPr lang="en-US" sz="1100" dirty="0"/>
              <a:t>APGAR score</a:t>
            </a:r>
          </a:p>
          <a:p>
            <a:pPr lvl="1"/>
            <a:r>
              <a:rPr lang="en-US" sz="1100" dirty="0"/>
              <a:t>NIH Stroke Scale</a:t>
            </a:r>
          </a:p>
          <a:p>
            <a:pPr lvl="1"/>
            <a:r>
              <a:rPr lang="en-US" sz="1100" dirty="0"/>
              <a:t>Delivery date estimator</a:t>
            </a:r>
            <a:endParaRPr lang="en-US" sz="1000" dirty="0"/>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44</a:t>
            </a:fld>
            <a:endParaRPr lang="en-US"/>
          </a:p>
        </p:txBody>
      </p:sp>
    </p:spTree>
    <p:extLst>
      <p:ext uri="{BB962C8B-B14F-4D97-AF65-F5344CB8AC3E}">
        <p14:creationId xmlns:p14="http://schemas.microsoft.com/office/powerpoint/2010/main" val="665867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881390">
              <a:defRPr/>
            </a:pPr>
            <a:r>
              <a:rPr lang="en-US" dirty="0" smtClean="0"/>
              <a:t>Video is </a:t>
            </a:r>
            <a:r>
              <a:rPr lang="en-US" b="1" dirty="0" smtClean="0"/>
              <a:t>Demo</a:t>
            </a:r>
            <a:r>
              <a:rPr lang="en-US" b="1" baseline="0" dirty="0" smtClean="0"/>
              <a:t> of </a:t>
            </a:r>
            <a:r>
              <a:rPr lang="en-US" b="1" baseline="0" dirty="0" err="1" smtClean="0"/>
              <a:t>iTriage</a:t>
            </a:r>
            <a:r>
              <a:rPr lang="en-US" b="1" baseline="0" dirty="0" smtClean="0"/>
              <a:t> symptom checker</a:t>
            </a:r>
            <a:r>
              <a:rPr lang="en-US" baseline="0" dirty="0" smtClean="0"/>
              <a:t>.  1:14 min </a:t>
            </a:r>
            <a:r>
              <a:rPr lang="en-US" u="sng" dirty="0">
                <a:hlinkClick r:id="rId3"/>
              </a:rPr>
              <a:t>https://www.youtube.com/watch?v=ynaq__WRntQ</a:t>
            </a:r>
            <a:endParaRPr lang="en-US" dirty="0"/>
          </a:p>
          <a:p>
            <a:endParaRPr lang="en-US" baseline="0" dirty="0" smtClean="0"/>
          </a:p>
          <a:p>
            <a:pPr defTabSz="914132">
              <a:defRPr/>
            </a:pPr>
            <a:r>
              <a:rPr lang="en-US" b="1" u="sng" dirty="0" err="1">
                <a:hlinkClick r:id="rId4"/>
              </a:rPr>
              <a:t>AskMD</a:t>
            </a:r>
            <a:r>
              <a:rPr lang="en-US" dirty="0"/>
              <a:t> -- </a:t>
            </a:r>
            <a:r>
              <a:rPr lang="en-US" dirty="0" err="1"/>
              <a:t>Sharecare's</a:t>
            </a:r>
            <a:r>
              <a:rPr lang="en-US" dirty="0"/>
              <a:t> </a:t>
            </a:r>
            <a:r>
              <a:rPr lang="en-US" dirty="0" err="1"/>
              <a:t>AskMD</a:t>
            </a:r>
            <a:r>
              <a:rPr lang="en-US" dirty="0"/>
              <a:t> app offers users a symptom checker that allows </a:t>
            </a:r>
            <a:r>
              <a:rPr lang="en-US" dirty="0" smtClean="0"/>
              <a:t>patients </a:t>
            </a:r>
            <a:r>
              <a:rPr lang="en-US" dirty="0"/>
              <a:t>to choose which symptoms they are feeling and then see which potential health issues they might have. The app then walks the user through a ‘consultation’ in which the app will ask the user a series of questions to identify more specifically what the symptom feels like, when it started, and if there are any other symptoms accompanying it. </a:t>
            </a:r>
            <a:r>
              <a:rPr lang="en-US" dirty="0" err="1"/>
              <a:t>AskMD</a:t>
            </a:r>
            <a:r>
              <a:rPr lang="en-US" dirty="0"/>
              <a:t> will integrate data from </a:t>
            </a:r>
            <a:r>
              <a:rPr lang="en-US" dirty="0" smtClean="0"/>
              <a:t>Apple Health </a:t>
            </a:r>
            <a:r>
              <a:rPr lang="en-US" dirty="0"/>
              <a:t>so that the app will have snapshots of the user's health</a:t>
            </a:r>
            <a:r>
              <a:rPr lang="en-US" dirty="0" smtClean="0"/>
              <a:t>.</a:t>
            </a:r>
          </a:p>
          <a:p>
            <a:pPr defTabSz="914132">
              <a:defRPr/>
            </a:pPr>
            <a:r>
              <a:rPr lang="en-US" dirty="0" smtClean="0"/>
              <a:t>The </a:t>
            </a:r>
            <a:r>
              <a:rPr lang="en-US" b="1" dirty="0" err="1" smtClean="0">
                <a:solidFill>
                  <a:srgbClr val="002060"/>
                </a:solidFill>
              </a:rPr>
              <a:t>KidsDoc</a:t>
            </a:r>
            <a:r>
              <a:rPr lang="en-US" dirty="0" smtClean="0"/>
              <a:t> app, an app made by the American Academy of </a:t>
            </a:r>
            <a:r>
              <a:rPr lang="en-US" dirty="0" smtClean="0">
                <a:hlinkClick r:id="rId5"/>
              </a:rPr>
              <a:t>Pediatrics</a:t>
            </a:r>
            <a:r>
              <a:rPr lang="en-US" dirty="0" smtClean="0"/>
              <a:t>, is designed to be a resource for parents who are seeking medical guidance for their sick or injured child. The description of the app says that it is specifically designed for moments when parents have medical questions after hours or when it would otherwise be difficult to reach their primary care physician.  Amazon Echo has incorporated the </a:t>
            </a:r>
            <a:r>
              <a:rPr lang="en-US" dirty="0" err="1" smtClean="0"/>
              <a:t>KidsDoc</a:t>
            </a:r>
            <a:r>
              <a:rPr lang="en-US" dirty="0" smtClean="0"/>
              <a:t> app into their system so that a parent can ask Echo (Alexa) questions  </a:t>
            </a:r>
            <a:r>
              <a:rPr lang="en-US" u="sng" dirty="0">
                <a:hlinkClick r:id="rId6"/>
              </a:rPr>
              <a:t>http://www.imedicalapps.com/2016/05/amazon-echo-kidsmd-app/</a:t>
            </a:r>
            <a:endParaRPr lang="en-US" dirty="0"/>
          </a:p>
          <a:p>
            <a:pPr defTabSz="914132">
              <a:defRPr/>
            </a:pPr>
            <a:endParaRPr lang="en-US" dirty="0"/>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45</a:t>
            </a:fld>
            <a:endParaRPr lang="en-US"/>
          </a:p>
        </p:txBody>
      </p:sp>
    </p:spTree>
    <p:extLst>
      <p:ext uri="{BB962C8B-B14F-4D97-AF65-F5344CB8AC3E}">
        <p14:creationId xmlns:p14="http://schemas.microsoft.com/office/powerpoint/2010/main" val="3298323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talked about coaching, tracking and patient </a:t>
            </a:r>
            <a:r>
              <a:rPr lang="en-US" dirty="0" err="1" smtClean="0"/>
              <a:t>ed</a:t>
            </a:r>
            <a:r>
              <a:rPr lang="en-US" dirty="0" smtClean="0"/>
              <a:t> apps.  If</a:t>
            </a:r>
            <a:r>
              <a:rPr lang="en-US" baseline="0" dirty="0" smtClean="0"/>
              <a:t> you want to use the computers, you can take 5 min and let the audience search and report what they find.  If not, this can be homework.  </a:t>
            </a:r>
            <a:r>
              <a:rPr lang="en-US" baseline="0" dirty="0" err="1" smtClean="0"/>
              <a:t>NIH.nlm</a:t>
            </a:r>
            <a:r>
              <a:rPr lang="en-US" baseline="0" dirty="0" smtClean="0"/>
              <a:t> sites would be journal articles.</a:t>
            </a:r>
          </a:p>
          <a:p>
            <a:r>
              <a:rPr lang="en-US" baseline="0" dirty="0" smtClean="0"/>
              <a:t>You can go to http://healthline.com and search for apps to see reviews.</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46</a:t>
            </a:fld>
            <a:endParaRPr lang="en-US"/>
          </a:p>
        </p:txBody>
      </p:sp>
    </p:spTree>
    <p:extLst>
      <p:ext uri="{BB962C8B-B14F-4D97-AF65-F5344CB8AC3E}">
        <p14:creationId xmlns:p14="http://schemas.microsoft.com/office/powerpoint/2010/main" val="6472240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 the official</a:t>
            </a:r>
            <a:r>
              <a:rPr lang="en-US" baseline="0" dirty="0" smtClean="0"/>
              <a:t> app stores for Android and Apple lack functionality.  Using </a:t>
            </a:r>
            <a:r>
              <a:rPr lang="en-US" b="1" baseline="0" dirty="0" smtClean="0"/>
              <a:t>theappstore.org </a:t>
            </a:r>
            <a:r>
              <a:rPr lang="en-US" baseline="0" dirty="0" smtClean="0"/>
              <a:t>to find an app works much better.  </a:t>
            </a:r>
            <a:r>
              <a:rPr lang="en-US" dirty="0" smtClean="0"/>
              <a:t>Demo these with audience input</a:t>
            </a:r>
            <a:r>
              <a:rPr lang="en-US" baseline="0" dirty="0" smtClean="0"/>
              <a:t> or let them try these on the computer.  There are still too many good apps to pick one, but this narrows it down considerably.  We will talk about curation efforts later. </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47</a:t>
            </a:fld>
            <a:endParaRPr lang="en-US"/>
          </a:p>
        </p:txBody>
      </p:sp>
    </p:spTree>
    <p:extLst>
      <p:ext uri="{BB962C8B-B14F-4D97-AF65-F5344CB8AC3E}">
        <p14:creationId xmlns:p14="http://schemas.microsoft.com/office/powerpoint/2010/main" val="35463607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881390">
              <a:defRPr/>
            </a:pPr>
            <a:r>
              <a:rPr lang="en-US" dirty="0" smtClean="0"/>
              <a:t>Video is </a:t>
            </a:r>
            <a:r>
              <a:rPr lang="en-US" b="1" dirty="0" err="1"/>
              <a:t>eVisit</a:t>
            </a:r>
            <a:r>
              <a:rPr lang="en-US" b="1" dirty="0"/>
              <a:t> Video</a:t>
            </a:r>
            <a:r>
              <a:rPr lang="en-US" dirty="0"/>
              <a:t>.  1:39 min  </a:t>
            </a:r>
            <a:r>
              <a:rPr lang="en-US" u="sng" dirty="0">
                <a:hlinkClick r:id="rId3"/>
              </a:rPr>
              <a:t>https://www.youtube.com/watch?v=KwNz7tYcbFE</a:t>
            </a:r>
            <a:r>
              <a:rPr lang="en-US" dirty="0"/>
              <a:t> </a:t>
            </a:r>
          </a:p>
          <a:p>
            <a:r>
              <a:rPr lang="en-US" baseline="0" dirty="0" smtClean="0"/>
              <a:t> </a:t>
            </a:r>
            <a:r>
              <a:rPr lang="en-US" baseline="0" dirty="0" err="1" smtClean="0"/>
              <a:t>Touchcare</a:t>
            </a:r>
            <a:r>
              <a:rPr lang="en-US" baseline="0" dirty="0" smtClean="0"/>
              <a:t> and </a:t>
            </a:r>
            <a:r>
              <a:rPr lang="en-US" baseline="0" dirty="0" err="1" smtClean="0"/>
              <a:t>eVisit</a:t>
            </a:r>
            <a:r>
              <a:rPr lang="en-US" baseline="0" dirty="0" smtClean="0"/>
              <a:t> can be licensed by clinician, group or institution and used for telemedicine visits with patients.  They allow scheduling of visits to set up a time, patient downloads app, clinician can use computer or app and have a secure video conference. </a:t>
            </a:r>
          </a:p>
          <a:p>
            <a:r>
              <a:rPr lang="en-US" b="1" dirty="0" err="1" smtClean="0"/>
              <a:t>Touchare</a:t>
            </a:r>
            <a:r>
              <a:rPr lang="en-US" dirty="0" smtClean="0"/>
              <a:t> can be licensed by any providers to use in their practice. Patients make appointments (video)</a:t>
            </a:r>
            <a:r>
              <a:rPr lang="en-US" baseline="0" dirty="0" smtClean="0"/>
              <a:t> and visits use an app to set up the appointment, and use the built in camera in the phone for the visit.  Platform is HIPAA compliant.  </a:t>
            </a:r>
            <a:r>
              <a:rPr lang="en-US" b="1" baseline="0" dirty="0" err="1" smtClean="0"/>
              <a:t>eVisit</a:t>
            </a:r>
            <a:r>
              <a:rPr lang="en-US" baseline="0" dirty="0" smtClean="0"/>
              <a:t> is also a telemedicine platform that can be licensed by providers.</a:t>
            </a:r>
          </a:p>
          <a:p>
            <a:endParaRPr lang="en-US" baseline="0" dirty="0" smtClean="0"/>
          </a:p>
          <a:p>
            <a:r>
              <a:rPr lang="en-US" b="1" baseline="0" dirty="0" smtClean="0"/>
              <a:t>Doctor’s on Demand </a:t>
            </a:r>
            <a:r>
              <a:rPr lang="en-US" baseline="0" dirty="0" smtClean="0"/>
              <a:t>and </a:t>
            </a:r>
            <a:r>
              <a:rPr lang="en-US" b="1" dirty="0" err="1" smtClean="0"/>
              <a:t>Healthtap</a:t>
            </a:r>
            <a:r>
              <a:rPr lang="en-US" dirty="0" smtClean="0"/>
              <a:t> hire their own physicians who provide remote medical care.  Patients pay $75 per visit for DOD.</a:t>
            </a:r>
            <a:r>
              <a:rPr lang="en-US" baseline="0" dirty="0" smtClean="0"/>
              <a:t> Labs are ordered thru </a:t>
            </a:r>
            <a:r>
              <a:rPr lang="en-US" baseline="0" dirty="0" err="1" smtClean="0"/>
              <a:t>Labcorp</a:t>
            </a:r>
            <a:r>
              <a:rPr lang="en-US" baseline="0" dirty="0" smtClean="0"/>
              <a:t> or Quest Diagnostics, and prescriptions are sent to </a:t>
            </a:r>
            <a:r>
              <a:rPr lang="en-US" baseline="0" dirty="0" err="1" smtClean="0"/>
              <a:t>pharmacy.</a:t>
            </a:r>
            <a:r>
              <a:rPr lang="en-US" b="1" baseline="0" dirty="0" err="1" smtClean="0"/>
              <a:t>MDLive</a:t>
            </a:r>
            <a:r>
              <a:rPr lang="en-US" baseline="0" dirty="0" err="1" smtClean="0"/>
              <a:t>is</a:t>
            </a:r>
            <a:r>
              <a:rPr lang="en-US" baseline="0" dirty="0" smtClean="0"/>
              <a:t> another app or online based 24/7 clinic for $49 per visit </a:t>
            </a:r>
            <a:endParaRPr lang="en-US" dirty="0" smtClean="0"/>
          </a:p>
          <a:p>
            <a:endParaRPr lang="en-US" dirty="0" smtClean="0"/>
          </a:p>
          <a:p>
            <a:r>
              <a:rPr lang="en-US" sz="1100" dirty="0"/>
              <a:t>FDA VERBAGE:  5.  Apps that are specifically marketed to help patients document, show, or communicate to providers potential medical conditions – These are apps that in their labeling or promotional materials are not promoted for medical uses but which, by virtue of other circumstances surrounding their distribution, may meet the definition of a medical device. These products either pose little or no risk, or are the sole responsibility of the health care providers who have used them in medical applications. Examples include:</a:t>
            </a:r>
          </a:p>
          <a:p>
            <a:pPr lvl="1"/>
            <a:r>
              <a:rPr lang="en-US" sz="1100" dirty="0"/>
              <a:t>Apps that serve as videoconferencing portals [</a:t>
            </a:r>
            <a:r>
              <a:rPr lang="en-US" sz="1100" dirty="0" err="1"/>
              <a:t>TouchCare</a:t>
            </a:r>
            <a:r>
              <a:rPr lang="en-US" sz="1100" dirty="0"/>
              <a:t>]  specifically intended for medical use and to enhance communications between patients, healthcare providers, and caregivers;</a:t>
            </a:r>
          </a:p>
          <a:p>
            <a:pPr lvl="1"/>
            <a:r>
              <a:rPr lang="en-US" sz="1100" dirty="0"/>
              <a:t>Apps specifically intended for medical uses that utilize the mobile device’s built- in camera or a connected camera for purposes of documenting or transmitting pictures (e.g., photos of a patient’s skin lesions or wounds) to supplement or augment what would otherwise be a verbal description in a consultation between healthcare providers or between healthcare providers and patients/caregivers.</a:t>
            </a:r>
          </a:p>
          <a:p>
            <a:endParaRPr lang="en-US" dirty="0" smtClean="0"/>
          </a:p>
        </p:txBody>
      </p:sp>
      <p:sp>
        <p:nvSpPr>
          <p:cNvPr id="4" name="Slide Number Placeholder 3"/>
          <p:cNvSpPr>
            <a:spLocks noGrp="1"/>
          </p:cNvSpPr>
          <p:nvPr>
            <p:ph type="sldNum" sz="quarter" idx="10"/>
          </p:nvPr>
        </p:nvSpPr>
        <p:spPr/>
        <p:txBody>
          <a:bodyPr/>
          <a:lstStyle/>
          <a:p>
            <a:fld id="{A9B5BF6B-91BC-4596-8388-6C00C071B32E}" type="slidenum">
              <a:rPr lang="en-US" smtClean="0"/>
              <a:t>48</a:t>
            </a:fld>
            <a:endParaRPr lang="en-US"/>
          </a:p>
        </p:txBody>
      </p:sp>
    </p:spTree>
    <p:extLst>
      <p:ext uri="{BB962C8B-B14F-4D97-AF65-F5344CB8AC3E}">
        <p14:creationId xmlns:p14="http://schemas.microsoft.com/office/powerpoint/2010/main" val="11811754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Here is how one institution is using app based telemedicine.  The University of Pittsburgh Medical Center (UPMC) Health Plan has launched an app-based, 24/7 telemedicine service to offer patients across Pennsylvania video visits from UPMC emergency room nurses and clinicians. Initially launched on desktop in November 2016 to UPMC Health Plan employees, the app version of </a:t>
            </a:r>
            <a:r>
              <a:rPr lang="en-US" b="1" dirty="0" err="1" smtClean="0"/>
              <a:t>AnywhereCare</a:t>
            </a:r>
            <a:r>
              <a:rPr lang="en-US" dirty="0" smtClean="0"/>
              <a:t> is now available to all patients within the state.</a:t>
            </a:r>
          </a:p>
          <a:p>
            <a:r>
              <a:rPr lang="en-US" dirty="0" smtClean="0"/>
              <a:t>Even though emergency room professionals are providing the service, the </a:t>
            </a:r>
            <a:r>
              <a:rPr lang="en-US" dirty="0" err="1" smtClean="0"/>
              <a:t>AnywhereCare</a:t>
            </a:r>
            <a:r>
              <a:rPr lang="en-US" dirty="0" smtClean="0"/>
              <a:t> app is actually intended for non-emergency ailments that nonetheless require urgent care, such as sore throats and respiratory illnesses. Powered by American Well and </a:t>
            </a:r>
            <a:r>
              <a:rPr lang="en-US" dirty="0" err="1" smtClean="0"/>
              <a:t>whitelabeled</a:t>
            </a:r>
            <a:r>
              <a:rPr lang="en-US" dirty="0" smtClean="0"/>
              <a:t> under UPMC, the video visit app is available for free on smartphones, tablets or desktop computers, and users can expect to wait a little over six minutes, on average, to see a clinician.</a:t>
            </a:r>
          </a:p>
          <a:p>
            <a:r>
              <a:rPr lang="en-US" sz="1100" dirty="0"/>
              <a:t>UPMC is one of the largest health systems and insurers in the state, counting 3,600 physicians across 25 hospitals and 600 offices and outpatient clinics. There are more than 3 million members under UPMC Health Plan, but </a:t>
            </a:r>
            <a:r>
              <a:rPr lang="en-US" sz="1100" dirty="0" err="1"/>
              <a:t>AnywhereCare</a:t>
            </a:r>
            <a:r>
              <a:rPr lang="en-US" sz="1100" dirty="0"/>
              <a:t> is available to anyone in the state regardless of their plan. Depending on coverage, the video consultations range from $10 for health plan members to $49 per visit for </a:t>
            </a:r>
            <a:r>
              <a:rPr lang="en-US" sz="1100" dirty="0" err="1"/>
              <a:t>nonmenters</a:t>
            </a:r>
            <a:r>
              <a:rPr lang="en-US" sz="1100" dirty="0"/>
              <a:t>. Healthcare professionals conducting a visit can also send prescriptions directly to the patient’s pharmacy, if need be, saving the patient even more time.</a:t>
            </a:r>
          </a:p>
          <a:p>
            <a:r>
              <a:rPr lang="en-US" sz="1100" dirty="0"/>
              <a:t>"</a:t>
            </a:r>
            <a:r>
              <a:rPr lang="en-US" sz="1100" dirty="0" err="1"/>
              <a:t>AnywhereCare</a:t>
            </a:r>
            <a:r>
              <a:rPr lang="en-US" sz="1100" dirty="0"/>
              <a:t> also helps to free the backlog in doctor's offices, urgent care facilities, and hospital emergency rooms and allows doctors to spend more time with patients who suffer from chronic conditions. Nearly 90 percent of patient issues are resolved during the </a:t>
            </a:r>
            <a:r>
              <a:rPr lang="en-US" sz="1100" dirty="0" err="1"/>
              <a:t>AnywhereCare</a:t>
            </a:r>
            <a:r>
              <a:rPr lang="en-US" sz="1100" dirty="0"/>
              <a:t> virtual visit and do not require follow-up care."</a:t>
            </a:r>
          </a:p>
          <a:p>
            <a:r>
              <a:rPr lang="en-US" sz="1100" dirty="0"/>
              <a:t>.</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49</a:t>
            </a:fld>
            <a:endParaRPr lang="en-US"/>
          </a:p>
        </p:txBody>
      </p:sp>
    </p:spTree>
    <p:extLst>
      <p:ext uri="{BB962C8B-B14F-4D97-AF65-F5344CB8AC3E}">
        <p14:creationId xmlns:p14="http://schemas.microsoft.com/office/powerpoint/2010/main" val="2234237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These are just questions to throw out to the audience to get them started talking</a:t>
            </a:r>
            <a:r>
              <a:rPr lang="en-US" baseline="0" dirty="0" smtClean="0"/>
              <a:t> and see where they are coming from, why they are here.  You could get attendees to address one of these questions as they </a:t>
            </a:r>
            <a:r>
              <a:rPr lang="en-US" baseline="0" smtClean="0"/>
              <a:t>introduce themselves.  </a:t>
            </a:r>
            <a:endParaRPr lang="en-US"/>
          </a:p>
        </p:txBody>
      </p:sp>
      <p:sp>
        <p:nvSpPr>
          <p:cNvPr id="4" name="Slide Number Placeholder 3"/>
          <p:cNvSpPr>
            <a:spLocks noGrp="1"/>
          </p:cNvSpPr>
          <p:nvPr>
            <p:ph type="sldNum" sz="quarter" idx="10"/>
          </p:nvPr>
        </p:nvSpPr>
        <p:spPr/>
        <p:txBody>
          <a:bodyPr/>
          <a:lstStyle/>
          <a:p>
            <a:fld id="{A9B5BF6B-91BC-4596-8388-6C00C071B32E}" type="slidenum">
              <a:rPr lang="en-US" smtClean="0"/>
              <a:t>5</a:t>
            </a:fld>
            <a:endParaRPr lang="en-US"/>
          </a:p>
        </p:txBody>
      </p:sp>
    </p:spTree>
    <p:extLst>
      <p:ext uri="{BB962C8B-B14F-4D97-AF65-F5344CB8AC3E}">
        <p14:creationId xmlns:p14="http://schemas.microsoft.com/office/powerpoint/2010/main" val="37832717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931500">
              <a:defRPr/>
            </a:pPr>
            <a:r>
              <a:rPr lang="en-US" dirty="0" err="1" smtClean="0"/>
              <a:t>Drchrono</a:t>
            </a:r>
            <a:r>
              <a:rPr lang="en-US" baseline="0" dirty="0" smtClean="0"/>
              <a:t> has taken it a step farther, with an app that allows a patient to enter their own information into an app</a:t>
            </a:r>
          </a:p>
          <a:p>
            <a:pPr defTabSz="931500">
              <a:defRPr/>
            </a:pPr>
            <a:r>
              <a:rPr lang="en-US" i="1" baseline="0" dirty="0" err="1" smtClean="0"/>
              <a:t>Onpatient</a:t>
            </a:r>
            <a:r>
              <a:rPr lang="en-US" i="1" baseline="0" dirty="0" smtClean="0"/>
              <a:t> PHR </a:t>
            </a:r>
            <a:r>
              <a:rPr lang="en-US" baseline="0" dirty="0" smtClean="0"/>
              <a:t>which then talks to and feeds into the </a:t>
            </a:r>
            <a:r>
              <a:rPr lang="en-US" baseline="0" dirty="0" err="1" smtClean="0"/>
              <a:t>drchrono</a:t>
            </a:r>
            <a:r>
              <a:rPr lang="en-US" baseline="0" dirty="0" smtClean="0"/>
              <a:t> EMR. </a:t>
            </a:r>
            <a:r>
              <a:rPr lang="en-US" dirty="0" err="1" smtClean="0"/>
              <a:t>onPatient</a:t>
            </a:r>
            <a:r>
              <a:rPr lang="en-US" dirty="0" smtClean="0"/>
              <a:t> PHR </a:t>
            </a:r>
            <a:r>
              <a:rPr lang="en-US" baseline="0" dirty="0" smtClean="0"/>
              <a:t>is part of the </a:t>
            </a:r>
            <a:r>
              <a:rPr lang="en-US" baseline="0" dirty="0" err="1" smtClean="0"/>
              <a:t>drchrono</a:t>
            </a:r>
            <a:r>
              <a:rPr lang="en-US" baseline="0" dirty="0" smtClean="0"/>
              <a:t> EMR system which is gaining in the market for small physician offices. </a:t>
            </a:r>
            <a:r>
              <a:rPr lang="en-US" baseline="0" dirty="0" err="1" smtClean="0"/>
              <a:t>Drchrono</a:t>
            </a:r>
            <a:r>
              <a:rPr lang="en-US" baseline="0" dirty="0" smtClean="0"/>
              <a:t> now let patients integrate </a:t>
            </a:r>
            <a:r>
              <a:rPr lang="en-US" baseline="0" dirty="0" err="1" smtClean="0"/>
              <a:t>HealthKit</a:t>
            </a:r>
            <a:r>
              <a:rPr lang="en-US" baseline="0" dirty="0" smtClean="0"/>
              <a:t> data into their personal health record. </a:t>
            </a:r>
            <a:endParaRPr lang="en-US" dirty="0" smtClean="0"/>
          </a:p>
          <a:p>
            <a:pPr defTabSz="931500">
              <a:defRPr/>
            </a:pPr>
            <a:endParaRPr lang="en-US" baseline="0" dirty="0" smtClean="0"/>
          </a:p>
          <a:p>
            <a:pPr defTabSz="931500">
              <a:defRPr/>
            </a:pPr>
            <a:r>
              <a:rPr lang="en-US" dirty="0" smtClean="0"/>
              <a:t>Video is a promotional video from a clinic to tell their patient how to use </a:t>
            </a:r>
            <a:r>
              <a:rPr lang="en-US" b="1" dirty="0" smtClean="0"/>
              <a:t>Epic </a:t>
            </a:r>
            <a:r>
              <a:rPr lang="en-US" b="1" dirty="0" err="1" smtClean="0"/>
              <a:t>MyChart</a:t>
            </a:r>
            <a:r>
              <a:rPr lang="en-US" dirty="0" smtClean="0"/>
              <a:t>.  1:00 min </a:t>
            </a:r>
            <a:r>
              <a:rPr lang="en-US" u="sng" dirty="0">
                <a:hlinkClick r:id="rId3"/>
              </a:rPr>
              <a:t>https://www.youtube.com/watch?v=T4ds-rtjD_U</a:t>
            </a:r>
            <a:endParaRPr lang="en-US" dirty="0"/>
          </a:p>
          <a:p>
            <a:pPr defTabSz="931500">
              <a:defRPr/>
            </a:pPr>
            <a:endParaRPr lang="en-US" dirty="0" smtClean="0"/>
          </a:p>
          <a:p>
            <a:pPr defTabSz="931500">
              <a:defRPr/>
            </a:pPr>
            <a:r>
              <a:rPr lang="en-US" sz="1100" dirty="0"/>
              <a:t>FDA VERBAGE: 6. </a:t>
            </a:r>
            <a:r>
              <a:rPr lang="en-US" sz="1100" b="1" dirty="0"/>
              <a:t>Apps that enable individuals to interact with PHR systems or EHR systems </a:t>
            </a:r>
            <a:r>
              <a:rPr lang="en-US" sz="1100" dirty="0"/>
              <a:t>-- These are apps that provide patients and providers with mobile access to health record systems or enables them to gain electronic access to health information stored within a PHR system or EHR system. Applications that only allow individuals to view or download EHR data are also included in this category. These mobile apps are generally meant to facilitate general patient health information management and health record-keeping activities.</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50</a:t>
            </a:fld>
            <a:endParaRPr lang="en-US"/>
          </a:p>
        </p:txBody>
      </p:sp>
    </p:spTree>
    <p:extLst>
      <p:ext uri="{BB962C8B-B14F-4D97-AF65-F5344CB8AC3E}">
        <p14:creationId xmlns:p14="http://schemas.microsoft.com/office/powerpoint/2010/main" val="38258152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931500">
              <a:defRPr/>
            </a:pP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51</a:t>
            </a:fld>
            <a:endParaRPr lang="en-US"/>
          </a:p>
        </p:txBody>
      </p:sp>
    </p:spTree>
    <p:extLst>
      <p:ext uri="{BB962C8B-B14F-4D97-AF65-F5344CB8AC3E}">
        <p14:creationId xmlns:p14="http://schemas.microsoft.com/office/powerpoint/2010/main" val="3615462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931500">
              <a:defRPr/>
            </a:pPr>
            <a:r>
              <a:rPr lang="en-US" dirty="0" smtClean="0"/>
              <a:t>Video is </a:t>
            </a:r>
            <a:r>
              <a:rPr lang="en-US" b="1" dirty="0" smtClean="0"/>
              <a:t>What Can Apple's </a:t>
            </a:r>
            <a:r>
              <a:rPr lang="en-US" b="1" dirty="0" err="1" smtClean="0"/>
              <a:t>HealthKit</a:t>
            </a:r>
            <a:r>
              <a:rPr lang="en-US" b="1" dirty="0" smtClean="0"/>
              <a:t> Do?  </a:t>
            </a:r>
            <a:r>
              <a:rPr lang="en-US" dirty="0" smtClean="0"/>
              <a:t>From Bloomberg News. 2016.  3:47 min  </a:t>
            </a:r>
            <a:r>
              <a:rPr lang="en-US" u="sng" dirty="0">
                <a:hlinkClick r:id="rId3"/>
              </a:rPr>
              <a:t>https://www.youtube.com/watch?v=Q2PpQy5RFfE</a:t>
            </a:r>
            <a:endParaRPr lang="en-US" dirty="0"/>
          </a:p>
          <a:p>
            <a:pPr defTabSz="931500">
              <a:defRPr/>
            </a:pPr>
            <a:endParaRPr lang="en-US" dirty="0" smtClean="0"/>
          </a:p>
          <a:p>
            <a:pPr defTabSz="931500">
              <a:defRPr/>
            </a:pPr>
            <a:r>
              <a:rPr lang="en-US" dirty="0" smtClean="0"/>
              <a:t>Pubmed studies using Apple </a:t>
            </a:r>
            <a:r>
              <a:rPr lang="en-US" dirty="0" err="1" smtClean="0"/>
              <a:t>ResearchKit</a:t>
            </a:r>
            <a:r>
              <a:rPr lang="en-US" dirty="0" smtClean="0"/>
              <a:t> https://www.ncbi.nlm.nih.gov/pubmed/?term=researchkit</a:t>
            </a:r>
            <a:r>
              <a:rPr lang="en-US" b="1" dirty="0" smtClean="0"/>
              <a:t> </a:t>
            </a:r>
            <a:endParaRPr lang="en-US" dirty="0" smtClean="0"/>
          </a:p>
          <a:p>
            <a:pPr defTabSz="931500">
              <a:defRPr/>
            </a:pPr>
            <a:endParaRPr lang="en-US" dirty="0" smtClean="0"/>
          </a:p>
          <a:p>
            <a:pPr defTabSz="931500">
              <a:defRPr/>
            </a:pPr>
            <a:r>
              <a:rPr lang="en-US" dirty="0" smtClean="0"/>
              <a:t>The Apple </a:t>
            </a:r>
            <a:r>
              <a:rPr lang="en-US" dirty="0" err="1" smtClean="0"/>
              <a:t>HealthKit</a:t>
            </a:r>
            <a:r>
              <a:rPr lang="en-US" baseline="0" dirty="0" smtClean="0"/>
              <a:t> was created to allow developers of fitness apps, wearables and devices to consolidate all fitness data collected into one app for the patient to monitor.  EMR companies and institutions are able to tap into this data if working with Apple.  Links are to lists of apps and devices that now talk to Apple’s </a:t>
            </a:r>
            <a:r>
              <a:rPr lang="en-US" baseline="0" dirty="0" err="1" smtClean="0"/>
              <a:t>HealthKit</a:t>
            </a:r>
            <a:r>
              <a:rPr lang="en-US" baseline="0" dirty="0" smtClean="0"/>
              <a:t>.  List is growing. </a:t>
            </a:r>
            <a:endParaRPr lang="en-US" dirty="0" smtClean="0"/>
          </a:p>
          <a:p>
            <a:r>
              <a:rPr lang="en-US" dirty="0" smtClean="0"/>
              <a:t>In March of 2015, Apple attracted a great deal of attention when it launched </a:t>
            </a:r>
            <a:r>
              <a:rPr lang="en-US" b="1" dirty="0" err="1" smtClean="0"/>
              <a:t>ResearchKit</a:t>
            </a:r>
            <a:r>
              <a:rPr lang="en-US" b="1" dirty="0" smtClean="0"/>
              <a:t>,</a:t>
            </a:r>
            <a:r>
              <a:rPr lang="en-US" dirty="0" smtClean="0"/>
              <a:t> an open source framework that lets developers create medical apps designed to engage patients in research studies. About a year later, the company released </a:t>
            </a:r>
            <a:r>
              <a:rPr lang="en-US" b="1" dirty="0" err="1" smtClean="0"/>
              <a:t>CareKit</a:t>
            </a:r>
            <a:r>
              <a:rPr lang="en-US" dirty="0" smtClean="0"/>
              <a:t> to help people actively manage their own disorders. </a:t>
            </a:r>
            <a:r>
              <a:rPr lang="en-US" b="1" dirty="0" err="1" smtClean="0"/>
              <a:t>CareKit</a:t>
            </a:r>
            <a:r>
              <a:rPr lang="en-US" dirty="0" smtClean="0"/>
              <a:t>, to be released in April 2017, is intended to help “enable people to actively manage their own medical conditions. iPhone apps using </a:t>
            </a:r>
            <a:r>
              <a:rPr lang="en-US" dirty="0" err="1" smtClean="0"/>
              <a:t>CareKit</a:t>
            </a:r>
            <a:r>
              <a:rPr lang="en-US" dirty="0" smtClean="0"/>
              <a:t> make it easier for individuals to keep track of care plans and monitor symptoms and medication; providing insights that help people better understand their own health. It consolidates data from multiple monitoring devices and apps.</a:t>
            </a:r>
          </a:p>
          <a:p>
            <a:endParaRPr lang="en-US" dirty="0" smtClean="0"/>
          </a:p>
          <a:p>
            <a:r>
              <a:rPr lang="en-US" sz="1100" dirty="0"/>
              <a:t>FDA VERBAGE: 7. </a:t>
            </a:r>
            <a:r>
              <a:rPr lang="en-US" sz="1100" b="1" dirty="0"/>
              <a:t>apps that meet the definition of Medical Device Data Systems </a:t>
            </a:r>
            <a:r>
              <a:rPr lang="en-US" sz="1100" dirty="0"/>
              <a:t>– These are apps that are intended to transfer, store, convert format, and display medical device data, without controlling or altering the functions or parameters of any connected medical device, as defined in the MDDS classification regulation (21 CFR 880.6310). These mobile apps include those that are used as a secondary display to a regulated medical device when these apps are not intended to provide primary diagnosis, treatment decisions, or to be used in connection with active patient monitoring (i.e., mobile apps that meet the MDDS definition).</a:t>
            </a:r>
          </a:p>
          <a:p>
            <a:endParaRPr lang="en-US" dirty="0"/>
          </a:p>
          <a:p>
            <a:r>
              <a:rPr lang="en-US" dirty="0"/>
              <a:t>Two articles linked list apps and devices that are connected to Apple </a:t>
            </a:r>
            <a:r>
              <a:rPr lang="en-US" dirty="0" err="1"/>
              <a:t>HealthKit</a:t>
            </a:r>
            <a:r>
              <a:rPr lang="en-US" dirty="0"/>
              <a:t> as of 10/14.  There are a lot more now.</a:t>
            </a:r>
          </a:p>
          <a:p>
            <a:endParaRPr lang="en-US" dirty="0"/>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52</a:t>
            </a:fld>
            <a:endParaRPr lang="en-US"/>
          </a:p>
        </p:txBody>
      </p:sp>
    </p:spTree>
    <p:extLst>
      <p:ext uri="{BB962C8B-B14F-4D97-AF65-F5344CB8AC3E}">
        <p14:creationId xmlns:p14="http://schemas.microsoft.com/office/powerpoint/2010/main" val="7261415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Apple’s Health app is a model of what is needed</a:t>
            </a:r>
            <a:r>
              <a:rPr lang="en-US" baseline="0" dirty="0" smtClean="0"/>
              <a:t> to make all these apps useful in the clinical setting to clinicians.  What is needed is a dashboard built into the EMR that collects all this disparate date and displays it in a usable format.  (would that the rest of the EMR was like that)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Video</a:t>
            </a:r>
            <a:r>
              <a:rPr lang="en-US" baseline="0" dirty="0" smtClean="0"/>
              <a:t> is the first 90 sec of a 38 minute panel discussion: </a:t>
            </a:r>
            <a:r>
              <a:rPr lang="en-US" sz="1200" b="1" dirty="0" smtClean="0"/>
              <a:t>Supporting Digital Health Solutions/Services: What is the Market &amp; What does the Customer Need? </a:t>
            </a:r>
            <a:r>
              <a:rPr lang="en-US" dirty="0" smtClean="0"/>
              <a:t>38 min </a:t>
            </a:r>
            <a:r>
              <a:rPr lang="en-US" dirty="0" smtClean="0">
                <a:hlinkClick r:id="rId3"/>
              </a:rPr>
              <a:t>https://www.youtube.com/watch?v=Uteelo8nQVA</a:t>
            </a:r>
            <a:endParaRPr lang="en-US" sz="1200" b="1" dirty="0" smtClean="0"/>
          </a:p>
          <a:p>
            <a:r>
              <a:rPr lang="en-US" dirty="0" smtClean="0"/>
              <a:t>Panel discussion: USC Center for Body Computing</a:t>
            </a:r>
          </a:p>
          <a:p>
            <a:r>
              <a:rPr lang="en-US" dirty="0" smtClean="0"/>
              <a:t>Oct 12, 2016 </a:t>
            </a:r>
          </a:p>
          <a:p>
            <a:r>
              <a:rPr lang="en-US" dirty="0" smtClean="0"/>
              <a:t>Daniel Kraft, MD - Singularity University </a:t>
            </a:r>
            <a:br>
              <a:rPr lang="en-US" dirty="0" smtClean="0"/>
            </a:br>
            <a:r>
              <a:rPr lang="en-US" dirty="0" err="1" smtClean="0"/>
              <a:t>Maneesh</a:t>
            </a:r>
            <a:r>
              <a:rPr lang="en-US" dirty="0" smtClean="0"/>
              <a:t> </a:t>
            </a:r>
            <a:r>
              <a:rPr lang="en-US" dirty="0" err="1" smtClean="0"/>
              <a:t>Juneja</a:t>
            </a:r>
            <a:r>
              <a:rPr lang="en-US" dirty="0" smtClean="0"/>
              <a:t> - MJ </a:t>
            </a:r>
            <a:br>
              <a:rPr lang="en-US" dirty="0" smtClean="0"/>
            </a:br>
            <a:r>
              <a:rPr lang="en-US" dirty="0" smtClean="0"/>
              <a:t>Analytics </a:t>
            </a:r>
            <a:r>
              <a:rPr lang="en-US" dirty="0" err="1" smtClean="0"/>
              <a:t>Bakul</a:t>
            </a:r>
            <a:r>
              <a:rPr lang="en-US" dirty="0" smtClean="0"/>
              <a:t> Patel - Food &amp; Drug Administration </a:t>
            </a:r>
            <a:br>
              <a:rPr lang="en-US" dirty="0" smtClean="0"/>
            </a:br>
            <a:r>
              <a:rPr lang="en-US" dirty="0" smtClean="0"/>
              <a:t>Michael </a:t>
            </a:r>
            <a:r>
              <a:rPr lang="en-US" dirty="0" err="1" smtClean="0"/>
              <a:t>Krupnick</a:t>
            </a:r>
            <a:r>
              <a:rPr lang="en-US" dirty="0" smtClean="0"/>
              <a:t> - </a:t>
            </a:r>
            <a:r>
              <a:rPr lang="en-US" dirty="0" err="1" smtClean="0"/>
              <a:t>AppScript</a:t>
            </a:r>
            <a:r>
              <a:rPr lang="en-US" dirty="0" smtClean="0"/>
              <a:t>, IMS Health </a:t>
            </a:r>
            <a:br>
              <a:rPr lang="en-US" dirty="0" smtClean="0"/>
            </a:br>
            <a:r>
              <a:rPr lang="en-US" dirty="0" smtClean="0"/>
              <a:t>Michelle Longmire, MD - CEO, </a:t>
            </a:r>
            <a:r>
              <a:rPr lang="en-US" dirty="0" err="1" smtClean="0"/>
              <a:t>Medable</a:t>
            </a:r>
            <a:r>
              <a:rPr lang="en-US" dirty="0" smtClean="0"/>
              <a:t> Inc.</a:t>
            </a:r>
            <a:br>
              <a:rPr lang="en-US" dirty="0" smtClean="0"/>
            </a:br>
            <a:r>
              <a:rPr lang="en-US" dirty="0" smtClean="0"/>
              <a:t>Stuart </a:t>
            </a:r>
            <a:r>
              <a:rPr lang="en-US" dirty="0" err="1" smtClean="0"/>
              <a:t>Karten</a:t>
            </a:r>
            <a:r>
              <a:rPr lang="en-US" dirty="0" smtClean="0"/>
              <a:t> - </a:t>
            </a:r>
            <a:r>
              <a:rPr lang="en-US" dirty="0" err="1" smtClean="0"/>
              <a:t>Karten</a:t>
            </a:r>
            <a:r>
              <a:rPr lang="en-US" dirty="0" smtClean="0"/>
              <a:t> Design</a:t>
            </a:r>
          </a:p>
          <a:p>
            <a:endParaRPr lang="en-US" dirty="0" smtClean="0"/>
          </a:p>
        </p:txBody>
      </p:sp>
      <p:sp>
        <p:nvSpPr>
          <p:cNvPr id="4" name="Slide Number Placeholder 3"/>
          <p:cNvSpPr>
            <a:spLocks noGrp="1"/>
          </p:cNvSpPr>
          <p:nvPr>
            <p:ph type="sldNum" sz="quarter" idx="10"/>
          </p:nvPr>
        </p:nvSpPr>
        <p:spPr/>
        <p:txBody>
          <a:bodyPr/>
          <a:lstStyle/>
          <a:p>
            <a:fld id="{A9B5BF6B-91BC-4596-8388-6C00C071B32E}" type="slidenum">
              <a:rPr lang="en-US" smtClean="0"/>
              <a:t>53</a:t>
            </a:fld>
            <a:endParaRPr lang="en-US"/>
          </a:p>
        </p:txBody>
      </p:sp>
    </p:spTree>
    <p:extLst>
      <p:ext uri="{BB962C8B-B14F-4D97-AF65-F5344CB8AC3E}">
        <p14:creationId xmlns:p14="http://schemas.microsoft.com/office/powerpoint/2010/main" val="2808100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Zubin </a:t>
            </a:r>
            <a:r>
              <a:rPr lang="en-US" dirty="0" err="1" smtClean="0"/>
              <a:t>Eapen</a:t>
            </a:r>
            <a:r>
              <a:rPr lang="en-US" dirty="0" smtClean="0"/>
              <a:t>, MD, Medical Director, Duke Heart Failure Same Day Access, Duke University Medical Center </a:t>
            </a:r>
          </a:p>
          <a:p>
            <a:r>
              <a:rPr lang="en-US" dirty="0" smtClean="0"/>
              <a:t>Recorded at the 3rd Annual </a:t>
            </a:r>
            <a:r>
              <a:rPr lang="en-US" dirty="0" err="1" smtClean="0"/>
              <a:t>mHealth@Duke</a:t>
            </a:r>
            <a:r>
              <a:rPr lang="en-US" dirty="0" smtClean="0"/>
              <a:t> Conference on April 15, 2015 </a:t>
            </a:r>
            <a:r>
              <a:rPr lang="en-US" u="sng" dirty="0">
                <a:hlinkClick r:id="rId3"/>
              </a:rPr>
              <a:t>https://www.youtube.com/watch?v=MEh9murD_wk</a:t>
            </a:r>
            <a:r>
              <a:rPr lang="en-US" dirty="0"/>
              <a:t> </a:t>
            </a:r>
          </a:p>
          <a:p>
            <a:r>
              <a:rPr lang="en-US" dirty="0"/>
              <a:t>Note to speaker:  I highly recommend reading the article referenced on the slide.  </a:t>
            </a:r>
            <a:endParaRPr lang="en-US" dirty="0" smtClean="0"/>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54</a:t>
            </a:fld>
            <a:endParaRPr lang="en-US"/>
          </a:p>
        </p:txBody>
      </p:sp>
    </p:spTree>
    <p:extLst>
      <p:ext uri="{BB962C8B-B14F-4D97-AF65-F5344CB8AC3E}">
        <p14:creationId xmlns:p14="http://schemas.microsoft.com/office/powerpoint/2010/main" val="39409195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According to the AMA statement, these principles will guide future advocacy and efforts in promoting the use of health apps and other digital health tools. In addition to supporting development, a unique focus of the AMA’s efforts seems to be on </a:t>
            </a:r>
            <a:r>
              <a:rPr lang="en-US" b="1" dirty="0" smtClean="0"/>
              <a:t>integration of these tools into clinical workflows, patient-physician relationships, and reimbursement models. </a:t>
            </a:r>
          </a:p>
          <a:p>
            <a:r>
              <a:rPr lang="en-US" dirty="0"/>
              <a:t>These guidelines were released with the knowledge that </a:t>
            </a:r>
            <a:r>
              <a:rPr lang="en-US" b="1" dirty="0"/>
              <a:t>more research must be done to show the “accuracy, effectiveness, safety and security” of health apps</a:t>
            </a:r>
            <a:r>
              <a:rPr lang="en-US" dirty="0"/>
              <a:t>. It will be interesting to see what specific actions the AMA takes going forward to push the digital health industry towards these principles.</a:t>
            </a:r>
          </a:p>
          <a:p>
            <a:endParaRPr lang="en-US" dirty="0"/>
          </a:p>
          <a:p>
            <a:r>
              <a:rPr lang="en-US" sz="1100" dirty="0"/>
              <a:t>Specifically, they will aim to support health apps &amp; digital health tools that:</a:t>
            </a:r>
          </a:p>
          <a:p>
            <a:pPr marL="174658" indent="-174658">
              <a:buFont typeface="Arial" panose="020B0604020202020204" pitchFamily="34" charset="0"/>
              <a:buChar char="•"/>
            </a:pPr>
            <a:r>
              <a:rPr lang="en-US" sz="1100" dirty="0"/>
              <a:t>Support the establishment or continuation of a valid patient-physician relationship</a:t>
            </a:r>
          </a:p>
          <a:p>
            <a:pPr marL="174658" indent="-174658">
              <a:buFont typeface="Arial" panose="020B0604020202020204" pitchFamily="34" charset="0"/>
              <a:buChar char="•"/>
            </a:pPr>
            <a:r>
              <a:rPr lang="en-US" sz="1100" dirty="0"/>
              <a:t>Have a clinical evidence base to support their use in order to ensure mHealth app safety and effectiveness</a:t>
            </a:r>
          </a:p>
          <a:p>
            <a:pPr marL="174658" indent="-174658">
              <a:buFont typeface="Arial" panose="020B0604020202020204" pitchFamily="34" charset="0"/>
              <a:buChar char="•"/>
            </a:pPr>
            <a:r>
              <a:rPr lang="en-US" sz="1100" dirty="0"/>
              <a:t>Follow evidence-based practice guidelines, to the degree they are available, to ensure patient safety, quality of care and positive health outcomes</a:t>
            </a:r>
          </a:p>
          <a:p>
            <a:pPr marL="174658" indent="-174658">
              <a:buFont typeface="Arial" panose="020B0604020202020204" pitchFamily="34" charset="0"/>
              <a:buChar char="•"/>
            </a:pPr>
            <a:r>
              <a:rPr lang="en-US" sz="1100" dirty="0"/>
              <a:t>Support care delivery that is patient-centered, promotes care coordination and facilitates team-based communication</a:t>
            </a:r>
          </a:p>
          <a:p>
            <a:pPr marL="174658" indent="-174658">
              <a:buFont typeface="Arial" panose="020B0604020202020204" pitchFamily="34" charset="0"/>
              <a:buChar char="•"/>
            </a:pPr>
            <a:r>
              <a:rPr lang="en-US" sz="1100" dirty="0"/>
              <a:t>Support data portability and interoperability in order to promote care coordination through medical home and accountable care models</a:t>
            </a:r>
          </a:p>
          <a:p>
            <a:pPr marL="174658" indent="-174658">
              <a:buFont typeface="Arial" panose="020B0604020202020204" pitchFamily="34" charset="0"/>
              <a:buChar char="•"/>
            </a:pPr>
            <a:r>
              <a:rPr lang="en-US" sz="1100" dirty="0"/>
              <a:t>Abide by state licensure laws and state medical practice laws and requirements in the state in which the patient receives services facilitated by the app</a:t>
            </a:r>
          </a:p>
          <a:p>
            <a:pPr marL="174658" indent="-174658">
              <a:buFont typeface="Arial" panose="020B0604020202020204" pitchFamily="34" charset="0"/>
              <a:buChar char="•"/>
            </a:pPr>
            <a:r>
              <a:rPr lang="en-US" sz="1100" dirty="0"/>
              <a:t>Require that physicians and other health practitioners delivering services through the app be licensed in the state where the patient receives services, or be providing these services as otherwise authorized by that state’s medical board</a:t>
            </a:r>
          </a:p>
          <a:p>
            <a:pPr marL="174658" indent="-174658">
              <a:buFont typeface="Arial" panose="020B0604020202020204" pitchFamily="34" charset="0"/>
              <a:buChar char="•"/>
            </a:pPr>
            <a:r>
              <a:rPr lang="en-US" sz="1100" dirty="0"/>
              <a:t>Ensure that the delivery of any services via the app be consistent with state scope of practice laws.</a:t>
            </a:r>
          </a:p>
          <a:p>
            <a:endParaRPr lang="en-US" sz="1100" dirty="0"/>
          </a:p>
        </p:txBody>
      </p:sp>
      <p:sp>
        <p:nvSpPr>
          <p:cNvPr id="4" name="Slide Number Placeholder 3"/>
          <p:cNvSpPr>
            <a:spLocks noGrp="1"/>
          </p:cNvSpPr>
          <p:nvPr>
            <p:ph type="sldNum" sz="quarter" idx="10"/>
          </p:nvPr>
        </p:nvSpPr>
        <p:spPr/>
        <p:txBody>
          <a:bodyPr/>
          <a:lstStyle/>
          <a:p>
            <a:fld id="{A9B5BF6B-91BC-4596-8388-6C00C071B32E}" type="slidenum">
              <a:rPr lang="en-US" smtClean="0"/>
              <a:t>55</a:t>
            </a:fld>
            <a:endParaRPr lang="en-US"/>
          </a:p>
        </p:txBody>
      </p:sp>
    </p:spTree>
    <p:extLst>
      <p:ext uri="{BB962C8B-B14F-4D97-AF65-F5344CB8AC3E}">
        <p14:creationId xmlns:p14="http://schemas.microsoft.com/office/powerpoint/2010/main" val="2976066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931500">
              <a:defRPr/>
            </a:pPr>
            <a:r>
              <a:rPr lang="en-US" dirty="0" smtClean="0"/>
              <a:t>Phones may add sensors in the future, but standard iPhone 7 does not have the necessary sensors to measure BP, pulse ox or temperature.   Some heartrate apps work well enough for fitness, but have been shown to be incorrect.  The one that uses the finger over the camera works much better than the one that looks at the face.   Apple has announced that they are going to take a hard look</a:t>
            </a:r>
            <a:r>
              <a:rPr lang="en-US" baseline="0" dirty="0" smtClean="0"/>
              <a:t> at medical apps, whatever that means:  http://www.emrandhipaa.com/katherine/2016/09/13/apple-app-store-toughens-guidelines-for-health-apps/    </a:t>
            </a:r>
            <a:r>
              <a:rPr lang="en-US" b="1" baseline="0" dirty="0" smtClean="0"/>
              <a:t>Apple App store toughens guidelines for health apps.</a:t>
            </a:r>
          </a:p>
          <a:p>
            <a:pPr defTabSz="931500">
              <a:defRPr/>
            </a:pPr>
            <a:endParaRPr lang="en-US" baseline="0" dirty="0" smtClean="0"/>
          </a:p>
          <a:p>
            <a:pPr defTabSz="931500">
              <a:defRPr/>
            </a:pPr>
            <a:r>
              <a:rPr lang="en-US" dirty="0" smtClean="0"/>
              <a:t>Insulin dosage calculators fall into this category as well</a:t>
            </a:r>
            <a:r>
              <a:rPr lang="en-US" dirty="0"/>
              <a:t>. A </a:t>
            </a:r>
            <a:r>
              <a:rPr lang="en-US" b="1" dirty="0"/>
              <a:t>2015 study </a:t>
            </a:r>
            <a:r>
              <a:rPr lang="en-US" dirty="0"/>
              <a:t>found </a:t>
            </a:r>
            <a:r>
              <a:rPr lang="en-US" b="1" dirty="0"/>
              <a:t>46 such apps </a:t>
            </a:r>
            <a:r>
              <a:rPr lang="en-US" dirty="0"/>
              <a:t>on iOS and Android stores and reported that "none of the apps included in this study appear to have FDA approval</a:t>
            </a:r>
            <a:r>
              <a:rPr lang="en-US" dirty="0" smtClean="0"/>
              <a:t>.” Recently the FDA</a:t>
            </a:r>
            <a:r>
              <a:rPr lang="en-US" baseline="0" dirty="0" smtClean="0"/>
              <a:t> approved (2017) insulin dosage calculator is </a:t>
            </a:r>
            <a:r>
              <a:rPr lang="en-US" b="1" dirty="0" smtClean="0"/>
              <a:t>My Dose Coach </a:t>
            </a:r>
            <a:r>
              <a:rPr lang="en-US" b="0" dirty="0" smtClean="0"/>
              <a:t>from</a:t>
            </a:r>
            <a:r>
              <a:rPr lang="en-US" b="0" baseline="0" dirty="0" smtClean="0"/>
              <a:t> </a:t>
            </a:r>
            <a:r>
              <a:rPr lang="en-US" b="1" baseline="0" dirty="0" smtClean="0"/>
              <a:t>Sanofi</a:t>
            </a:r>
            <a:r>
              <a:rPr lang="en-US" b="0" baseline="0" dirty="0" smtClean="0"/>
              <a:t> who make Lantus insulin</a:t>
            </a:r>
            <a:r>
              <a:rPr lang="en-US" dirty="0" smtClean="0"/>
              <a:t>. Eli</a:t>
            </a:r>
            <a:r>
              <a:rPr lang="en-US" baseline="0" dirty="0" smtClean="0"/>
              <a:t> </a:t>
            </a:r>
            <a:r>
              <a:rPr lang="en-US" b="1" baseline="0" dirty="0" smtClean="0"/>
              <a:t>Lilly</a:t>
            </a:r>
            <a:r>
              <a:rPr lang="en-US" baseline="0" dirty="0" smtClean="0"/>
              <a:t> (</a:t>
            </a:r>
            <a:r>
              <a:rPr lang="en-US" b="1" dirty="0"/>
              <a:t>Go Dose</a:t>
            </a:r>
            <a:r>
              <a:rPr lang="en-US" dirty="0"/>
              <a:t>)</a:t>
            </a:r>
            <a:r>
              <a:rPr lang="en-US" baseline="0" dirty="0" smtClean="0"/>
              <a:t> and </a:t>
            </a:r>
            <a:r>
              <a:rPr lang="en-US" b="1" baseline="0" dirty="0" smtClean="0"/>
              <a:t>Roche</a:t>
            </a:r>
            <a:r>
              <a:rPr lang="en-US" baseline="0" dirty="0" smtClean="0"/>
              <a:t> also have recently received</a:t>
            </a:r>
            <a:r>
              <a:rPr lang="en-US" dirty="0" smtClean="0"/>
              <a:t> FDA </a:t>
            </a:r>
            <a:r>
              <a:rPr lang="en-US" baseline="0" dirty="0" smtClean="0"/>
              <a:t>approval similar apps.  </a:t>
            </a:r>
          </a:p>
          <a:p>
            <a:endParaRPr lang="en-US" dirty="0"/>
          </a:p>
          <a:p>
            <a:r>
              <a:rPr lang="en-US" dirty="0" smtClean="0"/>
              <a:t>NEWS: </a:t>
            </a:r>
            <a:r>
              <a:rPr lang="en-US" dirty="0" err="1" smtClean="0"/>
              <a:t>AmalgamRx</a:t>
            </a:r>
            <a:r>
              <a:rPr lang="en-US" dirty="0" smtClean="0"/>
              <a:t>, a newly </a:t>
            </a:r>
            <a:r>
              <a:rPr lang="en-US" dirty="0" err="1" smtClean="0"/>
              <a:t>unstealthed</a:t>
            </a:r>
            <a:r>
              <a:rPr lang="en-US" dirty="0" smtClean="0"/>
              <a:t> company founded by </a:t>
            </a:r>
            <a:r>
              <a:rPr lang="en-US" dirty="0" err="1" smtClean="0"/>
              <a:t>WellDoc</a:t>
            </a:r>
            <a:r>
              <a:rPr lang="en-US" dirty="0" smtClean="0"/>
              <a:t> founders Ryan </a:t>
            </a:r>
            <a:r>
              <a:rPr lang="en-US" dirty="0" err="1" smtClean="0"/>
              <a:t>Sysko</a:t>
            </a:r>
            <a:r>
              <a:rPr lang="en-US" dirty="0" smtClean="0"/>
              <a:t> and Dr. Suzanne Clough, has received FDA clearance for </a:t>
            </a:r>
            <a:r>
              <a:rPr lang="en-US" dirty="0" err="1" smtClean="0"/>
              <a:t>iSage</a:t>
            </a:r>
            <a:r>
              <a:rPr lang="en-US" dirty="0" smtClean="0"/>
              <a:t>, an insulin titration algorithm. Sage is a prescription-only patient-facing iOS and Android app that works in conjunction with a web portal used by the doctor. </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56</a:t>
            </a:fld>
            <a:endParaRPr lang="en-US"/>
          </a:p>
        </p:txBody>
      </p:sp>
    </p:spTree>
    <p:extLst>
      <p:ext uri="{BB962C8B-B14F-4D97-AF65-F5344CB8AC3E}">
        <p14:creationId xmlns:p14="http://schemas.microsoft.com/office/powerpoint/2010/main" val="1224139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We forget that only</a:t>
            </a:r>
            <a:r>
              <a:rPr lang="en-US" baseline="0" dirty="0" smtClean="0"/>
              <a:t> healthcare providers are covered by HIPAA.  Any data a patient chooses to enter into an app is not covered by HIPAA.  So developers are given some guidance by the DHHS site.  ONC (Office of the National Coordinator) is mostly concerned by the use of mobile devices by providers to access EMRs and other PHI and suggests </a:t>
            </a:r>
            <a:r>
              <a:rPr lang="en-US" b="1" baseline="0" dirty="0" smtClean="0"/>
              <a:t>we password protect everything, encrypt, do not use your own phone number to text a patient</a:t>
            </a:r>
            <a:r>
              <a:rPr lang="en-US" baseline="0" dirty="0" smtClean="0"/>
              <a:t>, instead use a HIPAA compliant texting service, not share a device with others, etc.  There is a series of nice videos on the ONC site above for providers. </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57</a:t>
            </a:fld>
            <a:endParaRPr lang="en-US"/>
          </a:p>
        </p:txBody>
      </p:sp>
    </p:spTree>
    <p:extLst>
      <p:ext uri="{BB962C8B-B14F-4D97-AF65-F5344CB8AC3E}">
        <p14:creationId xmlns:p14="http://schemas.microsoft.com/office/powerpoint/2010/main" val="28187920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Multiple surveys have shown that Patient portals are not convenient to patients who want to use their own email or text</a:t>
            </a:r>
            <a:r>
              <a:rPr lang="en-US" baseline="0" dirty="0" smtClean="0"/>
              <a:t>. The industry needs to find a better way. The portal app may be easier for patients if they can use it like the Facebook messenger app on their phone. </a:t>
            </a:r>
            <a:r>
              <a:rPr lang="en-US" dirty="0"/>
              <a:t> </a:t>
            </a:r>
          </a:p>
          <a:p>
            <a:r>
              <a:rPr lang="en-US" u="sng" dirty="0">
                <a:hlinkClick r:id="rId3"/>
              </a:rPr>
              <a:t>http://www.thedoctors.com/KnowledgeCenter/PatientSafety/articles/To-Text-or-Not-to-Text</a:t>
            </a:r>
            <a:endParaRPr lang="en-US" u="sng" dirty="0"/>
          </a:p>
          <a:p>
            <a:r>
              <a:rPr lang="en-US" b="1" dirty="0"/>
              <a:t>Texting Precautions</a:t>
            </a:r>
          </a:p>
          <a:p>
            <a:r>
              <a:rPr lang="en-US" dirty="0"/>
              <a:t>Consider the following steps to safeguard your practice:</a:t>
            </a:r>
          </a:p>
          <a:p>
            <a:pPr marL="165261" indent="-165261">
              <a:buFont typeface="Arial" panose="020B0604020202020204" pitchFamily="34" charset="0"/>
              <a:buChar char="•"/>
            </a:pPr>
            <a:r>
              <a:rPr lang="en-US" dirty="0"/>
              <a:t>Enable encryption on your mobile device.</a:t>
            </a:r>
          </a:p>
          <a:p>
            <a:pPr marL="165261" indent="-165261">
              <a:buFont typeface="Arial" panose="020B0604020202020204" pitchFamily="34" charset="0"/>
              <a:buChar char="•"/>
            </a:pPr>
            <a:r>
              <a:rPr lang="en-US" dirty="0"/>
              <a:t>Have a texting policy that outlines the acceptable types of text communications and specifies situations when a phone call is warranted.</a:t>
            </a:r>
          </a:p>
          <a:p>
            <a:pPr marL="165261" indent="-165261">
              <a:buFont typeface="Arial" panose="020B0604020202020204" pitchFamily="34" charset="0"/>
              <a:buChar char="•"/>
            </a:pPr>
            <a:r>
              <a:rPr lang="en-US" dirty="0"/>
              <a:t>Report to the practice’s privacy officer any incidents of lost devices or data breaches.</a:t>
            </a:r>
          </a:p>
          <a:p>
            <a:pPr marL="165261" indent="-165261">
              <a:buFont typeface="Arial" panose="020B0604020202020204" pitchFamily="34" charset="0"/>
              <a:buChar char="•"/>
            </a:pPr>
            <a:r>
              <a:rPr lang="en-US" dirty="0"/>
              <a:t>Install </a:t>
            </a:r>
            <a:r>
              <a:rPr lang="en-US" dirty="0" err="1"/>
              <a:t>autolock</a:t>
            </a:r>
            <a:r>
              <a:rPr lang="en-US" dirty="0"/>
              <a:t> and remote wiping programs to prevent lost devices from becoming data breaches.</a:t>
            </a:r>
          </a:p>
          <a:p>
            <a:pPr marL="165261" indent="-165261">
              <a:buFont typeface="Arial" panose="020B0604020202020204" pitchFamily="34" charset="0"/>
              <a:buChar char="•"/>
            </a:pPr>
            <a:r>
              <a:rPr lang="en-US" dirty="0"/>
              <a:t>Know your recipient, and double check the “To” field to prevent sending confidential information to the wrong person.</a:t>
            </a:r>
          </a:p>
          <a:p>
            <a:pPr marL="165261" indent="-165261">
              <a:buFont typeface="Arial" panose="020B0604020202020204" pitchFamily="34" charset="0"/>
              <a:buChar char="•"/>
            </a:pPr>
            <a:r>
              <a:rPr lang="en-US" dirty="0"/>
              <a:t>Avoid identifying patient details in texts.</a:t>
            </a:r>
          </a:p>
          <a:p>
            <a:pPr marL="165261" indent="-165261">
              <a:buFont typeface="Arial" panose="020B0604020202020204" pitchFamily="34" charset="0"/>
              <a:buChar char="•"/>
            </a:pPr>
            <a:r>
              <a:rPr lang="en-US" dirty="0"/>
              <a:t>Assume that your text can be viewed by anyone in close proximity to you.</a:t>
            </a:r>
          </a:p>
          <a:p>
            <a:pPr marL="165261" indent="-165261">
              <a:buFont typeface="Arial" panose="020B0604020202020204" pitchFamily="34" charset="0"/>
              <a:buChar char="•"/>
            </a:pPr>
            <a:r>
              <a:rPr lang="en-US" dirty="0"/>
              <a:t>Ensure the metadata retention policy of the device is consistent with the medical record retention policy and/or that it is in accordance with a legal preservation order.</a:t>
            </a:r>
          </a:p>
          <a:p>
            <a:pPr marL="165261" indent="-165261">
              <a:buFont typeface="Arial" panose="020B0604020202020204" pitchFamily="34" charset="0"/>
              <a:buChar char="•"/>
            </a:pPr>
            <a:r>
              <a:rPr lang="en-US" dirty="0"/>
              <a:t>Ensure that your system has a secure method to verify provider authorization.</a:t>
            </a:r>
          </a:p>
          <a:p>
            <a:pPr marL="165261" indent="-165261">
              <a:buFont typeface="Arial" panose="020B0604020202020204" pitchFamily="34" charset="0"/>
              <a:buChar char="•"/>
            </a:pPr>
            <a:r>
              <a:rPr lang="en-US" dirty="0"/>
              <a:t>When conducting your HIPAA risk analysis, include text message content and capability.</a:t>
            </a:r>
          </a:p>
          <a:p>
            <a:endParaRPr lang="en-US" dirty="0"/>
          </a:p>
          <a:p>
            <a:endParaRPr lang="en-US" baseline="0" dirty="0" smtClean="0"/>
          </a:p>
          <a:p>
            <a:r>
              <a:rPr lang="en-US" dirty="0" smtClean="0"/>
              <a:t>Consider Nicole </a:t>
            </a:r>
            <a:r>
              <a:rPr lang="en-US" dirty="0" err="1" smtClean="0"/>
              <a:t>Bentz</a:t>
            </a:r>
            <a:r>
              <a:rPr lang="en-US" dirty="0" smtClean="0"/>
              <a:t>’ example - say a patient texts you "I have a cold and don't think I need to see you right now.  Viral.  But can I take cold medication?"  You respond "Lots of viral respiratory things going around.  Rest and fluids.  But, with your heart condition, high blood pressure and history of min-stroke, do not take cold meds with </a:t>
            </a:r>
            <a:r>
              <a:rPr lang="en-US" dirty="0" err="1" smtClean="0"/>
              <a:t>pseudoephrine</a:t>
            </a:r>
            <a:r>
              <a:rPr lang="en-US" dirty="0" smtClean="0"/>
              <a:t>.  Come in if you feel worse"  This is great patient education and appropriate by phone or in office, but you just disclosed a bunch of medical history with an innocent text.  Just saying "no" to the cold medication would not give the patient proper guidance.  Answering this message via the EMR portal (encrypted, password protected) or calling the patient is safer.</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58</a:t>
            </a:fld>
            <a:endParaRPr lang="en-US"/>
          </a:p>
        </p:txBody>
      </p:sp>
    </p:spTree>
    <p:extLst>
      <p:ext uri="{BB962C8B-B14F-4D97-AF65-F5344CB8AC3E}">
        <p14:creationId xmlns:p14="http://schemas.microsoft.com/office/powerpoint/2010/main" val="40899356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881261">
              <a:defRPr/>
            </a:pPr>
            <a:r>
              <a:rPr lang="en-US" dirty="0" smtClean="0"/>
              <a:t>What kind of data is collected by apps?  </a:t>
            </a:r>
          </a:p>
          <a:p>
            <a:r>
              <a:rPr lang="en-US" dirty="0" smtClean="0"/>
              <a:t>2017 </a:t>
            </a:r>
            <a:r>
              <a:rPr lang="en-US" dirty="0"/>
              <a:t>study.  Survey, (</a:t>
            </a:r>
            <a:r>
              <a:rPr lang="en-US" dirty="0" err="1"/>
              <a:t>Grindrod</a:t>
            </a:r>
            <a:r>
              <a:rPr lang="en-US" dirty="0"/>
              <a:t>) o</a:t>
            </a:r>
            <a:r>
              <a:rPr lang="en-US" dirty="0" smtClean="0"/>
              <a:t>f the 184 apps evaluated, </a:t>
            </a:r>
          </a:p>
          <a:p>
            <a:r>
              <a:rPr lang="en-US" dirty="0" smtClean="0"/>
              <a:t>70.1% had no password protection or sign-in system. </a:t>
            </a:r>
          </a:p>
          <a:p>
            <a:r>
              <a:rPr lang="en-US" dirty="0" smtClean="0"/>
              <a:t>Personal information, including name, date of birth and gender, was requested by 41.8% (77/184) of apps. </a:t>
            </a:r>
          </a:p>
          <a:p>
            <a:r>
              <a:rPr lang="en-US" dirty="0" smtClean="0"/>
              <a:t>Contact information, such as address, phone number and email, was requested by 25% (46/184) of apps. </a:t>
            </a:r>
          </a:p>
          <a:p>
            <a:r>
              <a:rPr lang="en-US" dirty="0" smtClean="0"/>
              <a:t>Finally, personal health information, other than medication name, was requested by 89.1% (164/184) of apps. </a:t>
            </a:r>
          </a:p>
          <a:p>
            <a:r>
              <a:rPr lang="en-US" dirty="0" smtClean="0"/>
              <a:t>Only 34.2% (63/184) of apps had a privacy policy in place</a:t>
            </a:r>
          </a:p>
          <a:p>
            <a:endParaRPr lang="en-US" dirty="0" smtClean="0"/>
          </a:p>
          <a:p>
            <a:r>
              <a:rPr lang="en-US" dirty="0" smtClean="0"/>
              <a:t>Encourage patients not to enter personal information like name, contact info, DOB,</a:t>
            </a:r>
            <a:r>
              <a:rPr lang="en-US" baseline="0" dirty="0" smtClean="0"/>
              <a:t> SSN, health insurance information</a:t>
            </a:r>
            <a:r>
              <a:rPr lang="en-US" dirty="0"/>
              <a:t> </a:t>
            </a:r>
            <a:r>
              <a:rPr lang="en-US" dirty="0" smtClean="0"/>
              <a:t>in apps without privacy policies.  And to turn on biometric or passcode protection on their phones.</a:t>
            </a:r>
          </a:p>
          <a:p>
            <a:endParaRPr lang="en-US" dirty="0" smtClean="0"/>
          </a:p>
          <a:p>
            <a:r>
              <a:rPr lang="en-US" dirty="0" smtClean="0"/>
              <a:t>Even without activating an app, your phone is collecting information about your activity, steps, sleep, etc.</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59</a:t>
            </a:fld>
            <a:endParaRPr lang="en-US"/>
          </a:p>
        </p:txBody>
      </p:sp>
    </p:spTree>
    <p:extLst>
      <p:ext uri="{BB962C8B-B14F-4D97-AF65-F5344CB8AC3E}">
        <p14:creationId xmlns:p14="http://schemas.microsoft.com/office/powerpoint/2010/main" val="334458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This illustrates a current problem which may get better</a:t>
            </a:r>
            <a:r>
              <a:rPr lang="en-US" baseline="0" dirty="0" smtClean="0"/>
              <a:t> or worse</a:t>
            </a:r>
            <a:r>
              <a:rPr lang="en-US" dirty="0" smtClean="0"/>
              <a:t>.</a:t>
            </a:r>
            <a:r>
              <a:rPr lang="en-US" baseline="0" dirty="0" smtClean="0"/>
              <a:t> Those patient who would benefit the most from the use of these apps do not have access to the technology, either lacking a smartphone, cell coverage, or the knowledge to use the apps.</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6</a:t>
            </a:fld>
            <a:endParaRPr lang="en-US"/>
          </a:p>
        </p:txBody>
      </p:sp>
    </p:spTree>
    <p:extLst>
      <p:ext uri="{BB962C8B-B14F-4D97-AF65-F5344CB8AC3E}">
        <p14:creationId xmlns:p14="http://schemas.microsoft.com/office/powerpoint/2010/main" val="20050809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a:t>Hackers have discovered  that there is a black market for health data, usually a patient’s medical record from a healthcare institution or insurance company.  They can sell it for as much as $500 per complete record to identity thieves or to people who make false health insurance claims.  Apps usually don’t contain that kind of data.  Apple apps are more secure than Android apps. </a:t>
            </a:r>
            <a:r>
              <a:rPr lang="en-US" dirty="0" smtClean="0"/>
              <a:t> Image is</a:t>
            </a:r>
            <a:r>
              <a:rPr lang="en-US" baseline="0" dirty="0" smtClean="0"/>
              <a:t> from the iTunes app store showing the link to the Privacy Policy and user agreement on a medical app Microsoft HealthVault.</a:t>
            </a:r>
            <a:endParaRPr lang="en-US" dirty="0"/>
          </a:p>
          <a:p>
            <a:pPr lvl="0">
              <a:defRPr/>
            </a:pPr>
            <a:endParaRPr lang="en-US" dirty="0"/>
          </a:p>
          <a:p>
            <a:pPr lvl="0">
              <a:defRPr/>
            </a:pPr>
            <a:r>
              <a:rPr lang="en-US" dirty="0"/>
              <a:t>Future of Privacy Forum.  FPF Mobile Apps Study.  August 2016. </a:t>
            </a:r>
            <a:r>
              <a:rPr lang="en-US" dirty="0" smtClean="0"/>
              <a:t>This </a:t>
            </a:r>
            <a:r>
              <a:rPr lang="en-US" dirty="0"/>
              <a:t>report looks the most popular apps and whether they have a privacy policy either in the app or on their website.  Fitbit, MyFitnessPal, Headspace, </a:t>
            </a:r>
            <a:r>
              <a:rPr lang="en-US" dirty="0" err="1"/>
              <a:t>LoseIt</a:t>
            </a:r>
            <a:r>
              <a:rPr lang="en-US" dirty="0"/>
              <a:t>!, </a:t>
            </a:r>
            <a:r>
              <a:rPr lang="en-US" dirty="0" err="1"/>
              <a:t>MapMyRun</a:t>
            </a:r>
            <a:r>
              <a:rPr lang="en-US" dirty="0"/>
              <a:t>, and </a:t>
            </a:r>
            <a:r>
              <a:rPr lang="en-US" dirty="0" err="1"/>
              <a:t>PeriodTracker</a:t>
            </a:r>
            <a:r>
              <a:rPr lang="en-US" dirty="0"/>
              <a:t> (top 6) all do have privacy policies</a:t>
            </a:r>
            <a:r>
              <a:rPr lang="en-US" dirty="0" smtClean="0"/>
              <a:t>.</a:t>
            </a:r>
            <a:r>
              <a:rPr lang="en-US" u="sng" dirty="0">
                <a:hlinkClick r:id="rId3"/>
              </a:rPr>
              <a:t> https://fpf.org/wp-content/uploads/2016/08/2016-FPF-Mobile-Apps-Study_final.pdf</a:t>
            </a:r>
            <a:endParaRPr lang="en-US" u="sng" dirty="0"/>
          </a:p>
          <a:p>
            <a:pPr lvl="0">
              <a:defRPr/>
            </a:pPr>
            <a:endParaRPr lang="en-US" dirty="0" smtClean="0"/>
          </a:p>
          <a:p>
            <a:pPr lvl="0">
              <a:defRPr/>
            </a:pPr>
            <a:endParaRPr lang="en-US" dirty="0"/>
          </a:p>
          <a:p>
            <a:r>
              <a:rPr lang="en-US" dirty="0" smtClean="0"/>
              <a:t>Video is  https://www.youtube.com/watch?v=Ca9FbEUxSkY  </a:t>
            </a:r>
            <a:r>
              <a:rPr lang="en-US" b="1" dirty="0" smtClean="0"/>
              <a:t>Bloomberg, How</a:t>
            </a:r>
            <a:r>
              <a:rPr lang="en-US" b="1" baseline="0" dirty="0" smtClean="0"/>
              <a:t> secure is your health data with Apple</a:t>
            </a:r>
            <a:r>
              <a:rPr lang="en-US" baseline="0" dirty="0" smtClean="0"/>
              <a:t>.  4:48 min</a:t>
            </a:r>
          </a:p>
          <a:p>
            <a:pPr defTabSz="881390">
              <a:defRPr/>
            </a:pPr>
            <a:r>
              <a:rPr lang="en-US" u="sng" dirty="0">
                <a:hlinkClick r:id="rId4"/>
              </a:rPr>
              <a:t>https://www.youtube.com/watch?v=Ca9FbEUxSkY</a:t>
            </a:r>
            <a:endParaRPr lang="en-US" dirty="0"/>
          </a:p>
          <a:p>
            <a:endParaRPr lang="en-US" dirty="0" smtClean="0"/>
          </a:p>
          <a:p>
            <a:r>
              <a:rPr lang="en-US" dirty="0" smtClean="0"/>
              <a:t>REFERENCES: </a:t>
            </a:r>
          </a:p>
          <a:p>
            <a:r>
              <a:rPr lang="en-US" dirty="0" smtClean="0"/>
              <a:t>1. </a:t>
            </a:r>
            <a:r>
              <a:rPr lang="en-US" dirty="0" err="1" smtClean="0"/>
              <a:t>Brüggemann</a:t>
            </a:r>
            <a:r>
              <a:rPr lang="en-US" dirty="0" smtClean="0"/>
              <a:t>, Thomas, et al. "An Information Privacy Risk Index for mHealth Apps." </a:t>
            </a:r>
            <a:r>
              <a:rPr lang="en-US" i="1" dirty="0" smtClean="0"/>
              <a:t>Annual Privacy Forum</a:t>
            </a:r>
            <a:r>
              <a:rPr lang="en-US" dirty="0" smtClean="0"/>
              <a:t>. Springer International Publishing, 2016. http://link.springer.com/chapter/10.1007/978-3-319-44760-5_12 </a:t>
            </a:r>
          </a:p>
          <a:p>
            <a:r>
              <a:rPr lang="en-US" dirty="0" smtClean="0"/>
              <a:t>3. Singh, </a:t>
            </a:r>
            <a:r>
              <a:rPr lang="en-US" dirty="0" err="1" smtClean="0"/>
              <a:t>Karandeep</a:t>
            </a:r>
            <a:r>
              <a:rPr lang="en-US" dirty="0" smtClean="0"/>
              <a:t>, et al. "Many Mobile Health Apps Target High-Need, High-Cost Populations, But Gaps Remain." </a:t>
            </a:r>
            <a:r>
              <a:rPr lang="en-US" i="1" dirty="0" smtClean="0"/>
              <a:t>Health Affairs</a:t>
            </a:r>
            <a:r>
              <a:rPr lang="en-US" dirty="0" smtClean="0"/>
              <a:t> 35.12 (2016): 2310-2318. http://content.healthaffairs.org/content/35/12/2310.short </a:t>
            </a:r>
          </a:p>
          <a:p>
            <a:r>
              <a:rPr lang="en-US" dirty="0" smtClean="0"/>
              <a:t>GOOD ARTICLE: https://securityintelligence.com/2016-state-of-application-security-top-health-care-apps-in-critical-condition/ </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60</a:t>
            </a:fld>
            <a:endParaRPr lang="en-US"/>
          </a:p>
        </p:txBody>
      </p:sp>
    </p:spTree>
    <p:extLst>
      <p:ext uri="{BB962C8B-B14F-4D97-AF65-F5344CB8AC3E}">
        <p14:creationId xmlns:p14="http://schemas.microsoft.com/office/powerpoint/2010/main" val="20145403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881261">
              <a:defRPr/>
            </a:pPr>
            <a:r>
              <a:rPr lang="en-US" dirty="0" smtClean="0">
                <a:hlinkClick r:id="rId3"/>
              </a:rPr>
              <a:t>Video is </a:t>
            </a:r>
            <a:r>
              <a:rPr lang="en-US" b="1" dirty="0" smtClean="0"/>
              <a:t>When the Doctor Prescribes an App, news from WSJ.  5.22</a:t>
            </a:r>
            <a:r>
              <a:rPr lang="en-US" b="1" baseline="0" dirty="0" smtClean="0"/>
              <a:t> min</a:t>
            </a:r>
            <a:endParaRPr lang="en-US" b="1" dirty="0" smtClean="0"/>
          </a:p>
          <a:p>
            <a:r>
              <a:rPr lang="en-US" dirty="0" smtClean="0">
                <a:hlinkClick r:id="rId3"/>
              </a:rPr>
              <a:t>https://www.youtube.com/watch?v=2pCF1fGTqxo</a:t>
            </a:r>
            <a:endParaRPr lang="en-US" dirty="0" smtClean="0"/>
          </a:p>
          <a:p>
            <a:r>
              <a:rPr lang="en-US" dirty="0" smtClean="0"/>
              <a:t>Interview with oncologist</a:t>
            </a:r>
            <a:r>
              <a:rPr lang="en-US" baseline="0" dirty="0" smtClean="0"/>
              <a:t> about a cancer pain app.</a:t>
            </a:r>
            <a:endParaRPr lang="en-US" dirty="0" smtClean="0"/>
          </a:p>
          <a:p>
            <a:r>
              <a:rPr lang="en-US" dirty="0" smtClean="0"/>
              <a:t>Pretty good one.  Might consider showing this one to the audience.</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61</a:t>
            </a:fld>
            <a:endParaRPr lang="en-US"/>
          </a:p>
        </p:txBody>
      </p:sp>
    </p:spTree>
    <p:extLst>
      <p:ext uri="{BB962C8B-B14F-4D97-AF65-F5344CB8AC3E}">
        <p14:creationId xmlns:p14="http://schemas.microsoft.com/office/powerpoint/2010/main" val="25870484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Benefits for use of this technology has been reported to include</a:t>
            </a:r>
          </a:p>
          <a:p>
            <a:r>
              <a:rPr lang="en-US" dirty="0" smtClean="0"/>
              <a:t>improving the patient/physician relationship by promoting shared health management; </a:t>
            </a:r>
          </a:p>
          <a:p>
            <a:r>
              <a:rPr lang="en-US" dirty="0" smtClean="0"/>
              <a:t>connecting patients with peer and support communities online to more actively engage them in their own care; </a:t>
            </a:r>
          </a:p>
          <a:p>
            <a:r>
              <a:rPr lang="en-US" dirty="0" smtClean="0"/>
              <a:t>assisting caregivers in following your instructions; </a:t>
            </a:r>
          </a:p>
          <a:p>
            <a:r>
              <a:rPr lang="en-US" dirty="0" smtClean="0"/>
              <a:t>and providing useful patient data to both the patient who is self-monitoring (as, for example, some diabetic patients are now doing) and the physician who may be monitoring patients with uncontrolled chronic conditions.</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62</a:t>
            </a:fld>
            <a:endParaRPr lang="en-US"/>
          </a:p>
        </p:txBody>
      </p:sp>
    </p:spTree>
    <p:extLst>
      <p:ext uri="{BB962C8B-B14F-4D97-AF65-F5344CB8AC3E}">
        <p14:creationId xmlns:p14="http://schemas.microsoft.com/office/powerpoint/2010/main" val="36543938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The AAPM study mentioned earlier also noted that while overall satisfaction of care is not typically a factor in medication adherence, the level of adherence does drop when there are long lapses between appointments or communication with their healthcare professional.  Another study found that 90% of</a:t>
            </a:r>
            <a:r>
              <a:rPr lang="en-US" baseline="0" dirty="0" smtClean="0"/>
              <a:t> people said that they would use an app if their physician prescribed it to be used in their care</a:t>
            </a:r>
            <a:r>
              <a:rPr lang="en-US" dirty="0" smtClean="0"/>
              <a:t> and demonstrated that the data was being used by the physician in the care of the patient.</a:t>
            </a:r>
            <a:r>
              <a:rPr lang="en-US" baseline="0" dirty="0" smtClean="0"/>
              <a:t> http://www.pmlive.com/pharma_intelligence/mhealth_patients_open_to_app_prescriptions_486119 </a:t>
            </a:r>
            <a:endParaRPr lang="en-US" dirty="0" smtClean="0"/>
          </a:p>
          <a:p>
            <a:pPr marL="174658" indent="-174658">
              <a:buFont typeface="Arial" panose="020B0604020202020204" pitchFamily="34" charset="0"/>
              <a:buChar char="•"/>
            </a:pPr>
            <a:r>
              <a:rPr lang="en-US" dirty="0" smtClean="0"/>
              <a:t>Benefits of mobile and messaging applications include:</a:t>
            </a:r>
          </a:p>
          <a:p>
            <a:pPr marL="174658" indent="-174658">
              <a:buFont typeface="Arial" panose="020B0604020202020204" pitchFamily="34" charset="0"/>
              <a:buChar char="•"/>
            </a:pPr>
            <a:r>
              <a:rPr lang="en-US" dirty="0" smtClean="0"/>
              <a:t>Improved patient satisfaction by providing easy access to personalized medication histories in an easy to  understand format;</a:t>
            </a:r>
          </a:p>
          <a:p>
            <a:pPr marL="174658" indent="-174658">
              <a:buFont typeface="Arial" panose="020B0604020202020204" pitchFamily="34" charset="0"/>
              <a:buChar char="•"/>
            </a:pPr>
            <a:r>
              <a:rPr lang="en-US" dirty="0" smtClean="0"/>
              <a:t>Patient cost savings through access to comparisons of drug prices and their potential out-of-pocket costs for specific pharmacy benefit options;</a:t>
            </a:r>
          </a:p>
          <a:p>
            <a:pPr marL="174658" indent="-174658">
              <a:buFont typeface="Arial" panose="020B0604020202020204" pitchFamily="34" charset="0"/>
              <a:buChar char="•"/>
            </a:pPr>
            <a:r>
              <a:rPr lang="en-US" dirty="0" smtClean="0"/>
              <a:t>Improved patient satisfaction due to personalized cost-savings and healthcare messages relevant to their healthcare needs;</a:t>
            </a:r>
          </a:p>
          <a:p>
            <a:pPr marL="174658" indent="-174658">
              <a:buFont typeface="Arial" panose="020B0604020202020204" pitchFamily="34" charset="0"/>
              <a:buChar char="•"/>
            </a:pPr>
            <a:r>
              <a:rPr lang="en-US" dirty="0" smtClean="0"/>
              <a:t>More empowered patients through tools that help them prepare questions in preparation for a physician office visit;</a:t>
            </a:r>
          </a:p>
          <a:p>
            <a:pPr marL="174658" indent="-174658">
              <a:buFont typeface="Arial" panose="020B0604020202020204" pitchFamily="34" charset="0"/>
              <a:buChar char="•"/>
            </a:pPr>
            <a:r>
              <a:rPr lang="en-US" dirty="0" smtClean="0"/>
              <a:t>Easier health plan quality reporting through direct and personalized patient condition-specific health risk assessments and patient satisfaction surveys;</a:t>
            </a:r>
          </a:p>
          <a:p>
            <a:pPr marL="174658" indent="-174658">
              <a:buFont typeface="Arial" panose="020B0604020202020204" pitchFamily="34" charset="0"/>
              <a:buChar char="•"/>
            </a:pPr>
            <a:r>
              <a:rPr lang="en-US" dirty="0" smtClean="0"/>
              <a:t>Patient and plan cost savings by locating in-network pharmacies and network physicians; and</a:t>
            </a:r>
          </a:p>
          <a:p>
            <a:pPr marL="174658" indent="-174658">
              <a:buFont typeface="Arial" panose="020B0604020202020204" pitchFamily="34" charset="0"/>
              <a:buChar char="•"/>
            </a:pPr>
            <a:r>
              <a:rPr lang="en-US" dirty="0" smtClean="0"/>
              <a:t>Patient care management improvements through easier awareness and enrollment in medical management, MTM, and wellness programs.</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63</a:t>
            </a:fld>
            <a:endParaRPr lang="en-US"/>
          </a:p>
        </p:txBody>
      </p:sp>
    </p:spTree>
    <p:extLst>
      <p:ext uri="{BB962C8B-B14F-4D97-AF65-F5344CB8AC3E}">
        <p14:creationId xmlns:p14="http://schemas.microsoft.com/office/powerpoint/2010/main" val="10944549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In addition to all the other obstacles we have listed (like</a:t>
            </a:r>
            <a:r>
              <a:rPr lang="en-US" baseline="0" dirty="0" smtClean="0"/>
              <a:t> security, privacy</a:t>
            </a:r>
            <a:r>
              <a:rPr lang="en-US" dirty="0" smtClean="0"/>
              <a:t> and </a:t>
            </a:r>
            <a:r>
              <a:rPr lang="en-US" baseline="0" dirty="0" smtClean="0"/>
              <a:t>the lack of a consolidated dashboard in your EMR for all the data your patients can potentially generate….) are</a:t>
            </a:r>
            <a:r>
              <a:rPr lang="en-US" dirty="0" smtClean="0"/>
              <a:t> these huge problems:</a:t>
            </a:r>
          </a:p>
          <a:p>
            <a:r>
              <a:rPr lang="en-US" baseline="0" dirty="0" smtClean="0"/>
              <a:t>Research is slowly increasing.</a:t>
            </a:r>
            <a:r>
              <a:rPr lang="en-US" dirty="0" smtClean="0"/>
              <a:t>  The sheer volume of apps hampers definitive research.</a:t>
            </a:r>
            <a:endParaRPr lang="en-US" baseline="0" dirty="0" smtClean="0"/>
          </a:p>
          <a:p>
            <a:r>
              <a:rPr lang="en-US" dirty="0" smtClean="0"/>
              <a:t>Health literacy and digital </a:t>
            </a:r>
            <a:r>
              <a:rPr lang="en-US" baseline="0" dirty="0" smtClean="0"/>
              <a:t>divide will only be exacerbated over the next few years. As mentioned,</a:t>
            </a:r>
            <a:r>
              <a:rPr lang="en-US" dirty="0" smtClean="0"/>
              <a:t> t</a:t>
            </a:r>
            <a:r>
              <a:rPr lang="en-US" baseline="0" dirty="0" smtClean="0"/>
              <a:t>hose patient who would benefit the most from the use of these apps do not have access to the technology, either lacking a smartphone, cell coverage, or the knowledge to use the apps.</a:t>
            </a:r>
          </a:p>
          <a:p>
            <a:r>
              <a:rPr lang="en-US" dirty="0" smtClean="0"/>
              <a:t>Reimbursement is slow to adapt to the use of new technology along with health insurance coverage for the tech.</a:t>
            </a:r>
          </a:p>
          <a:p>
            <a:r>
              <a:rPr lang="en-US" dirty="0" smtClean="0"/>
              <a:t>We still don’t have EMRs that talk to each other.  Now we want to add app data?!?</a:t>
            </a:r>
          </a:p>
          <a:p>
            <a:r>
              <a:rPr lang="en-US" dirty="0" smtClean="0"/>
              <a:t>Workflow in the clinics would</a:t>
            </a:r>
            <a:r>
              <a:rPr lang="en-US" baseline="0" dirty="0" smtClean="0"/>
              <a:t> have to adapt to this change.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64</a:t>
            </a:fld>
            <a:endParaRPr lang="en-US"/>
          </a:p>
        </p:txBody>
      </p:sp>
    </p:spTree>
    <p:extLst>
      <p:ext uri="{BB962C8B-B14F-4D97-AF65-F5344CB8AC3E}">
        <p14:creationId xmlns:p14="http://schemas.microsoft.com/office/powerpoint/2010/main" val="24860054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HARTFORD, Conn.--(BUSINESS WIRE)--Sep. 27, 2016-- Aetna (NYSE:</a:t>
            </a:r>
            <a:r>
              <a:rPr lang="en-US" dirty="0" smtClean="0">
                <a:hlinkClick r:id="rId3"/>
              </a:rPr>
              <a:t>AET</a:t>
            </a:r>
            <a:r>
              <a:rPr lang="en-US" dirty="0" smtClean="0"/>
              <a:t>) today announced a new initiative to revolutionize members’ consumer health experience by combining the power of iOS apps and the unmatched user experience of Apple products including Apple Watch, iPhone and iPad with Aetna’s analytics-based wellness and care management programs. Beginning this fall, Aetna will make Apple Watch available to select large employers and individual customers during open enrollment season, and Aetna will be the first major health care company to subsidize a significant portion of the Apple Watch cost, offering monthly payroll deductions to make covering the remaining cost easier. </a:t>
            </a:r>
          </a:p>
          <a:p>
            <a:r>
              <a:rPr lang="en-US" dirty="0" smtClean="0"/>
              <a:t>In addition to the customer program, Aetna will provide Apple Watch at no cost to its own nearly 50,000 employees, who will participate in the company’s wellness reimbursement program, to encourage them to live more productive, healthy lives. </a:t>
            </a:r>
          </a:p>
          <a:p>
            <a:r>
              <a:rPr lang="en-US" dirty="0" smtClean="0"/>
              <a:t>Aetna’s iOS-exclusive health apps will aim to simplify the healthcare process through a number of features, including: </a:t>
            </a:r>
          </a:p>
          <a:p>
            <a:pPr marL="171400" indent="-171400">
              <a:buFont typeface="Arial" panose="020B0604020202020204" pitchFamily="34" charset="0"/>
              <a:buChar char="•"/>
            </a:pPr>
            <a:r>
              <a:rPr lang="en-US" dirty="0" smtClean="0"/>
              <a:t>Care management and wellness, to help guide consumers through health events like a new diagnosis or prescription medication with user-driven support from nurses and people with similar conditions. </a:t>
            </a:r>
          </a:p>
          <a:p>
            <a:pPr marL="171400" indent="-171400">
              <a:buFont typeface="Arial" panose="020B0604020202020204" pitchFamily="34" charset="0"/>
              <a:buChar char="•"/>
            </a:pPr>
            <a:r>
              <a:rPr lang="en-US" dirty="0" smtClean="0"/>
              <a:t>Medication adherence, to help consumers remember to take their medications, easily order refills and connect with their doctor if they need a different treatment through their Apple Watch or iPhone. </a:t>
            </a:r>
          </a:p>
          <a:p>
            <a:pPr marL="171400" indent="-171400">
              <a:buFont typeface="Arial" panose="020B0604020202020204" pitchFamily="34" charset="0"/>
              <a:buChar char="•"/>
            </a:pPr>
            <a:r>
              <a:rPr lang="en-US" dirty="0" smtClean="0"/>
              <a:t>Integration with Apple Wallet, allowing consumers to check their deductible and pay a bill. </a:t>
            </a:r>
          </a:p>
          <a:p>
            <a:pPr marL="171400" indent="-171400">
              <a:buFont typeface="Arial" panose="020B0604020202020204" pitchFamily="34" charset="0"/>
              <a:buChar char="•"/>
            </a:pPr>
            <a:r>
              <a:rPr lang="en-US" dirty="0" smtClean="0"/>
              <a:t>Personalized health plan on-boarding, information, messaging and decision support to help Aetna members understand and make the most of their benefits. </a:t>
            </a:r>
          </a:p>
          <a:p>
            <a:pPr marL="171400" indent="-171400" defTabSz="914132">
              <a:buFont typeface="Arial" panose="020B0604020202020204" pitchFamily="34" charset="0"/>
              <a:buChar char="•"/>
              <a:defRPr/>
            </a:pPr>
            <a:endParaRPr lang="en-US" dirty="0" smtClean="0"/>
          </a:p>
        </p:txBody>
      </p:sp>
      <p:sp>
        <p:nvSpPr>
          <p:cNvPr id="4" name="Slide Number Placeholder 3"/>
          <p:cNvSpPr>
            <a:spLocks noGrp="1"/>
          </p:cNvSpPr>
          <p:nvPr>
            <p:ph type="sldNum" sz="quarter" idx="10"/>
          </p:nvPr>
        </p:nvSpPr>
        <p:spPr/>
        <p:txBody>
          <a:bodyPr/>
          <a:lstStyle/>
          <a:p>
            <a:fld id="{A9B5BF6B-91BC-4596-8388-6C00C071B32E}" type="slidenum">
              <a:rPr lang="en-US" smtClean="0"/>
              <a:t>65</a:t>
            </a:fld>
            <a:endParaRPr lang="en-US"/>
          </a:p>
        </p:txBody>
      </p:sp>
    </p:spTree>
    <p:extLst>
      <p:ext uri="{BB962C8B-B14F-4D97-AF65-F5344CB8AC3E}">
        <p14:creationId xmlns:p14="http://schemas.microsoft.com/office/powerpoint/2010/main" val="23026265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Here are some institutions that are tackling methods to curate and prescribe apps.  </a:t>
            </a:r>
          </a:p>
          <a:p>
            <a:r>
              <a:rPr lang="en-US" dirty="0" smtClean="0"/>
              <a:t>Let’s look at how Mount Sinai is doing it.</a:t>
            </a:r>
          </a:p>
          <a:p>
            <a:endParaRPr lang="en-US" dirty="0"/>
          </a:p>
          <a:p>
            <a:r>
              <a:rPr lang="en-US" dirty="0" smtClean="0"/>
              <a:t>Another Article http://www.mobihealthnews.com/content/mount-sinai-launches-rxuniverse-system-wide-platform-prescribe-medical-apps/       11/16</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66</a:t>
            </a:fld>
            <a:endParaRPr lang="en-US"/>
          </a:p>
        </p:txBody>
      </p:sp>
    </p:spTree>
    <p:extLst>
      <p:ext uri="{BB962C8B-B14F-4D97-AF65-F5344CB8AC3E}">
        <p14:creationId xmlns:p14="http://schemas.microsoft.com/office/powerpoint/2010/main" val="9631663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914132">
              <a:defRPr/>
            </a:pPr>
            <a:r>
              <a:rPr lang="en-US" baseline="0" dirty="0" smtClean="0"/>
              <a:t>Video is </a:t>
            </a:r>
            <a:r>
              <a:rPr lang="en-US" b="1" dirty="0" smtClean="0"/>
              <a:t>Mount Sinai Launches Rx Universe - Mobile Health Prescription Platform  </a:t>
            </a:r>
            <a:r>
              <a:rPr lang="en-US" b="0" dirty="0" smtClean="0"/>
              <a:t>from </a:t>
            </a:r>
            <a:r>
              <a:rPr lang="en-US" dirty="0" smtClean="0">
                <a:hlinkClick r:id="rId3"/>
              </a:rPr>
              <a:t>The Mount Sinai Hospital</a:t>
            </a:r>
            <a:r>
              <a:rPr lang="en-US" dirty="0" smtClean="0"/>
              <a:t> </a:t>
            </a:r>
            <a:r>
              <a:rPr lang="en-US" b="0" dirty="0" smtClean="0"/>
              <a:t>2:07 min</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67</a:t>
            </a:fld>
            <a:endParaRPr lang="en-US"/>
          </a:p>
        </p:txBody>
      </p:sp>
    </p:spTree>
    <p:extLst>
      <p:ext uri="{BB962C8B-B14F-4D97-AF65-F5344CB8AC3E}">
        <p14:creationId xmlns:p14="http://schemas.microsoft.com/office/powerpoint/2010/main" val="3790179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In response to the enthusiastic reception internally, it was recently announced that the Sinai </a:t>
            </a:r>
            <a:r>
              <a:rPr lang="en-US" dirty="0" err="1" smtClean="0"/>
              <a:t>AppLab</a:t>
            </a:r>
            <a:r>
              <a:rPr lang="en-US" dirty="0" smtClean="0"/>
              <a:t> has partnered with Mount Sinai Innovation Partners to launch a new startup company, Responsive Health, which will license </a:t>
            </a:r>
            <a:r>
              <a:rPr lang="en-US" dirty="0" err="1" smtClean="0"/>
              <a:t>RxUniverse</a:t>
            </a:r>
            <a:r>
              <a:rPr lang="en-US" dirty="0" smtClean="0"/>
              <a:t> for use by other health systems.</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68</a:t>
            </a:fld>
            <a:endParaRPr lang="en-US"/>
          </a:p>
        </p:txBody>
      </p:sp>
    </p:spTree>
    <p:extLst>
      <p:ext uri="{BB962C8B-B14F-4D97-AF65-F5344CB8AC3E}">
        <p14:creationId xmlns:p14="http://schemas.microsoft.com/office/powerpoint/2010/main" val="22631012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These services seem to be attempting to fill</a:t>
            </a:r>
            <a:r>
              <a:rPr lang="en-US" baseline="0" dirty="0" smtClean="0"/>
              <a:t> the</a:t>
            </a:r>
            <a:r>
              <a:rPr lang="en-US" dirty="0" smtClean="0"/>
              <a:t> void left by FDA, which has </a:t>
            </a:r>
            <a:r>
              <a:rPr lang="en-US" u="sng" dirty="0" smtClean="0">
                <a:hlinkClick r:id="rId3"/>
              </a:rPr>
              <a:t>provided limited oversight and guidance</a:t>
            </a:r>
            <a:r>
              <a:rPr lang="en-US" dirty="0" smtClean="0"/>
              <a:t> in the mobile medical app space. These </a:t>
            </a:r>
            <a:r>
              <a:rPr lang="en-US" baseline="0" dirty="0" smtClean="0"/>
              <a:t>attempting to make app prescription services available to independent providers include: </a:t>
            </a:r>
            <a:endParaRPr lang="en-US" dirty="0" smtClean="0"/>
          </a:p>
          <a:p>
            <a:r>
              <a:rPr lang="en-US" dirty="0" smtClean="0"/>
              <a:t>AppScript.net</a:t>
            </a:r>
          </a:p>
          <a:p>
            <a:r>
              <a:rPr lang="en-US" dirty="0" err="1"/>
              <a:t>iMedicalApps</a:t>
            </a:r>
            <a:r>
              <a:rPr lang="en-US" dirty="0"/>
              <a:t>: </a:t>
            </a:r>
            <a:r>
              <a:rPr lang="en-US" dirty="0" err="1"/>
              <a:t>iPrescribeApps</a:t>
            </a:r>
            <a:r>
              <a:rPr lang="en-US" dirty="0"/>
              <a:t> (Q3 2017)</a:t>
            </a:r>
          </a:p>
          <a:p>
            <a:r>
              <a:rPr lang="en-US" dirty="0" smtClean="0"/>
              <a:t>SocialWealth.com $ for payers, providers and employers</a:t>
            </a:r>
          </a:p>
          <a:p>
            <a:r>
              <a:rPr lang="en-US" dirty="0" smtClean="0"/>
              <a:t>Let’s look at these individually</a:t>
            </a:r>
          </a:p>
          <a:p>
            <a:endParaRPr lang="en-US" dirty="0" smtClean="0"/>
          </a:p>
          <a:p>
            <a:r>
              <a:rPr lang="en-US" dirty="0" smtClean="0"/>
              <a:t>You can monitor developments at the following news and review resources:</a:t>
            </a:r>
            <a:endParaRPr lang="en-US" dirty="0"/>
          </a:p>
          <a:p>
            <a:r>
              <a:rPr lang="en-US" dirty="0" smtClean="0"/>
              <a:t>MobiHealthNews.com</a:t>
            </a:r>
          </a:p>
          <a:p>
            <a:r>
              <a:rPr lang="en-US" dirty="0" smtClean="0"/>
              <a:t>iMedicapApps.com</a:t>
            </a:r>
          </a:p>
          <a:p>
            <a:endParaRPr lang="en-US" dirty="0"/>
          </a:p>
          <a:p>
            <a:r>
              <a:rPr lang="en-US" dirty="0" smtClean="0"/>
              <a:t>News release on SocialWellth.com acquisition of </a:t>
            </a:r>
            <a:r>
              <a:rPr lang="en-US" dirty="0" err="1" smtClean="0"/>
              <a:t>Happtique</a:t>
            </a:r>
            <a:r>
              <a:rPr lang="en-US" dirty="0" smtClean="0"/>
              <a:t> http</a:t>
            </a:r>
            <a:r>
              <a:rPr lang="en-US" dirty="0"/>
              <a:t>://www.prweb.com/releases/2016/12/prweb13919855.htm </a:t>
            </a:r>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69</a:t>
            </a:fld>
            <a:endParaRPr lang="en-US"/>
          </a:p>
        </p:txBody>
      </p:sp>
    </p:spTree>
    <p:extLst>
      <p:ext uri="{BB962C8B-B14F-4D97-AF65-F5344CB8AC3E}">
        <p14:creationId xmlns:p14="http://schemas.microsoft.com/office/powerpoint/2010/main" val="3534782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b="1" dirty="0" smtClean="0"/>
              <a:t>HIDDEN SLIDE.</a:t>
            </a:r>
            <a:r>
              <a:rPr lang="en-US" b="1" baseline="0" dirty="0" smtClean="0"/>
              <a:t>  </a:t>
            </a:r>
            <a:r>
              <a:rPr lang="en-US" b="1" dirty="0" smtClean="0"/>
              <a:t>About the Ketchum mHealth Monitor</a:t>
            </a:r>
            <a:r>
              <a:rPr lang="en-US" dirty="0" smtClean="0"/>
              <a:t/>
            </a:r>
            <a:br>
              <a:rPr lang="en-US" dirty="0" smtClean="0"/>
            </a:br>
            <a:r>
              <a:rPr lang="en-US" dirty="0" smtClean="0"/>
              <a:t>Ketchum Global Research &amp; Analytics conducted an online survey of 2,000 respondents who own a smartphone in the United States in April 2016. The global margin of error is +/-2.1 percent. The research explored respondents’ attitudes and behavior regarding the use of mobile technology to manage health. All data collection was handled by Survey Sampling International.</a:t>
            </a:r>
          </a:p>
          <a:p>
            <a:endParaRPr lang="en-US" dirty="0" smtClean="0"/>
          </a:p>
          <a:p>
            <a:r>
              <a:rPr lang="en-US" b="1" dirty="0" smtClean="0"/>
              <a:t>Results: </a:t>
            </a:r>
          </a:p>
          <a:p>
            <a:pPr marL="165237" indent="-165237">
              <a:buFont typeface="Arial" panose="020B0604020202020204" pitchFamily="34" charset="0"/>
              <a:buChar char="•"/>
            </a:pPr>
            <a:r>
              <a:rPr lang="en-US" dirty="0" smtClean="0"/>
              <a:t>Nearly a quarter (24 percent) of Americans said health and fitness tracking apps have made them feel bad, and 21 percent have stopped using certain apps.</a:t>
            </a:r>
          </a:p>
          <a:p>
            <a:pPr marL="165237" indent="-165237">
              <a:buFont typeface="Arial" panose="020B0604020202020204" pitchFamily="34" charset="0"/>
              <a:buChar char="•"/>
            </a:pPr>
            <a:r>
              <a:rPr lang="en-US" dirty="0" smtClean="0"/>
              <a:t>Although the majority of Americans said they have used technology to interact with a medical professional, most (63 percent) said they still prefer face-to-face interaction with their healthcare providers.</a:t>
            </a:r>
          </a:p>
          <a:p>
            <a:pPr marL="165237" indent="-165237">
              <a:buFont typeface="Arial" panose="020B0604020202020204" pitchFamily="34" charset="0"/>
              <a:buChar char="•"/>
            </a:pPr>
            <a:r>
              <a:rPr lang="en-US" dirty="0" smtClean="0"/>
              <a:t>Nearly one-third (32 percent) said they are likely to use an A.I. search tool and 31 percent an A.I. health tracker, but they aren’t too convinced about using an A.I. medical adviser (18 percent) or an artificially intelligent therapist (9 percent).</a:t>
            </a:r>
          </a:p>
          <a:p>
            <a:pPr marL="165237" indent="-165237">
              <a:buFont typeface="Arial" panose="020B0604020202020204" pitchFamily="34" charset="0"/>
              <a:buChar char="•"/>
            </a:pPr>
            <a:r>
              <a:rPr lang="en-US" dirty="0" smtClean="0"/>
              <a:t>There’s an opportunity to educate: Just over half (51 percent) — across all ages — feel they have a lot to learn about how mHealth can benefit their health.</a:t>
            </a:r>
          </a:p>
          <a:p>
            <a:pPr marL="165237" indent="-16523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7</a:t>
            </a:fld>
            <a:endParaRPr lang="en-US"/>
          </a:p>
        </p:txBody>
      </p:sp>
    </p:spTree>
    <p:extLst>
      <p:ext uri="{BB962C8B-B14F-4D97-AF65-F5344CB8AC3E}">
        <p14:creationId xmlns:p14="http://schemas.microsoft.com/office/powerpoint/2010/main" val="39903815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err="1" smtClean="0"/>
              <a:t>AppScript</a:t>
            </a:r>
            <a:r>
              <a:rPr lang="en-US" dirty="0" smtClean="0"/>
              <a:t> -- the cost of which IMS Health says will be on a </a:t>
            </a:r>
            <a:r>
              <a:rPr lang="en-US" b="1" dirty="0" smtClean="0"/>
              <a:t>per-doctor subscription basis</a:t>
            </a:r>
            <a:r>
              <a:rPr lang="en-US" dirty="0" smtClean="0"/>
              <a:t>, </a:t>
            </a:r>
            <a:r>
              <a:rPr lang="en-US" b="1" dirty="0" smtClean="0"/>
              <a:t>with a volume licensing discount available </a:t>
            </a:r>
            <a:r>
              <a:rPr lang="en-US" dirty="0" smtClean="0"/>
              <a:t>-- is a clear attempt to arm doctors and providers with a reliable measuring stick so that they can formally recommend certain apps for certain purposes. IMS even envisions a not-too-distant future where apps are prescribed as opposed to simply recommended.  Repeated attempts to contact and requests for additional information were not acknowledged.</a:t>
            </a:r>
          </a:p>
          <a:p>
            <a:r>
              <a:rPr lang="en-US" dirty="0" smtClean="0"/>
              <a:t>Developed by </a:t>
            </a:r>
            <a:r>
              <a:rPr lang="en-US" dirty="0" smtClean="0">
                <a:hlinkClick r:id="rId3"/>
              </a:rPr>
              <a:t>IMS Health</a:t>
            </a:r>
            <a:r>
              <a:rPr lang="en-US" dirty="0" smtClean="0"/>
              <a:t>, </a:t>
            </a:r>
            <a:r>
              <a:rPr lang="en-US" dirty="0" err="1" smtClean="0"/>
              <a:t>AppScript</a:t>
            </a:r>
            <a:r>
              <a:rPr lang="en-US" dirty="0" smtClean="0"/>
              <a:t> reviews each app's functionality, certifications, relevance, and peer and patient reviews. Physicians can then organize these apps based on the types of patients they see and the types of approaches and treatments they prefer.</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70</a:t>
            </a:fld>
            <a:endParaRPr lang="en-US"/>
          </a:p>
        </p:txBody>
      </p:sp>
    </p:spTree>
    <p:extLst>
      <p:ext uri="{BB962C8B-B14F-4D97-AF65-F5344CB8AC3E}">
        <p14:creationId xmlns:p14="http://schemas.microsoft.com/office/powerpoint/2010/main" val="24006953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Free so far in beta with docs who signed up last year.</a:t>
            </a:r>
            <a:r>
              <a:rPr lang="en-US" baseline="0" dirty="0" smtClean="0"/>
              <a:t> </a:t>
            </a:r>
            <a:r>
              <a:rPr lang="en-US" dirty="0"/>
              <a:t> </a:t>
            </a:r>
            <a:r>
              <a:rPr lang="en-US" dirty="0" smtClean="0"/>
              <a:t>No idea what the pricing model will be.</a:t>
            </a:r>
            <a:r>
              <a:rPr lang="en-US" baseline="0" dirty="0" smtClean="0"/>
              <a:t>  Considered by Cochrane Collaborative as an evidence based site + considered an expert opinion. </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71</a:t>
            </a:fld>
            <a:endParaRPr lang="en-US"/>
          </a:p>
        </p:txBody>
      </p:sp>
    </p:spTree>
    <p:extLst>
      <p:ext uri="{BB962C8B-B14F-4D97-AF65-F5344CB8AC3E}">
        <p14:creationId xmlns:p14="http://schemas.microsoft.com/office/powerpoint/2010/main" val="25159876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err="1" smtClean="0"/>
              <a:t>SocialWellth</a:t>
            </a:r>
            <a:r>
              <a:rPr lang="en-US" dirty="0" smtClean="0"/>
              <a:t> appears to be clearly targeting large employers, large payers, and large provider groups. But again, no real product has yet appeared. 5/1/17</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72</a:t>
            </a:fld>
            <a:endParaRPr lang="en-US"/>
          </a:p>
        </p:txBody>
      </p:sp>
    </p:spTree>
    <p:extLst>
      <p:ext uri="{BB962C8B-B14F-4D97-AF65-F5344CB8AC3E}">
        <p14:creationId xmlns:p14="http://schemas.microsoft.com/office/powerpoint/2010/main" val="40105836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To add to the intrigue, David Vinson is the founder and CEO of </a:t>
            </a:r>
            <a:r>
              <a:rPr lang="en-US" dirty="0" err="1" smtClean="0"/>
              <a:t>SocialWellth</a:t>
            </a:r>
            <a:r>
              <a:rPr lang="en-US" dirty="0" smtClean="0"/>
              <a:t> and the </a:t>
            </a:r>
            <a:r>
              <a:rPr lang="en-US" dirty="0" smtClean="0">
                <a:hlinkClick r:id="rId3"/>
              </a:rPr>
              <a:t>founder and chairman of DHX Group</a:t>
            </a:r>
            <a:r>
              <a:rPr lang="en-US" dirty="0" smtClean="0"/>
              <a:t>.</a:t>
            </a:r>
          </a:p>
          <a:p>
            <a:r>
              <a:rPr lang="en-US" dirty="0" smtClean="0">
                <a:hlinkClick r:id="rId4"/>
              </a:rPr>
              <a:t>A news release about </a:t>
            </a:r>
            <a:r>
              <a:rPr lang="en-US" dirty="0" err="1" smtClean="0">
                <a:hlinkClick r:id="rId4"/>
              </a:rPr>
              <a:t>Xcertia</a:t>
            </a:r>
            <a:r>
              <a:rPr lang="en-US" dirty="0" smtClean="0"/>
              <a:t> described the vision for the nonprofit’s membership and governing board as “open to representation from consumers, developers, payers, clinicians, academia and others with an interest in the development of guidelines for mobile health apps.”  Their</a:t>
            </a:r>
            <a:r>
              <a:rPr lang="en-US" baseline="0" dirty="0" smtClean="0"/>
              <a:t> original intent was to curate medical apps, but have given that up and intend just to put out guidelines.</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73</a:t>
            </a:fld>
            <a:endParaRPr lang="en-US"/>
          </a:p>
        </p:txBody>
      </p:sp>
    </p:spTree>
    <p:extLst>
      <p:ext uri="{BB962C8B-B14F-4D97-AF65-F5344CB8AC3E}">
        <p14:creationId xmlns:p14="http://schemas.microsoft.com/office/powerpoint/2010/main" val="12051527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1650" y="1243013"/>
            <a:ext cx="3683000" cy="2763837"/>
          </a:xfrm>
        </p:spPr>
      </p:sp>
      <p:sp>
        <p:nvSpPr>
          <p:cNvPr id="3" name="Notes Placeholder 2"/>
          <p:cNvSpPr>
            <a:spLocks noGrp="1"/>
          </p:cNvSpPr>
          <p:nvPr>
            <p:ph type="body" idx="1"/>
          </p:nvPr>
        </p:nvSpPr>
        <p:spPr/>
        <p:txBody>
          <a:bodyPr/>
          <a:lstStyle/>
          <a:p>
            <a:r>
              <a:rPr lang="en-US" dirty="0" smtClean="0"/>
              <a:t>If you don’t happen to be employed by Duke or Mount Sinai,</a:t>
            </a:r>
            <a:r>
              <a:rPr lang="en-US" baseline="0" dirty="0" smtClean="0"/>
              <a:t> who have their own app review and prescribing services, then you can try some of the following.   We see advise to use your experience, your staff and </a:t>
            </a:r>
            <a:r>
              <a:rPr lang="en-US" baseline="0" dirty="0" err="1" smtClean="0"/>
              <a:t>colleagues’s</a:t>
            </a:r>
            <a:r>
              <a:rPr lang="en-US" baseline="0" dirty="0" smtClean="0"/>
              <a:t> experience with apps, talk to patients and see what has worked and not worked for them. </a:t>
            </a:r>
            <a:r>
              <a:rPr lang="en-US" baseline="0" dirty="0" err="1" smtClean="0"/>
              <a:t>Appscript</a:t>
            </a:r>
            <a:r>
              <a:rPr lang="en-US" baseline="0" dirty="0" smtClean="0"/>
              <a:t> may be your only option for a while.  </a:t>
            </a:r>
            <a:r>
              <a:rPr lang="en-US" dirty="0" smtClean="0"/>
              <a:t>Investigate what your EMR developer is offering in data integration.</a:t>
            </a:r>
            <a:endParaRPr lang="en-US" baseline="0" dirty="0" smtClean="0"/>
          </a:p>
          <a:p>
            <a:r>
              <a:rPr lang="en-US" baseline="0" dirty="0" smtClean="0"/>
              <a:t>Advocate for parent org like TMH, CHP, Patient’s First…to get on board and license a service.</a:t>
            </a:r>
          </a:p>
          <a:p>
            <a:r>
              <a:rPr lang="en-US" baseline="0" dirty="0" smtClean="0"/>
              <a:t>What have some of you tried?  </a:t>
            </a:r>
          </a:p>
          <a:p>
            <a:r>
              <a:rPr lang="en-US" baseline="0" dirty="0" smtClean="0"/>
              <a:t>Consider prescribing the same app to all people with the same condition so you are not having to accommodate multiple apps that do the same thing.  </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74</a:t>
            </a:fld>
            <a:endParaRPr lang="en-US"/>
          </a:p>
        </p:txBody>
      </p:sp>
    </p:spTree>
    <p:extLst>
      <p:ext uri="{BB962C8B-B14F-4D97-AF65-F5344CB8AC3E}">
        <p14:creationId xmlns:p14="http://schemas.microsoft.com/office/powerpoint/2010/main" val="41606528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GREAT Video is 30 min. </a:t>
            </a:r>
            <a:r>
              <a:rPr lang="en-US" b="1" dirty="0" smtClean="0">
                <a:hlinkClick r:id="rId3"/>
              </a:rPr>
              <a:t>Duke Global Health Institute</a:t>
            </a:r>
            <a:r>
              <a:rPr lang="en-US" b="1" dirty="0" smtClean="0"/>
              <a:t>   </a:t>
            </a:r>
            <a:r>
              <a:rPr lang="en-US" dirty="0" smtClean="0"/>
              <a:t>the talk is 20 minutes followed by audience questions.  </a:t>
            </a:r>
          </a:p>
          <a:p>
            <a:r>
              <a:rPr lang="en-US" b="1" dirty="0" smtClean="0"/>
              <a:t>Epic and </a:t>
            </a:r>
            <a:r>
              <a:rPr lang="en-US" b="1" dirty="0" err="1" smtClean="0"/>
              <a:t>iHealth</a:t>
            </a:r>
            <a:r>
              <a:rPr lang="en-US" b="1" dirty="0" smtClean="0"/>
              <a:t> App: My Data, Your Data, Our Data: Using Apple’s </a:t>
            </a:r>
            <a:r>
              <a:rPr lang="en-US" b="1" dirty="0" err="1" smtClean="0"/>
              <a:t>HealthKit</a:t>
            </a:r>
            <a:r>
              <a:rPr lang="en-US" b="1" dirty="0" smtClean="0"/>
              <a:t> and </a:t>
            </a:r>
            <a:r>
              <a:rPr lang="en-US" b="1" dirty="0" err="1" smtClean="0"/>
              <a:t>ResearchKit</a:t>
            </a:r>
            <a:r>
              <a:rPr lang="en-US" b="1" dirty="0" smtClean="0"/>
              <a:t> to Improve Care Delivery and Clinical Research  </a:t>
            </a:r>
            <a:r>
              <a:rPr lang="en-US" b="0" dirty="0" smtClean="0"/>
              <a:t>30 min.</a:t>
            </a:r>
            <a:r>
              <a:rPr lang="en-US" dirty="0" smtClean="0"/>
              <a:t>   </a:t>
            </a:r>
            <a:r>
              <a:rPr lang="en-US" u="sng" dirty="0">
                <a:hlinkClick r:id="rId4"/>
              </a:rPr>
              <a:t>https://www.youtube.com/watch?v=MEh9murD_wk</a:t>
            </a:r>
            <a:r>
              <a:rPr lang="en-US" dirty="0"/>
              <a:t> </a:t>
            </a:r>
            <a:endParaRPr lang="en-US" dirty="0" smtClean="0"/>
          </a:p>
          <a:p>
            <a:endParaRPr lang="en-US" dirty="0" smtClean="0"/>
          </a:p>
          <a:p>
            <a:r>
              <a:rPr lang="en-US" dirty="0" smtClean="0"/>
              <a:t>Smart</a:t>
            </a:r>
            <a:r>
              <a:rPr lang="en-US" baseline="0" dirty="0" smtClean="0"/>
              <a:t> connected technology offers the possibility of moving from our current, expensive and inefficient  status of healthcare being episodic, in person, reactive, and ‘fix when it breaks’ to a brighter future.</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75</a:t>
            </a:fld>
            <a:endParaRPr lang="en-US"/>
          </a:p>
        </p:txBody>
      </p:sp>
    </p:spTree>
    <p:extLst>
      <p:ext uri="{BB962C8B-B14F-4D97-AF65-F5344CB8AC3E}">
        <p14:creationId xmlns:p14="http://schemas.microsoft.com/office/powerpoint/2010/main" val="19402886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pPr defTabSz="931500">
              <a:defRPr/>
            </a:pPr>
            <a:r>
              <a:rPr lang="en-US" dirty="0" smtClean="0">
                <a:hlinkClick r:id="rId3"/>
              </a:rPr>
              <a:t>https://</a:t>
            </a:r>
            <a:r>
              <a:rPr lang="en-US" smtClean="0">
                <a:hlinkClick r:id="rId3"/>
              </a:rPr>
              <a:t>www.bloomberg.com/news/videos/2017-01-18/the-doctor-s-office-of-the-future-video</a:t>
            </a:r>
            <a:r>
              <a:rPr lang="en-US" smtClean="0"/>
              <a:t> 4:19 min</a:t>
            </a:r>
            <a:endParaRPr lang="en-US" dirty="0" smtClean="0"/>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76</a:t>
            </a:fld>
            <a:endParaRPr lang="en-US"/>
          </a:p>
        </p:txBody>
      </p:sp>
    </p:spTree>
    <p:extLst>
      <p:ext uri="{BB962C8B-B14F-4D97-AF65-F5344CB8AC3E}">
        <p14:creationId xmlns:p14="http://schemas.microsoft.com/office/powerpoint/2010/main" val="2466991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mHealth</a:t>
            </a:r>
            <a:r>
              <a:rPr lang="en-US" baseline="0" dirty="0" smtClean="0"/>
              <a:t> stands for mobile health.  </a:t>
            </a:r>
            <a:r>
              <a:rPr lang="en-US" dirty="0" smtClean="0"/>
              <a:t>Look over this list of kinds of </a:t>
            </a:r>
            <a:r>
              <a:rPr lang="en-US" dirty="0" err="1" smtClean="0"/>
              <a:t>mHealth</a:t>
            </a:r>
            <a:r>
              <a:rPr lang="en-US" dirty="0" smtClean="0"/>
              <a:t> users. See where you fit.  This also defines a problem, because</a:t>
            </a:r>
            <a:r>
              <a:rPr lang="en-US" baseline="0" dirty="0" smtClean="0"/>
              <a:t> many of our clinicians are in the bottom two categories and either do not use any type of </a:t>
            </a:r>
            <a:r>
              <a:rPr lang="en-US" baseline="0" dirty="0" err="1" smtClean="0"/>
              <a:t>mHealth</a:t>
            </a:r>
            <a:r>
              <a:rPr lang="en-US" baseline="0" dirty="0" smtClean="0"/>
              <a:t> app other than references, or think it has a positive impact on their lives or the lives of their patients.</a:t>
            </a:r>
          </a:p>
          <a:p>
            <a:endParaRPr lang="en-US" baseline="0" smtClean="0"/>
          </a:p>
          <a:p>
            <a:endParaRPr lang="en-US" dirty="0" smtClean="0"/>
          </a:p>
          <a:p>
            <a:r>
              <a:rPr lang="en-US" dirty="0" smtClean="0"/>
              <a:t>Note comparison to Diffusion of innovations </a:t>
            </a:r>
          </a:p>
          <a:p>
            <a:r>
              <a:rPr lang="en-US" dirty="0" smtClean="0"/>
              <a:t>Innovators 2.5%</a:t>
            </a:r>
          </a:p>
          <a:p>
            <a:r>
              <a:rPr lang="en-US" dirty="0" smtClean="0"/>
              <a:t>Early</a:t>
            </a:r>
            <a:r>
              <a:rPr lang="en-US" baseline="0" dirty="0" smtClean="0"/>
              <a:t> adopters 13.5%</a:t>
            </a:r>
          </a:p>
          <a:p>
            <a:r>
              <a:rPr lang="en-US" baseline="0" dirty="0" smtClean="0"/>
              <a:t>Early Majority 34%</a:t>
            </a:r>
          </a:p>
          <a:p>
            <a:r>
              <a:rPr lang="en-US" baseline="0" dirty="0" smtClean="0"/>
              <a:t>Late Majority 34%</a:t>
            </a:r>
          </a:p>
          <a:p>
            <a:r>
              <a:rPr lang="en-US" baseline="0" dirty="0" smtClean="0"/>
              <a:t>Laggards 16%</a:t>
            </a:r>
            <a:endParaRPr lang="en-US" dirty="0" smtClean="0"/>
          </a:p>
          <a:p>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8</a:t>
            </a:fld>
            <a:endParaRPr lang="en-US"/>
          </a:p>
        </p:txBody>
      </p:sp>
    </p:spTree>
    <p:extLst>
      <p:ext uri="{BB962C8B-B14F-4D97-AF65-F5344CB8AC3E}">
        <p14:creationId xmlns:p14="http://schemas.microsoft.com/office/powerpoint/2010/main" val="139509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1243013"/>
            <a:ext cx="3683000" cy="2763837"/>
          </a:xfrm>
        </p:spPr>
      </p:sp>
      <p:sp>
        <p:nvSpPr>
          <p:cNvPr id="3" name="Notes Placeholder 2"/>
          <p:cNvSpPr>
            <a:spLocks noGrp="1"/>
          </p:cNvSpPr>
          <p:nvPr>
            <p:ph type="body" idx="1"/>
          </p:nvPr>
        </p:nvSpPr>
        <p:spPr/>
        <p:txBody>
          <a:bodyPr/>
          <a:lstStyle/>
          <a:p>
            <a:r>
              <a:rPr lang="en-US" dirty="0" smtClean="0"/>
              <a:t>There are currently over 200,000 medical/health apps</a:t>
            </a:r>
            <a:r>
              <a:rPr lang="en-US" baseline="0" dirty="0" smtClean="0"/>
              <a:t> in the iTunes App Store and Google Play</a:t>
            </a:r>
          </a:p>
          <a:p>
            <a:r>
              <a:rPr lang="en-US" dirty="0" smtClean="0"/>
              <a:t>This is the</a:t>
            </a:r>
            <a:r>
              <a:rPr lang="en-US" baseline="0" dirty="0" smtClean="0"/>
              <a:t> current distribution of health/medical uses of those apps from a 2016 survey.</a:t>
            </a:r>
            <a:endParaRPr lang="en-US" dirty="0" smtClean="0"/>
          </a:p>
          <a:p>
            <a:endParaRPr lang="en-US" dirty="0" smtClean="0"/>
          </a:p>
          <a:p>
            <a:r>
              <a:rPr lang="en-US" dirty="0" smtClean="0"/>
              <a:t>https://www.accenture.com/t20160629T045303__w__/us-en/_acnmedia/PDF-6/Accenture-Patients-Want-A-Heavy-Dose-of-Digital-Research.pdf#zoom=50</a:t>
            </a:r>
            <a:endParaRPr lang="en-US" dirty="0"/>
          </a:p>
        </p:txBody>
      </p:sp>
      <p:sp>
        <p:nvSpPr>
          <p:cNvPr id="4" name="Slide Number Placeholder 3"/>
          <p:cNvSpPr>
            <a:spLocks noGrp="1"/>
          </p:cNvSpPr>
          <p:nvPr>
            <p:ph type="sldNum" sz="quarter" idx="10"/>
          </p:nvPr>
        </p:nvSpPr>
        <p:spPr/>
        <p:txBody>
          <a:bodyPr/>
          <a:lstStyle/>
          <a:p>
            <a:fld id="{A9B5BF6B-91BC-4596-8388-6C00C071B32E}" type="slidenum">
              <a:rPr lang="en-US" smtClean="0"/>
              <a:t>9</a:t>
            </a:fld>
            <a:endParaRPr lang="en-US"/>
          </a:p>
        </p:txBody>
      </p:sp>
    </p:spTree>
    <p:extLst>
      <p:ext uri="{BB962C8B-B14F-4D97-AF65-F5344CB8AC3E}">
        <p14:creationId xmlns:p14="http://schemas.microsoft.com/office/powerpoint/2010/main" val="32952414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tif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tif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E94C324-68A3-4A06-AEA6-9586703CBDAA}" type="datetime1">
              <a:rPr lang="en-US" smtClean="0"/>
              <a:t>6/22/2017</a:t>
            </a:fld>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5959" y="3911265"/>
            <a:ext cx="1606041" cy="1606041"/>
          </a:xfrm>
          <a:prstGeom prst="rect">
            <a:avLst/>
          </a:prstGeom>
        </p:spPr>
      </p:pic>
    </p:spTree>
    <p:extLst>
      <p:ext uri="{BB962C8B-B14F-4D97-AF65-F5344CB8AC3E}">
        <p14:creationId xmlns:p14="http://schemas.microsoft.com/office/powerpoint/2010/main" val="1714756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283B8E1-21C7-4FA7-9256-071542B77104}" type="datetime1">
              <a:rPr lang="en-US" smtClean="0"/>
              <a:t>6/22/2017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483346" y="6272785"/>
            <a:ext cx="480060" cy="365125"/>
          </a:xfrm>
          <a:prstGeom prst="rect">
            <a:avLst/>
          </a:prstGeom>
        </p:spPr>
        <p:txBody>
          <a:bodyPr/>
          <a:lstStyle/>
          <a:p>
            <a:fld id="{BFE78BB6-AD80-4F03-A5BB-FAF7E3A84D23}" type="slidenum">
              <a:rPr lang="en-US" smtClean="0"/>
              <a:t>‹#›</a:t>
            </a:fld>
            <a:endParaRPr lang="en-US"/>
          </a:p>
        </p:txBody>
      </p:sp>
    </p:spTree>
    <p:extLst>
      <p:ext uri="{BB962C8B-B14F-4D97-AF65-F5344CB8AC3E}">
        <p14:creationId xmlns:p14="http://schemas.microsoft.com/office/powerpoint/2010/main" val="3710572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6D3DCAC-E26F-4291-85AE-DFC72FE822C6}" type="datetime1">
              <a:rPr lang="en-US" smtClean="0"/>
              <a:t>6/22/2017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483346" y="6272785"/>
            <a:ext cx="480060" cy="365125"/>
          </a:xfrm>
          <a:prstGeom prst="rect">
            <a:avLst/>
          </a:prstGeom>
        </p:spPr>
        <p:txBody>
          <a:bodyPr/>
          <a:lstStyle/>
          <a:p>
            <a:fld id="{BFE78BB6-AD80-4F03-A5BB-FAF7E3A84D23}" type="slidenum">
              <a:rPr lang="en-US" smtClean="0"/>
              <a:t>‹#›</a:t>
            </a:fld>
            <a:endParaRPr lang="en-US"/>
          </a:p>
        </p:txBody>
      </p:sp>
    </p:spTree>
    <p:extLst>
      <p:ext uri="{BB962C8B-B14F-4D97-AF65-F5344CB8AC3E}">
        <p14:creationId xmlns:p14="http://schemas.microsoft.com/office/powerpoint/2010/main" val="3011270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40512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889760"/>
            <a:ext cx="7772400" cy="4282440"/>
          </a:xfrm>
        </p:spPr>
        <p:txBody>
          <a:bodyPr>
            <a:normAutofit/>
          </a:bodyPr>
          <a:lstStyle>
            <a:lvl1pPr>
              <a:defRPr sz="3200"/>
            </a:lvl1pPr>
            <a:lvl2pPr>
              <a:defRPr sz="2800"/>
            </a:lvl2pPr>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5992368" y="6272785"/>
            <a:ext cx="1985772" cy="365125"/>
          </a:xfrm>
        </p:spPr>
        <p:txBody>
          <a:bodyPr/>
          <a:lstStyle/>
          <a:p>
            <a:fld id="{3311161D-9A64-409F-9D0F-B4D8B376F251}" type="datetime1">
              <a:rPr lang="en-US" smtClean="0"/>
              <a:t>6/22/2017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538972" y="5882349"/>
            <a:ext cx="480060" cy="365125"/>
          </a:xfrm>
          <a:prstGeom prst="rect">
            <a:avLst/>
          </a:prstGeom>
        </p:spPr>
        <p:txBody>
          <a:bodyPr/>
          <a:lstStyle>
            <a:lvl1pPr algn="ctr">
              <a:defRPr/>
            </a:lvl1pPr>
          </a:lstStyle>
          <a:p>
            <a:fld id="{BFE78BB6-AD80-4F03-A5BB-FAF7E3A84D23}" type="slidenum">
              <a:rPr lang="en-US" smtClean="0"/>
              <a:pPr/>
              <a:t>‹#›</a:t>
            </a:fld>
            <a:endParaRPr lang="en-US" dirty="0"/>
          </a:p>
        </p:txBody>
      </p:sp>
    </p:spTree>
    <p:extLst>
      <p:ext uri="{BB962C8B-B14F-4D97-AF65-F5344CB8AC3E}">
        <p14:creationId xmlns:p14="http://schemas.microsoft.com/office/powerpoint/2010/main" val="27880855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dirty="0"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5C3C2DD4-D6DE-4463-8C7C-7C425B639E5B}" type="datetime1">
              <a:rPr lang="en-US" smtClean="0"/>
              <a:t>6/22/2017</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1854" y="2404278"/>
            <a:ext cx="1162476" cy="1162476"/>
          </a:xfrm>
          <a:prstGeom prst="rect">
            <a:avLst/>
          </a:prstGeom>
        </p:spPr>
      </p:pic>
    </p:spTree>
    <p:extLst>
      <p:ext uri="{BB962C8B-B14F-4D97-AF65-F5344CB8AC3E}">
        <p14:creationId xmlns:p14="http://schemas.microsoft.com/office/powerpoint/2010/main" val="2327673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31368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042160"/>
            <a:ext cx="3657600" cy="4130040"/>
          </a:xfrm>
        </p:spPr>
        <p:txBody>
          <a:bodyPr>
            <a:normAutofit/>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92218" y="2042160"/>
            <a:ext cx="3657600" cy="4130040"/>
          </a:xfrm>
        </p:spPr>
        <p:txBody>
          <a:bodyPr>
            <a:normAutofit/>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D1BA8555-4A3C-483E-B589-F18BAEA319CE}" type="datetime1">
              <a:rPr lang="en-US" smtClean="0"/>
              <a:t>6/22/2017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483346" y="6272785"/>
            <a:ext cx="480060" cy="365125"/>
          </a:xfrm>
          <a:prstGeom prst="rect">
            <a:avLst/>
          </a:prstGeom>
        </p:spPr>
        <p:txBody>
          <a:bodyPr/>
          <a:lstStyle/>
          <a:p>
            <a:fld id="{BFE78BB6-AD80-4F03-A5BB-FAF7E3A84D23}" type="slidenum">
              <a:rPr lang="en-US" smtClean="0"/>
              <a:t>‹#›</a:t>
            </a:fld>
            <a:endParaRPr lang="en-US"/>
          </a:p>
        </p:txBody>
      </p:sp>
    </p:spTree>
    <p:extLst>
      <p:ext uri="{BB962C8B-B14F-4D97-AF65-F5344CB8AC3E}">
        <p14:creationId xmlns:p14="http://schemas.microsoft.com/office/powerpoint/2010/main" val="22543412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85800" y="484632"/>
            <a:ext cx="7772400" cy="132587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Autofit/>
          </a:bodyPr>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0" y="2743200"/>
            <a:ext cx="3657600" cy="3291840"/>
          </a:xfrm>
        </p:spPr>
        <p:txBody>
          <a:bodyPr>
            <a:normAutofit/>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Autofit/>
          </a:bodyPr>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20793" y="2743200"/>
            <a:ext cx="3657600" cy="3291840"/>
          </a:xfrm>
        </p:spPr>
        <p:txBody>
          <a:bodyPr>
            <a:normAutofit/>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099F142F-9F67-4A9B-BCD1-D9178130F0E7}" type="datetime1">
              <a:rPr lang="en-US" smtClean="0"/>
              <a:t>6/22/2017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483346" y="6272785"/>
            <a:ext cx="480060" cy="365125"/>
          </a:xfrm>
          <a:prstGeom prst="rect">
            <a:avLst/>
          </a:prstGeom>
        </p:spPr>
        <p:txBody>
          <a:bodyPr/>
          <a:lstStyle/>
          <a:p>
            <a:fld id="{BFE78BB6-AD80-4F03-A5BB-FAF7E3A84D23}" type="slidenum">
              <a:rPr lang="en-US" smtClean="0"/>
              <a:t>‹#›</a:t>
            </a:fld>
            <a:endParaRPr lang="en-US"/>
          </a:p>
        </p:txBody>
      </p:sp>
    </p:spTree>
    <p:extLst>
      <p:ext uri="{BB962C8B-B14F-4D97-AF65-F5344CB8AC3E}">
        <p14:creationId xmlns:p14="http://schemas.microsoft.com/office/powerpoint/2010/main" val="25792194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685800" y="484632"/>
            <a:ext cx="7772400" cy="1435608"/>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2139D0CC-92C7-45AD-84FC-F1F758DFF804}" type="datetime1">
              <a:rPr lang="en-US" smtClean="0"/>
              <a:t>6/22/2017</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a:xfrm>
            <a:off x="8483346" y="6272785"/>
            <a:ext cx="480060" cy="365125"/>
          </a:xfrm>
          <a:prstGeom prst="rect">
            <a:avLst/>
          </a:prstGeom>
        </p:spPr>
        <p:txBody>
          <a:bodyPr/>
          <a:lstStyle/>
          <a:p>
            <a:fld id="{BFE78BB6-AD80-4F03-A5BB-FAF7E3A84D23}" type="slidenum">
              <a:rPr lang="en-US" smtClean="0"/>
              <a:t>‹#›</a:t>
            </a:fld>
            <a:endParaRPr lang="en-US"/>
          </a:p>
        </p:txBody>
      </p:sp>
    </p:spTree>
    <p:extLst>
      <p:ext uri="{BB962C8B-B14F-4D97-AF65-F5344CB8AC3E}">
        <p14:creationId xmlns:p14="http://schemas.microsoft.com/office/powerpoint/2010/main" val="38060936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27857D-05B7-4F5F-8762-14BF7EB38500}" type="datetime1">
              <a:rPr lang="en-US" smtClean="0"/>
              <a:t>6/22/2017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483346" y="6272785"/>
            <a:ext cx="480060" cy="365125"/>
          </a:xfrm>
          <a:prstGeom prst="rect">
            <a:avLst/>
          </a:prstGeom>
        </p:spPr>
        <p:txBody>
          <a:bodyPr/>
          <a:lstStyle/>
          <a:p>
            <a:fld id="{BFE78BB6-AD80-4F03-A5BB-FAF7E3A84D23}" type="slidenum">
              <a:rPr lang="en-US" smtClean="0"/>
              <a:t>‹#›</a:t>
            </a:fld>
            <a:endParaRPr lang="en-US"/>
          </a:p>
        </p:txBody>
      </p:sp>
    </p:spTree>
    <p:extLst>
      <p:ext uri="{BB962C8B-B14F-4D97-AF65-F5344CB8AC3E}">
        <p14:creationId xmlns:p14="http://schemas.microsoft.com/office/powerpoint/2010/main" val="241639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7E8FA33C-E1FC-4798-9A0A-C3ED8FBA1FD5}" type="datetime1">
              <a:rPr lang="en-US" smtClean="0"/>
              <a:t>6/22/2017</a:t>
            </a:fld>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a:xfrm>
            <a:off x="8483346" y="6272785"/>
            <a:ext cx="480060" cy="365125"/>
          </a:xfrm>
          <a:prstGeom prst="rect">
            <a:avLst/>
          </a:prstGeom>
        </p:spPr>
        <p:txBody>
          <a:bodyPr/>
          <a:lstStyle/>
          <a:p>
            <a:fld id="{BFE78BB6-AD80-4F03-A5BB-FAF7E3A84D23}" type="slidenum">
              <a:rPr lang="en-US" smtClean="0"/>
              <a:t>‹#›</a:t>
            </a:fld>
            <a:endParaRPr lang="en-US"/>
          </a:p>
        </p:txBody>
      </p:sp>
    </p:spTree>
    <p:extLst>
      <p:ext uri="{BB962C8B-B14F-4D97-AF65-F5344CB8AC3E}">
        <p14:creationId xmlns:p14="http://schemas.microsoft.com/office/powerpoint/2010/main" val="1033461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6D537290-C56D-467C-8953-0AEC7ED55A43}" type="datetime1">
              <a:rPr lang="en-US" smtClean="0"/>
              <a:t>6/22/2017</a:t>
            </a:fld>
            <a:endParaRPr lang="en-US"/>
          </a:p>
        </p:txBody>
      </p:sp>
      <p:sp>
        <p:nvSpPr>
          <p:cNvPr id="10" name="Slide Number Placeholder 9"/>
          <p:cNvSpPr>
            <a:spLocks noGrp="1"/>
          </p:cNvSpPr>
          <p:nvPr>
            <p:ph type="sldNum" sz="quarter" idx="12"/>
          </p:nvPr>
        </p:nvSpPr>
        <p:spPr>
          <a:xfrm>
            <a:off x="8483346" y="6272785"/>
            <a:ext cx="480060" cy="365125"/>
          </a:xfrm>
          <a:prstGeom prst="rect">
            <a:avLst/>
          </a:prstGeom>
        </p:spPr>
        <p:txBody>
          <a:bodyPr/>
          <a:lstStyle/>
          <a:p>
            <a:fld id="{BFE78BB6-AD80-4F03-A5BB-FAF7E3A84D23}" type="slidenum">
              <a:rPr lang="en-US" smtClean="0"/>
              <a:t>‹#›</a:t>
            </a:fld>
            <a:endParaRPr lang="en-US"/>
          </a:p>
        </p:txBody>
      </p:sp>
    </p:spTree>
    <p:extLst>
      <p:ext uri="{BB962C8B-B14F-4D97-AF65-F5344CB8AC3E}">
        <p14:creationId xmlns:p14="http://schemas.microsoft.com/office/powerpoint/2010/main" val="1695314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CF02C736-76DA-40AC-86DD-81AF96B209C5}" type="datetime1">
              <a:rPr lang="en-US" smtClean="0"/>
              <a:t>6/22/2017</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527542" y="6214936"/>
            <a:ext cx="480822" cy="480822"/>
          </a:xfrm>
          <a:prstGeom prst="rect">
            <a:avLst/>
          </a:prstGeom>
        </p:spPr>
      </p:pic>
    </p:spTree>
    <p:extLst>
      <p:ext uri="{BB962C8B-B14F-4D97-AF65-F5344CB8AC3E}">
        <p14:creationId xmlns:p14="http://schemas.microsoft.com/office/powerpoint/2010/main" val="115518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200" b="0" kern="1200" cap="all" baseline="0">
          <a:blipFill>
            <a:blip r:embed="rId14">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youtube.com/watch?v=q-A7IOpjfn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youtube.com/watch?v=rcxIokcFLE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youtube.com/watch?v=3IRyHuEmns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sensoriafitness.com/"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wareable.com/google/the-best-google-fit-compatible-apps-and-devices" TargetMode="External"/><Relationship Id="rId4" Type="http://schemas.openxmlformats.org/officeDocument/2006/relationships/hyperlink" Target="https://www.wareable.com/apps/apps-that-work-with-apple-health-kit-compatibl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fda.gov/downloads/MedicalDevices/.../UCM263366.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fda.gov/downloads/MedicalDevices/.../UCM263366.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0B-jUOOrtks" TargetMode="External"/><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youtube.com/watch?v=nSuGeN7Ko7Q" TargetMode="External"/><Relationship Id="rId4" Type="http://schemas.openxmlformats.org/officeDocument/2006/relationships/hyperlink" Target="http://bit.ly/2nRrXO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fda.gov/MedicalDevices/ProductsandMedicalProcedures/HomeHealthandConsumer/ConsumerProducts/ArtificialPancreas/default.ht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12.png"/><Relationship Id="rId4" Type="http://schemas.openxmlformats.org/officeDocument/2006/relationships/hyperlink" Target="https://www.youtube.com/watch?v=_dEPDutcyS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siren.car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youtube.com/watch?v=3N5T6TV-AZA" TargetMode="External"/><Relationship Id="rId4" Type="http://schemas.openxmlformats.org/officeDocument/2006/relationships/hyperlink" Target="http://www.globalkineticscorporation.com.a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youtube.com/watch?v=CWuv-LFKng8" TargetMode="External"/><Relationship Id="rId4" Type="http://schemas.openxmlformats.org/officeDocument/2006/relationships/hyperlink" Target="http://www.preventicesolutions.com/technologies/body-guardian-heart.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youtube.com/watch?v=A9nrl6SZjy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youtube.com/watch?v=O7HcZAQlvV0" TargetMode="External"/><Relationship Id="rId4" Type="http://schemas.openxmlformats.org/officeDocument/2006/relationships/hyperlink" Target="http://www.ihealthlabs.com/blood-pressure-monitors/wireless-blood-pressure-wrist-monito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youtube.com/watch?v=32YwVuiAgEg" TargetMode="External"/><Relationship Id="rId4" Type="http://schemas.openxmlformats.org/officeDocument/2006/relationships/hyperlink" Target="https://cue.me/#inflammation"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8.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www.youtube.com/v/watch?v=HCyR4wYptWM&amp;showsearch=0&amp;rel=0&amp;fs=1&amp;autoplay=0&amp;ap=&amp;fmt=18;start=43;end=89" TargetMode="External"/><Relationship Id="rId6" Type="http://schemas.openxmlformats.org/officeDocument/2006/relationships/hyperlink" Target="https://www.youtube.com/watch?v=HCyR4wYptWM" TargetMode="External"/><Relationship Id="rId5" Type="http://schemas.openxmlformats.org/officeDocument/2006/relationships/hyperlink" Target="http://www.fda.gov/downloads/MedicalDevices/.../UCM263366.pdf" TargetMode="Externa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youtube.com/watch?v=76a2B7ti5hY"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fda.gov/downloads/MedicalDevices/.../UCM263366.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www.acpm.org/?MedAdherTT_ClinRef#Statistic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youtube.com/watch?v=mWqkBjfU3sE" TargetMode="External"/><Relationship Id="rId4" Type="http://schemas.openxmlformats.org/officeDocument/2006/relationships/hyperlink" Target="http://www.imedicalapps.com/2017/01/study-best-medication-adherence-medical-app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adheretech.com/"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youtube.com/watch?v=rn-VCEv5N7I" TargetMode="Externa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youtube.com/watch?v=5Ye44s0pToQ" TargetMode="External"/><Relationship Id="rId4" Type="http://schemas.openxmlformats.org/officeDocument/2006/relationships/hyperlink" Target="https://www.propellerhealth.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healthvault.com/en-us/"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ynaq__WRntQ"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play.google.com/store/app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theappstore.org/"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KwNz7tYcbFE" TargetMode="External"/><Relationship Id="rId5" Type="http://schemas.openxmlformats.org/officeDocument/2006/relationships/hyperlink" Target="http://www.pcmag.com/article2/0,2817,2476623,00.asp" TargetMode="External"/><Relationship Id="rId4" Type="http://schemas.openxmlformats.org/officeDocument/2006/relationships/notesSlide" Target="../notesSlides/notesSlide48.xml"/><Relationship Id="rId9"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mobihealthnews.com/content/upmc-health-plan-launches-app-based-video-visits-all-pennsylvania-resident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youtube.com/watch?v=T4ds-rtjD_U" TargetMode="External"/><Relationship Id="rId4" Type="http://schemas.openxmlformats.org/officeDocument/2006/relationships/hyperlink" Target="https://itunes.apple.com/us/app/onpatient-personal-health/id577198251?mt=8"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ncbi.nlm.nih.gov/pubmed/?term=researchkit" TargetMode="External"/><Relationship Id="rId7" Type="http://schemas.openxmlformats.org/officeDocument/2006/relationships/hyperlink" Target="https://www.youtube.com/watch?v=Q2PpQy5RFfE"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www.mobihealthnews.com/36870/23-health-and-wellness-apps-that-connect-to-apples-healthkit/#comment-1613689779" TargetMode="External"/><Relationship Id="rId5" Type="http://schemas.openxmlformats.org/officeDocument/2006/relationships/hyperlink" Target="http://www.mobihealthnews.com/37340/38-more-health-and-wellness-apps-that-connect-to-apples-healthkit" TargetMode="External"/><Relationship Id="rId4" Type="http://schemas.openxmlformats.org/officeDocument/2006/relationships/image" Target="../media/image17.png"/><Relationship Id="rId9"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ideo" Target="http://www.youtube.com/v/watch?v=Uteelo8nQVA&amp;showsearch=0&amp;rel=0&amp;fs=1&amp;autoplay=0&amp;ap=&amp;fmt=18;start=5;end=90" TargetMode="External"/><Relationship Id="rId6" Type="http://schemas.openxmlformats.org/officeDocument/2006/relationships/image" Target="../media/image12.png"/><Relationship Id="rId5" Type="http://schemas.openxmlformats.org/officeDocument/2006/relationships/hyperlink" Target="https://www.youtube.com/watch?v=Uteelo8nQVA" TargetMode="Externa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hyperlink" Target="http://www.massmed.org/News-and-Publications/Vital-Signs/Apps-For-Physicians-and-Patients--The-Next-Frontier-for-EHRs-/#.WNVjyGe1uvF"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ama-assn.org/ama-adopts-principles-promote-safe-effective-mhealth-application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medpagetoday.com/Blogs/IltifatHusain/51888"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hipaaqsportal.hhs.gov/"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www.healthit.gov/providers-professionals/your-mobile-device-and-health-information-privacy-and-security"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journals.sagepub.com/doi/abs/10.1177/1715163516680226" TargetMode="Externa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Ca9FbEUxSkY"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link.springer.com/chapter/10.1007/978-3-319-44760-5_12" TargetMode="Externa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2pCF1fGTqxo"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hyperlink" Target="http://www.medscape.com/viewarticle/840335"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managedhealthcareexecutive.modernmedicine.com/managed-healthcare-executive/news/mobile-apps-improve-medication-adherence-reduce-costs"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www.imshealth.com/files/web/IMSH%20Institute/Reports/Patient%20Adoption%20of%20mHealth/IIHI_Patient_Adoption_of_mHealth.pdf"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investor.aetna.com/phoenix.zhtml?c=110617&amp;p=irol-newsArticle&amp;ID=2206242"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medscape.com/viewarticle/840335"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hyperlink" Target="https://www.youtube.com/watch?v=hNC7QYQP-lM" TargetMode="External"/><Relationship Id="rId2" Type="http://schemas.openxmlformats.org/officeDocument/2006/relationships/slideLayout" Target="../slideLayouts/slideLayout2.xml"/><Relationship Id="rId1" Type="http://schemas.openxmlformats.org/officeDocument/2006/relationships/video" Target="http://www.youtube.com/v/hNC7QYQP-lM&amp;showsearch=0&amp;rel=0&amp;fs=1&amp;autoplay=0&amp;ap=&amp;fmt=18" TargetMode="External"/><Relationship Id="rId6" Type="http://schemas.openxmlformats.org/officeDocument/2006/relationships/image" Target="../media/image12.png"/><Relationship Id="rId5" Type="http://schemas.openxmlformats.org/officeDocument/2006/relationships/hyperlink" Target="https://www.youtube.com/watch?time_continue=35&amp;v=hNC7QYQP-lM" TargetMode="External"/><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hyperlink" Target="http://www.mountsinai.org/about-us/newsroom/press-releases/mount-sinai-health-system-launches-first-enterprise-wide-platform-to-prescribe-apps-to-patients"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ketchum.com/mhealth-monito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MEh9murD_wk" TargetMode="External"/><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hyperlink" Target="https://intranet.med.fsu.edu/sites/academicaffairs/ome/Informatics/seminar/Seminar%20Series%20Documents/Session%2013%20-%20Prescribing%20Medical%20Apps%20to%20Patients/The%20Doctor's%20Office%20of%20the%20Future%20-%20Bloomberg-1.mp4"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www.bloomberg.com/news/videos/2017-01-18/the-doctor-s-office-of-the-future-video"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ketchum.com/mhealth-monito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accenture.com/t20160629T045303__w__/us-en/_acnmedia/PDF-6/Accenture-Patients-Want-A-Heavy-Dose-of-Digital-Research.pdf#zoom=5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t>Prescribing medical Apps </a:t>
            </a:r>
            <a:br>
              <a:rPr lang="en-US" sz="6000" dirty="0" smtClean="0"/>
            </a:br>
            <a:r>
              <a:rPr lang="en-US" sz="6000" dirty="0" smtClean="0"/>
              <a:t>to Patients</a:t>
            </a:r>
            <a:endParaRPr lang="en-US" sz="6000" dirty="0"/>
          </a:p>
        </p:txBody>
      </p:sp>
      <p:sp>
        <p:nvSpPr>
          <p:cNvPr id="3" name="Subtitle 2"/>
          <p:cNvSpPr>
            <a:spLocks noGrp="1"/>
          </p:cNvSpPr>
          <p:nvPr>
            <p:ph type="subTitle" idx="1"/>
          </p:nvPr>
        </p:nvSpPr>
        <p:spPr>
          <a:xfrm>
            <a:off x="802386" y="4389120"/>
            <a:ext cx="5918454" cy="1840230"/>
          </a:xfrm>
        </p:spPr>
        <p:txBody>
          <a:bodyPr>
            <a:normAutofit lnSpcReduction="10000"/>
          </a:bodyPr>
          <a:lstStyle/>
          <a:p>
            <a:r>
              <a:rPr lang="en-US" sz="2000" dirty="0" smtClean="0"/>
              <a:t>Nancy B. Clark, M.Ed. </a:t>
            </a:r>
            <a:r>
              <a:rPr lang="en-US" dirty="0" smtClean="0"/>
              <a:t/>
            </a:r>
            <a:br>
              <a:rPr lang="en-US" dirty="0" smtClean="0"/>
            </a:br>
            <a:r>
              <a:rPr lang="en-US" dirty="0" smtClean="0"/>
              <a:t>Director of Medical Informatics Education</a:t>
            </a:r>
          </a:p>
          <a:p>
            <a:r>
              <a:rPr lang="en-US" sz="2000" dirty="0" smtClean="0"/>
              <a:t>Cynthia </a:t>
            </a:r>
            <a:r>
              <a:rPr lang="en-US" sz="2000" dirty="0" err="1" smtClean="0"/>
              <a:t>Samra</a:t>
            </a:r>
            <a:r>
              <a:rPr lang="en-US" sz="2000" dirty="0" smtClean="0"/>
              <a:t>, M.D.</a:t>
            </a:r>
            <a:br>
              <a:rPr lang="en-US" sz="2000" dirty="0" smtClean="0"/>
            </a:br>
            <a:r>
              <a:rPr lang="en-US" dirty="0" smtClean="0"/>
              <a:t>Informatics Curriculum Director, Sarasota Regional Campus</a:t>
            </a:r>
          </a:p>
          <a:p>
            <a:r>
              <a:rPr lang="en-US" b="1" dirty="0" smtClean="0"/>
              <a:t>FSU College of Medicine</a:t>
            </a:r>
            <a:endParaRPr lang="en-US" b="1" dirty="0"/>
          </a:p>
        </p:txBody>
      </p:sp>
    </p:spTree>
    <p:extLst>
      <p:ext uri="{BB962C8B-B14F-4D97-AF65-F5344CB8AC3E}">
        <p14:creationId xmlns:p14="http://schemas.microsoft.com/office/powerpoint/2010/main" val="32931715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Fitness Revolution</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8664575" y="6272213"/>
            <a:ext cx="479425" cy="365125"/>
          </a:xfrm>
          <a:prstGeom prst="rect">
            <a:avLst/>
          </a:prstGeom>
        </p:spPr>
        <p:txBody>
          <a:bodyPr/>
          <a:lstStyle/>
          <a:p>
            <a:r>
              <a:rPr lang="en-US" dirty="0" smtClean="0"/>
              <a:t>1</a:t>
            </a:r>
            <a:endParaRPr lang="en-US" dirty="0"/>
          </a:p>
        </p:txBody>
      </p:sp>
    </p:spTree>
    <p:extLst>
      <p:ext uri="{BB962C8B-B14F-4D97-AF65-F5344CB8AC3E}">
        <p14:creationId xmlns:p14="http://schemas.microsoft.com/office/powerpoint/2010/main" val="18661992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Fitness -- Wearables </a:t>
            </a:r>
            <a:endParaRPr lang="en-US" dirty="0"/>
          </a:p>
        </p:txBody>
      </p:sp>
      <p:pic>
        <p:nvPicPr>
          <p:cNvPr id="5122" name="Picture 2" descr="Image result for fitness wearable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5001" y="2813574"/>
            <a:ext cx="3962400" cy="37433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normAutofit fontScale="77500" lnSpcReduction="20000"/>
          </a:bodyPr>
          <a:lstStyle/>
          <a:p>
            <a:r>
              <a:rPr lang="en-US" dirty="0" smtClean="0"/>
              <a:t>Activity and sleep trackers are TNTM</a:t>
            </a:r>
          </a:p>
          <a:p>
            <a:r>
              <a:rPr lang="en-US" dirty="0" smtClean="0"/>
              <a:t>Still growth market – 112M by 2018</a:t>
            </a:r>
          </a:p>
          <a:p>
            <a:r>
              <a:rPr lang="en-US" dirty="0" smtClean="0"/>
              <a:t>Fitbit wins in sales 2016</a:t>
            </a:r>
          </a:p>
          <a:p>
            <a:r>
              <a:rPr lang="en-US" dirty="0" smtClean="0"/>
              <a:t>Various styles – features </a:t>
            </a:r>
            <a:r>
              <a:rPr lang="en-US" dirty="0"/>
              <a:t>–</a:t>
            </a:r>
            <a:r>
              <a:rPr lang="en-US" dirty="0" smtClean="0"/>
              <a:t> prices</a:t>
            </a:r>
          </a:p>
          <a:p>
            <a:pPr lvl="1"/>
            <a:r>
              <a:rPr lang="en-US" dirty="0" smtClean="0"/>
              <a:t>Heartrate monitor</a:t>
            </a:r>
          </a:p>
          <a:p>
            <a:pPr lvl="1"/>
            <a:r>
              <a:rPr lang="en-US" dirty="0" smtClean="0"/>
              <a:t>Sleep monitor</a:t>
            </a:r>
          </a:p>
          <a:p>
            <a:pPr lvl="1"/>
            <a:r>
              <a:rPr lang="en-US" dirty="0" smtClean="0"/>
              <a:t>Stairs climbed</a:t>
            </a:r>
          </a:p>
          <a:p>
            <a:pPr lvl="1"/>
            <a:r>
              <a:rPr lang="en-US" dirty="0" smtClean="0"/>
              <a:t>Calories burned</a:t>
            </a:r>
          </a:p>
          <a:p>
            <a:pPr lvl="1"/>
            <a:r>
              <a:rPr lang="en-US" dirty="0" smtClean="0"/>
              <a:t>Time/date display</a:t>
            </a:r>
          </a:p>
          <a:p>
            <a:pPr lvl="1"/>
            <a:r>
              <a:rPr lang="en-US" dirty="0" smtClean="0"/>
              <a:t>Swim monitor</a:t>
            </a:r>
          </a:p>
          <a:p>
            <a:r>
              <a:rPr lang="en-US" dirty="0" smtClean="0"/>
              <a:t>Smartwatches have some of</a:t>
            </a:r>
            <a:br>
              <a:rPr lang="en-US" dirty="0" smtClean="0"/>
            </a:br>
            <a:r>
              <a:rPr lang="en-US" dirty="0" smtClean="0"/>
              <a:t>the above and are competitive</a:t>
            </a:r>
            <a:endParaRPr lang="en-US" dirty="0"/>
          </a:p>
        </p:txBody>
      </p:sp>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599" y="6172199"/>
            <a:ext cx="547329" cy="547329"/>
          </a:xfrm>
          <a:prstGeom prst="rect">
            <a:avLst/>
          </a:prstGeom>
        </p:spPr>
      </p:pic>
      <p:sp>
        <p:nvSpPr>
          <p:cNvPr id="5" name="Slide Number Placeholder 4"/>
          <p:cNvSpPr>
            <a:spLocks noGrp="1"/>
          </p:cNvSpPr>
          <p:nvPr>
            <p:ph type="sldNum" sz="quarter" idx="12"/>
          </p:nvPr>
        </p:nvSpPr>
        <p:spPr/>
        <p:txBody>
          <a:bodyPr/>
          <a:lstStyle/>
          <a:p>
            <a:fld id="{BFE78BB6-AD80-4F03-A5BB-FAF7E3A84D23}" type="slidenum">
              <a:rPr lang="en-US" smtClean="0"/>
              <a:pPr/>
              <a:t>11</a:t>
            </a:fld>
            <a:endParaRPr lang="en-US" dirty="0"/>
          </a:p>
        </p:txBody>
      </p:sp>
    </p:spTree>
    <p:extLst>
      <p:ext uri="{BB962C8B-B14F-4D97-AF65-F5344CB8AC3E}">
        <p14:creationId xmlns:p14="http://schemas.microsoft.com/office/powerpoint/2010/main" val="2537574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550" y="712070"/>
            <a:ext cx="2456856" cy="4448629"/>
          </a:xfrm>
          <a:prstGeom prst="rect">
            <a:avLst/>
          </a:prstGeom>
        </p:spPr>
      </p:pic>
      <p:sp>
        <p:nvSpPr>
          <p:cNvPr id="2" name="Title 1"/>
          <p:cNvSpPr>
            <a:spLocks noGrp="1"/>
          </p:cNvSpPr>
          <p:nvPr>
            <p:ph type="title"/>
          </p:nvPr>
        </p:nvSpPr>
        <p:spPr>
          <a:xfrm>
            <a:off x="526142" y="0"/>
            <a:ext cx="7537203" cy="1019918"/>
          </a:xfrm>
        </p:spPr>
        <p:txBody>
          <a:bodyPr>
            <a:normAutofit/>
          </a:bodyPr>
          <a:lstStyle/>
          <a:p>
            <a:r>
              <a:rPr lang="en-US" dirty="0" smtClean="0"/>
              <a:t>Smartwatches </a:t>
            </a:r>
            <a:endParaRPr lang="en-US" dirty="0"/>
          </a:p>
        </p:txBody>
      </p:sp>
      <p:sp>
        <p:nvSpPr>
          <p:cNvPr id="3" name="Content Placeholder 2"/>
          <p:cNvSpPr>
            <a:spLocks noGrp="1"/>
          </p:cNvSpPr>
          <p:nvPr>
            <p:ph idx="1"/>
          </p:nvPr>
        </p:nvSpPr>
        <p:spPr>
          <a:xfrm>
            <a:off x="387927" y="877824"/>
            <a:ext cx="8368146" cy="5620947"/>
          </a:xfrm>
        </p:spPr>
        <p:txBody>
          <a:bodyPr>
            <a:normAutofit fontScale="92500" lnSpcReduction="10000"/>
          </a:bodyPr>
          <a:lstStyle/>
          <a:p>
            <a:r>
              <a:rPr lang="en-US" dirty="0" smtClean="0"/>
              <a:t>Advantages over wristbands:</a:t>
            </a:r>
          </a:p>
          <a:p>
            <a:pPr lvl="1"/>
            <a:r>
              <a:rPr lang="en-US" dirty="0" smtClean="0">
                <a:solidFill>
                  <a:schemeClr val="accent2">
                    <a:lumMod val="60000"/>
                    <a:lumOff val="40000"/>
                  </a:schemeClr>
                </a:solidFill>
              </a:rPr>
              <a:t>Answer phone</a:t>
            </a:r>
          </a:p>
          <a:p>
            <a:pPr lvl="1"/>
            <a:r>
              <a:rPr lang="en-US" dirty="0" smtClean="0">
                <a:solidFill>
                  <a:schemeClr val="accent2">
                    <a:lumMod val="60000"/>
                    <a:lumOff val="40000"/>
                  </a:schemeClr>
                </a:solidFill>
              </a:rPr>
              <a:t>Receive and send texts</a:t>
            </a:r>
          </a:p>
          <a:p>
            <a:pPr lvl="1"/>
            <a:r>
              <a:rPr lang="en-US" dirty="0" smtClean="0">
                <a:solidFill>
                  <a:schemeClr val="accent2">
                    <a:lumMod val="60000"/>
                    <a:lumOff val="40000"/>
                  </a:schemeClr>
                </a:solidFill>
              </a:rPr>
              <a:t>Emergency SOS button</a:t>
            </a:r>
          </a:p>
          <a:p>
            <a:pPr lvl="1"/>
            <a:r>
              <a:rPr lang="en-US" dirty="0" smtClean="0">
                <a:solidFill>
                  <a:schemeClr val="accent2">
                    <a:lumMod val="60000"/>
                    <a:lumOff val="40000"/>
                  </a:schemeClr>
                </a:solidFill>
              </a:rPr>
              <a:t>Get alerts from programs on</a:t>
            </a:r>
            <a:br>
              <a:rPr lang="en-US" dirty="0" smtClean="0">
                <a:solidFill>
                  <a:schemeClr val="accent2">
                    <a:lumMod val="60000"/>
                    <a:lumOff val="40000"/>
                  </a:schemeClr>
                </a:solidFill>
              </a:rPr>
            </a:br>
            <a:r>
              <a:rPr lang="en-US" dirty="0" smtClean="0">
                <a:solidFill>
                  <a:schemeClr val="accent2">
                    <a:lumMod val="60000"/>
                    <a:lumOff val="40000"/>
                  </a:schemeClr>
                </a:solidFill>
              </a:rPr>
              <a:t>your phone like calendar </a:t>
            </a:r>
            <a:br>
              <a:rPr lang="en-US" dirty="0" smtClean="0">
                <a:solidFill>
                  <a:schemeClr val="accent2">
                    <a:lumMod val="60000"/>
                    <a:lumOff val="40000"/>
                  </a:schemeClr>
                </a:solidFill>
              </a:rPr>
            </a:br>
            <a:r>
              <a:rPr lang="en-US" dirty="0" smtClean="0">
                <a:solidFill>
                  <a:schemeClr val="accent2">
                    <a:lumMod val="60000"/>
                    <a:lumOff val="40000"/>
                  </a:schemeClr>
                </a:solidFill>
              </a:rPr>
              <a:t>alerts, pill reminders </a:t>
            </a:r>
          </a:p>
          <a:p>
            <a:pPr lvl="1"/>
            <a:r>
              <a:rPr lang="en-US" dirty="0" smtClean="0">
                <a:solidFill>
                  <a:schemeClr val="accent2">
                    <a:lumMod val="60000"/>
                    <a:lumOff val="40000"/>
                  </a:schemeClr>
                </a:solidFill>
              </a:rPr>
              <a:t>Track odd exercises, get exercise</a:t>
            </a:r>
            <a:br>
              <a:rPr lang="en-US" dirty="0" smtClean="0">
                <a:solidFill>
                  <a:schemeClr val="accent2">
                    <a:lumMod val="60000"/>
                    <a:lumOff val="40000"/>
                  </a:schemeClr>
                </a:solidFill>
              </a:rPr>
            </a:br>
            <a:r>
              <a:rPr lang="en-US" dirty="0" smtClean="0">
                <a:solidFill>
                  <a:schemeClr val="accent2">
                    <a:lumMod val="60000"/>
                    <a:lumOff val="40000"/>
                  </a:schemeClr>
                </a:solidFill>
              </a:rPr>
              <a:t>progress reports </a:t>
            </a:r>
          </a:p>
          <a:p>
            <a:pPr lvl="1"/>
            <a:r>
              <a:rPr lang="en-US" dirty="0" smtClean="0">
                <a:solidFill>
                  <a:schemeClr val="accent2">
                    <a:lumMod val="60000"/>
                    <a:lumOff val="40000"/>
                  </a:schemeClr>
                </a:solidFill>
              </a:rPr>
              <a:t>Basal energy expenditure more </a:t>
            </a:r>
            <a:br>
              <a:rPr lang="en-US" dirty="0" smtClean="0">
                <a:solidFill>
                  <a:schemeClr val="accent2">
                    <a:lumMod val="60000"/>
                    <a:lumOff val="40000"/>
                  </a:schemeClr>
                </a:solidFill>
              </a:rPr>
            </a:br>
            <a:r>
              <a:rPr lang="en-US" dirty="0" smtClean="0">
                <a:solidFill>
                  <a:schemeClr val="accent2">
                    <a:lumMod val="60000"/>
                    <a:lumOff val="40000"/>
                  </a:schemeClr>
                </a:solidFill>
              </a:rPr>
              <a:t>accurate</a:t>
            </a:r>
          </a:p>
          <a:p>
            <a:r>
              <a:rPr lang="en-US" dirty="0" smtClean="0"/>
              <a:t>Disadvantage: expensive</a:t>
            </a:r>
          </a:p>
          <a:p>
            <a:r>
              <a:rPr lang="en-US" dirty="0" smtClean="0"/>
              <a:t>May be &gt;60% of wearable market</a:t>
            </a:r>
            <a:br>
              <a:rPr lang="en-US" dirty="0" smtClean="0"/>
            </a:br>
            <a:r>
              <a:rPr lang="en-US" dirty="0" smtClean="0"/>
              <a:t>by 2021</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12</a:t>
            </a:fld>
            <a:endParaRPr lang="en-US"/>
          </a:p>
        </p:txBody>
      </p:sp>
      <p:pic>
        <p:nvPicPr>
          <p:cNvPr id="5" name="Picture 4">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537" y="6189617"/>
            <a:ext cx="537251" cy="537251"/>
          </a:xfrm>
          <a:prstGeom prst="rect">
            <a:avLst/>
          </a:prstGeom>
        </p:spPr>
      </p:pic>
    </p:spTree>
    <p:extLst>
      <p:ext uri="{BB962C8B-B14F-4D97-AF65-F5344CB8AC3E}">
        <p14:creationId xmlns:p14="http://schemas.microsoft.com/office/powerpoint/2010/main" val="36824283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ithings Body - Body Composition Wi-Fi Scale, Blac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7236" y="3103418"/>
            <a:ext cx="3546764" cy="34655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235528"/>
            <a:ext cx="7772400" cy="1127652"/>
          </a:xfrm>
        </p:spPr>
        <p:txBody>
          <a:bodyPr/>
          <a:lstStyle/>
          <a:p>
            <a:r>
              <a:rPr lang="en-US" dirty="0" smtClean="0"/>
              <a:t>Fitness - Smart Scales</a:t>
            </a:r>
            <a:endParaRPr lang="en-US" dirty="0"/>
          </a:p>
        </p:txBody>
      </p:sp>
      <p:sp>
        <p:nvSpPr>
          <p:cNvPr id="4" name="TextBox 3"/>
          <p:cNvSpPr txBox="1"/>
          <p:nvPr/>
        </p:nvSpPr>
        <p:spPr>
          <a:xfrm>
            <a:off x="2514600" y="6172200"/>
            <a:ext cx="6059774" cy="923330"/>
          </a:xfrm>
          <a:prstGeom prst="rect">
            <a:avLst/>
          </a:prstGeom>
          <a:noFill/>
        </p:spPr>
        <p:txBody>
          <a:bodyPr wrap="square" rtlCol="0">
            <a:spAutoFit/>
          </a:bodyPr>
          <a:lstStyle/>
          <a:p>
            <a:r>
              <a:rPr lang="en-US" dirty="0" err="1" smtClean="0"/>
              <a:t>Withings</a:t>
            </a:r>
            <a:r>
              <a:rPr lang="en-US" dirty="0" smtClean="0"/>
              <a:t> (Nokia) </a:t>
            </a:r>
            <a:r>
              <a:rPr lang="en-US" dirty="0"/>
              <a:t>Body - Body Composition Wi-Fi Scale, </a:t>
            </a:r>
            <a:r>
              <a:rPr lang="en-US" dirty="0" smtClean="0"/>
              <a:t/>
            </a:r>
            <a:br>
              <a:rPr lang="en-US" dirty="0" smtClean="0"/>
            </a:br>
            <a:r>
              <a:rPr lang="en-US" dirty="0" smtClean="0"/>
              <a:t>Black, $125 at Amazon. Works with MyFitnessPal</a:t>
            </a:r>
            <a:endParaRPr lang="en-US" dirty="0"/>
          </a:p>
          <a:p>
            <a:endParaRPr lang="en-US" dirty="0"/>
          </a:p>
        </p:txBody>
      </p:sp>
      <p:sp>
        <p:nvSpPr>
          <p:cNvPr id="5" name="Rectangle 4"/>
          <p:cNvSpPr/>
          <p:nvPr/>
        </p:nvSpPr>
        <p:spPr>
          <a:xfrm>
            <a:off x="5306518" y="3252866"/>
            <a:ext cx="3267856" cy="2919334"/>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374462" y="1363180"/>
            <a:ext cx="8002411" cy="4809020"/>
          </a:xfrm>
        </p:spPr>
        <p:txBody>
          <a:bodyPr/>
          <a:lstStyle/>
          <a:p>
            <a:r>
              <a:rPr lang="en-US" dirty="0" smtClean="0"/>
              <a:t>Several brands available: </a:t>
            </a:r>
            <a:r>
              <a:rPr lang="en-US" sz="2800" i="1" dirty="0" err="1" smtClean="0"/>
              <a:t>Withings</a:t>
            </a:r>
            <a:r>
              <a:rPr lang="en-US" sz="2800" i="1" dirty="0" smtClean="0"/>
              <a:t>/Nokia, Fitbit, Garmin, Polar Balance, iHealth, Under Armour…</a:t>
            </a:r>
          </a:p>
          <a:p>
            <a:r>
              <a:rPr lang="en-US" dirty="0" smtClean="0"/>
              <a:t>Some work with wearables to add weight to fitness tracking, calculate BMI</a:t>
            </a:r>
          </a:p>
          <a:p>
            <a:r>
              <a:rPr lang="en-US" dirty="0" smtClean="0"/>
              <a:t>Work with their own app</a:t>
            </a:r>
            <a:br>
              <a:rPr lang="en-US" dirty="0" smtClean="0"/>
            </a:br>
            <a:r>
              <a:rPr lang="en-US" dirty="0" smtClean="0"/>
              <a:t>or others like </a:t>
            </a:r>
            <a:r>
              <a:rPr lang="en-US" i="1" dirty="0" smtClean="0"/>
              <a:t>MyFitnessPal</a:t>
            </a:r>
          </a:p>
          <a:p>
            <a:r>
              <a:rPr lang="en-US" dirty="0" smtClean="0"/>
              <a:t>$25 - $400</a:t>
            </a:r>
          </a:p>
          <a:p>
            <a:endParaRPr lang="en-US" dirty="0"/>
          </a:p>
        </p:txBody>
      </p:sp>
      <p:pic>
        <p:nvPicPr>
          <p:cNvPr id="6" name="Picture 5">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462" y="6069571"/>
            <a:ext cx="622676" cy="622676"/>
          </a:xfrm>
          <a:prstGeom prst="rect">
            <a:avLst/>
          </a:prstGeom>
        </p:spPr>
      </p:pic>
      <p:sp>
        <p:nvSpPr>
          <p:cNvPr id="7" name="Slide Number Placeholder 6"/>
          <p:cNvSpPr>
            <a:spLocks noGrp="1"/>
          </p:cNvSpPr>
          <p:nvPr>
            <p:ph type="sldNum" sz="quarter" idx="12"/>
          </p:nvPr>
        </p:nvSpPr>
        <p:spPr/>
        <p:txBody>
          <a:bodyPr/>
          <a:lstStyle/>
          <a:p>
            <a:fld id="{BFE78BB6-AD80-4F03-A5BB-FAF7E3A84D23}" type="slidenum">
              <a:rPr lang="en-US" smtClean="0"/>
              <a:pPr/>
              <a:t>13</a:t>
            </a:fld>
            <a:endParaRPr lang="en-US" dirty="0"/>
          </a:p>
        </p:txBody>
      </p:sp>
    </p:spTree>
    <p:extLst>
      <p:ext uri="{BB962C8B-B14F-4D97-AF65-F5344CB8AC3E}">
        <p14:creationId xmlns:p14="http://schemas.microsoft.com/office/powerpoint/2010/main" val="3508849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785" y="365126"/>
            <a:ext cx="8366078" cy="1325563"/>
          </a:xfrm>
        </p:spPr>
        <p:txBody>
          <a:bodyPr/>
          <a:lstStyle/>
          <a:p>
            <a:r>
              <a:rPr lang="en-US" dirty="0" smtClean="0"/>
              <a:t>Wearables - Smart Tops, Socks and App</a:t>
            </a:r>
            <a:endParaRPr lang="en-US" dirty="0"/>
          </a:p>
        </p:txBody>
      </p:sp>
      <p:pic>
        <p:nvPicPr>
          <p:cNvPr id="1026" name="Picture 2" descr="sock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4267" y="3172668"/>
            <a:ext cx="5905500" cy="34480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628650" y="1441525"/>
            <a:ext cx="7886700" cy="4735438"/>
          </a:xfrm>
        </p:spPr>
        <p:txBody>
          <a:bodyPr/>
          <a:lstStyle/>
          <a:p>
            <a:r>
              <a:rPr lang="en-US" dirty="0" smtClean="0"/>
              <a:t>Monitor Running/walking form, heart</a:t>
            </a:r>
          </a:p>
          <a:p>
            <a:r>
              <a:rPr lang="en-US" dirty="0" smtClean="0"/>
              <a:t>Alert when corrections needed</a:t>
            </a:r>
          </a:p>
          <a:p>
            <a:r>
              <a:rPr lang="en-US" dirty="0" smtClean="0"/>
              <a:t>Works with sports tops that monitor breathing and heart rate</a:t>
            </a:r>
          </a:p>
          <a:p>
            <a:endParaRPr lang="en-US" dirty="0"/>
          </a:p>
        </p:txBody>
      </p:sp>
      <p:pic>
        <p:nvPicPr>
          <p:cNvPr id="1028" name="Picture 4" descr="https://az649790.vo.msecnd.net/www/image/9b878b626f034ea89cf3125f9bde70e9/iphone_graphic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162" y="3552669"/>
            <a:ext cx="1796105" cy="33053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54267" y="6436053"/>
            <a:ext cx="2930226" cy="369332"/>
          </a:xfrm>
          <a:prstGeom prst="rect">
            <a:avLst/>
          </a:prstGeom>
          <a:noFill/>
        </p:spPr>
        <p:txBody>
          <a:bodyPr wrap="none" rtlCol="0">
            <a:spAutoFit/>
          </a:bodyPr>
          <a:lstStyle/>
          <a:p>
            <a:r>
              <a:rPr lang="en-US" dirty="0" smtClean="0">
                <a:hlinkClick r:id="rId5"/>
              </a:rPr>
              <a:t>www.sensoriafitness.com</a:t>
            </a:r>
            <a:r>
              <a:rPr lang="en-US" dirty="0" smtClean="0"/>
              <a:t> </a:t>
            </a:r>
            <a:endParaRPr lang="en-US" dirty="0"/>
          </a:p>
        </p:txBody>
      </p:sp>
      <p:sp>
        <p:nvSpPr>
          <p:cNvPr id="3" name="Slide Number Placeholder 2"/>
          <p:cNvSpPr>
            <a:spLocks noGrp="1"/>
          </p:cNvSpPr>
          <p:nvPr>
            <p:ph type="sldNum" sz="quarter" idx="12"/>
          </p:nvPr>
        </p:nvSpPr>
        <p:spPr/>
        <p:txBody>
          <a:bodyPr/>
          <a:lstStyle/>
          <a:p>
            <a:fld id="{BFE78BB6-AD80-4F03-A5BB-FAF7E3A84D23}" type="slidenum">
              <a:rPr lang="en-US" smtClean="0"/>
              <a:pPr/>
              <a:t>14</a:t>
            </a:fld>
            <a:endParaRPr lang="en-US" dirty="0"/>
          </a:p>
        </p:txBody>
      </p:sp>
    </p:spTree>
    <p:extLst>
      <p:ext uri="{BB962C8B-B14F-4D97-AF65-F5344CB8AC3E}">
        <p14:creationId xmlns:p14="http://schemas.microsoft.com/office/powerpoint/2010/main" val="32695717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0375" y="484632"/>
            <a:ext cx="7772400" cy="687365"/>
          </a:xfrm>
        </p:spPr>
        <p:txBody>
          <a:bodyPr/>
          <a:lstStyle/>
          <a:p>
            <a:r>
              <a:rPr lang="en-US" dirty="0" smtClean="0"/>
              <a:t>Health and Fitness Dashboards </a:t>
            </a:r>
            <a:endParaRPr lang="en-US" dirty="0"/>
          </a:p>
        </p:txBody>
      </p:sp>
      <p:sp>
        <p:nvSpPr>
          <p:cNvPr id="5" name="Content Placeholder 4"/>
          <p:cNvSpPr>
            <a:spLocks noGrp="1"/>
          </p:cNvSpPr>
          <p:nvPr>
            <p:ph idx="1"/>
          </p:nvPr>
        </p:nvSpPr>
        <p:spPr>
          <a:xfrm>
            <a:off x="174625" y="1496291"/>
            <a:ext cx="8609379" cy="4675909"/>
          </a:xfrm>
        </p:spPr>
        <p:txBody>
          <a:bodyPr>
            <a:normAutofit/>
          </a:bodyPr>
          <a:lstStyle/>
          <a:p>
            <a:r>
              <a:rPr lang="en-US" dirty="0" smtClean="0"/>
              <a:t>Smartphone proprietary apps</a:t>
            </a:r>
          </a:p>
          <a:p>
            <a:pPr lvl="1"/>
            <a:r>
              <a:rPr lang="en-US" dirty="0" smtClean="0">
                <a:solidFill>
                  <a:schemeClr val="accent2">
                    <a:lumMod val="60000"/>
                    <a:lumOff val="40000"/>
                  </a:schemeClr>
                </a:solidFill>
              </a:rPr>
              <a:t>Apple Health and Google Fit </a:t>
            </a:r>
          </a:p>
          <a:p>
            <a:pPr lvl="1"/>
            <a:r>
              <a:rPr lang="en-US" dirty="0" smtClean="0">
                <a:solidFill>
                  <a:schemeClr val="accent2">
                    <a:lumMod val="60000"/>
                    <a:lumOff val="40000"/>
                  </a:schemeClr>
                </a:solidFill>
              </a:rPr>
              <a:t>Uses Geolocation</a:t>
            </a:r>
          </a:p>
          <a:p>
            <a:pPr lvl="1"/>
            <a:r>
              <a:rPr lang="en-US" dirty="0" smtClean="0">
                <a:solidFill>
                  <a:schemeClr val="accent2">
                    <a:lumMod val="60000"/>
                    <a:lumOff val="40000"/>
                  </a:schemeClr>
                </a:solidFill>
              </a:rPr>
              <a:t>Steps</a:t>
            </a:r>
            <a:r>
              <a:rPr lang="en-US" dirty="0">
                <a:solidFill>
                  <a:schemeClr val="accent2">
                    <a:lumMod val="60000"/>
                    <a:lumOff val="40000"/>
                  </a:schemeClr>
                </a:solidFill>
              </a:rPr>
              <a:t> </a:t>
            </a:r>
            <a:r>
              <a:rPr lang="en-US" dirty="0" smtClean="0">
                <a:solidFill>
                  <a:schemeClr val="accent2">
                    <a:lumMod val="60000"/>
                    <a:lumOff val="40000"/>
                  </a:schemeClr>
                </a:solidFill>
              </a:rPr>
              <a:t>and stairs</a:t>
            </a:r>
          </a:p>
          <a:p>
            <a:r>
              <a:rPr lang="en-US" dirty="0" smtClean="0"/>
              <a:t>Additional data input from compatible apps </a:t>
            </a:r>
          </a:p>
          <a:p>
            <a:pPr lvl="1"/>
            <a:r>
              <a:rPr lang="en-US" dirty="0" smtClean="0">
                <a:solidFill>
                  <a:schemeClr val="accent2">
                    <a:lumMod val="60000"/>
                    <a:lumOff val="40000"/>
                  </a:schemeClr>
                </a:solidFill>
              </a:rPr>
              <a:t>Nutrition – </a:t>
            </a:r>
            <a:r>
              <a:rPr lang="en-US" i="1" dirty="0" smtClean="0">
                <a:solidFill>
                  <a:schemeClr val="accent2">
                    <a:lumMod val="60000"/>
                    <a:lumOff val="40000"/>
                  </a:schemeClr>
                </a:solidFill>
              </a:rPr>
              <a:t>MyFitnessPal’s Calorie Counter and Diet Tracker</a:t>
            </a:r>
          </a:p>
          <a:p>
            <a:pPr lvl="1"/>
            <a:r>
              <a:rPr lang="en-US" dirty="0" smtClean="0">
                <a:solidFill>
                  <a:schemeClr val="accent2">
                    <a:lumMod val="60000"/>
                    <a:lumOff val="40000"/>
                  </a:schemeClr>
                </a:solidFill>
              </a:rPr>
              <a:t>Sleep – </a:t>
            </a:r>
            <a:r>
              <a:rPr lang="en-US" i="1" dirty="0" smtClean="0">
                <a:solidFill>
                  <a:schemeClr val="accent2">
                    <a:lumMod val="60000"/>
                    <a:lumOff val="40000"/>
                  </a:schemeClr>
                </a:solidFill>
              </a:rPr>
              <a:t>Sleep Cycle </a:t>
            </a:r>
            <a:r>
              <a:rPr lang="en-US" dirty="0" smtClean="0">
                <a:solidFill>
                  <a:schemeClr val="accent2">
                    <a:lumMod val="60000"/>
                    <a:lumOff val="40000"/>
                  </a:schemeClr>
                </a:solidFill>
              </a:rPr>
              <a:t>App (sleep with phone)</a:t>
            </a:r>
          </a:p>
          <a:p>
            <a:pPr lvl="1"/>
            <a:r>
              <a:rPr lang="en-US" dirty="0" smtClean="0">
                <a:solidFill>
                  <a:schemeClr val="accent2">
                    <a:lumMod val="60000"/>
                    <a:lumOff val="40000"/>
                  </a:schemeClr>
                </a:solidFill>
              </a:rPr>
              <a:t>Running – </a:t>
            </a:r>
            <a:r>
              <a:rPr lang="en-US" i="1" dirty="0" err="1" smtClean="0">
                <a:solidFill>
                  <a:schemeClr val="accent2">
                    <a:lumMod val="60000"/>
                    <a:lumOff val="40000"/>
                  </a:schemeClr>
                </a:solidFill>
              </a:rPr>
              <a:t>RunKeeper</a:t>
            </a:r>
            <a:r>
              <a:rPr lang="en-US" i="1" dirty="0" smtClean="0">
                <a:solidFill>
                  <a:schemeClr val="accent2">
                    <a:lumMod val="60000"/>
                    <a:lumOff val="40000"/>
                  </a:schemeClr>
                </a:solidFill>
              </a:rPr>
              <a:t> </a:t>
            </a:r>
            <a:r>
              <a:rPr lang="en-US" dirty="0" smtClean="0">
                <a:solidFill>
                  <a:schemeClr val="accent2">
                    <a:lumMod val="60000"/>
                    <a:lumOff val="40000"/>
                  </a:schemeClr>
                </a:solidFill>
              </a:rPr>
              <a:t>App</a:t>
            </a:r>
            <a:endParaRPr lang="en-US" dirty="0">
              <a:solidFill>
                <a:schemeClr val="accent2">
                  <a:lumMod val="60000"/>
                  <a:lumOff val="40000"/>
                </a:schemeClr>
              </a:solidFill>
            </a:endParaRPr>
          </a:p>
        </p:txBody>
      </p:sp>
      <p:sp>
        <p:nvSpPr>
          <p:cNvPr id="6" name="AutoShape 2" descr="Image result for itunes health ap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911" y="484632"/>
            <a:ext cx="1599192" cy="1564301"/>
          </a:xfrm>
          <a:prstGeom prst="rect">
            <a:avLst/>
          </a:prstGeom>
        </p:spPr>
      </p:pic>
      <p:sp>
        <p:nvSpPr>
          <p:cNvPr id="8" name="TextBox 7"/>
          <p:cNvSpPr txBox="1"/>
          <p:nvPr/>
        </p:nvSpPr>
        <p:spPr>
          <a:xfrm>
            <a:off x="174625" y="5914434"/>
            <a:ext cx="8348504" cy="1077218"/>
          </a:xfrm>
          <a:prstGeom prst="rect">
            <a:avLst/>
          </a:prstGeom>
          <a:noFill/>
        </p:spPr>
        <p:txBody>
          <a:bodyPr wrap="none" rtlCol="0">
            <a:spAutoFit/>
          </a:bodyPr>
          <a:lstStyle/>
          <a:p>
            <a:r>
              <a:rPr lang="en-US" sz="1600" dirty="0" err="1" smtClean="0">
                <a:hlinkClick r:id="rId4"/>
              </a:rPr>
              <a:t>Nield</a:t>
            </a:r>
            <a:r>
              <a:rPr lang="en-US" sz="1600" dirty="0" smtClean="0">
                <a:hlinkClick r:id="rId4"/>
              </a:rPr>
              <a:t>, D. 40 essential fitness apps and devices that work with Apple Health.  Feb 2017. </a:t>
            </a:r>
            <a:r>
              <a:rPr lang="en-US" sz="1600" dirty="0" smtClean="0"/>
              <a:t> </a:t>
            </a:r>
            <a:br>
              <a:rPr lang="en-US" sz="1600" dirty="0" smtClean="0"/>
            </a:br>
            <a:r>
              <a:rPr lang="en-US" sz="1600" dirty="0" smtClean="0">
                <a:hlinkClick r:id="rId4"/>
              </a:rPr>
              <a:t>https</a:t>
            </a:r>
            <a:r>
              <a:rPr lang="en-US" sz="1600" dirty="0">
                <a:hlinkClick r:id="rId4"/>
              </a:rPr>
              <a:t>://</a:t>
            </a:r>
            <a:r>
              <a:rPr lang="en-US" sz="1600" dirty="0" smtClean="0">
                <a:hlinkClick r:id="rId4"/>
              </a:rPr>
              <a:t>www.wareable.com/apps/apps-that-work-with-apple-health-kit-compatible</a:t>
            </a:r>
            <a:endParaRPr lang="en-US" sz="1600" dirty="0" smtClean="0"/>
          </a:p>
          <a:p>
            <a:r>
              <a:rPr lang="en-US" sz="1600" dirty="0">
                <a:hlinkClick r:id="rId5"/>
              </a:rPr>
              <a:t>https://</a:t>
            </a:r>
            <a:r>
              <a:rPr lang="en-US" sz="1600" dirty="0" smtClean="0">
                <a:hlinkClick r:id="rId5"/>
              </a:rPr>
              <a:t>www.wareable.com/google/the-best-google-fit-compatible-apps-and-devices</a:t>
            </a:r>
            <a:r>
              <a:rPr lang="en-US" sz="1600" dirty="0" smtClean="0"/>
              <a:t>  </a:t>
            </a:r>
          </a:p>
          <a:p>
            <a:endParaRPr lang="en-US" sz="16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1142" y="2048933"/>
            <a:ext cx="1562862" cy="1562862"/>
          </a:xfrm>
          <a:prstGeom prst="rect">
            <a:avLst/>
          </a:prstGeom>
        </p:spPr>
      </p:pic>
      <p:sp>
        <p:nvSpPr>
          <p:cNvPr id="2" name="Slide Number Placeholder 1"/>
          <p:cNvSpPr>
            <a:spLocks noGrp="1"/>
          </p:cNvSpPr>
          <p:nvPr>
            <p:ph type="sldNum" sz="quarter" idx="12"/>
          </p:nvPr>
        </p:nvSpPr>
        <p:spPr/>
        <p:txBody>
          <a:bodyPr/>
          <a:lstStyle/>
          <a:p>
            <a:fld id="{BFE78BB6-AD80-4F03-A5BB-FAF7E3A84D23}" type="slidenum">
              <a:rPr lang="en-US" smtClean="0"/>
              <a:pPr/>
              <a:t>15</a:t>
            </a:fld>
            <a:endParaRPr lang="en-US" dirty="0"/>
          </a:p>
        </p:txBody>
      </p:sp>
    </p:spTree>
    <p:extLst>
      <p:ext uri="{BB962C8B-B14F-4D97-AF65-F5344CB8AC3E}">
        <p14:creationId xmlns:p14="http://schemas.microsoft.com/office/powerpoint/2010/main" val="1058813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FDA Oversight</a:t>
            </a:r>
            <a:endParaRPr lang="en-US" dirty="0"/>
          </a:p>
        </p:txBody>
      </p:sp>
      <p:sp>
        <p:nvSpPr>
          <p:cNvPr id="3" name="Content Placeholder 2"/>
          <p:cNvSpPr>
            <a:spLocks noGrp="1"/>
          </p:cNvSpPr>
          <p:nvPr>
            <p:ph type="subTitle" idx="1"/>
          </p:nvPr>
        </p:nvSpPr>
        <p:spPr>
          <a:xfrm>
            <a:off x="562447" y="4389120"/>
            <a:ext cx="7579614" cy="1069848"/>
          </a:xfrm>
        </p:spPr>
        <p:txBody>
          <a:bodyPr>
            <a:noAutofit/>
          </a:bodyPr>
          <a:lstStyle/>
          <a:p>
            <a:pPr marL="457200" indent="-457200">
              <a:lnSpc>
                <a:spcPct val="100000"/>
              </a:lnSpc>
              <a:spcBef>
                <a:spcPts val="0"/>
              </a:spcBef>
              <a:buFont typeface="Arial" panose="020B0604020202020204" pitchFamily="34" charset="0"/>
              <a:buChar char="•"/>
            </a:pPr>
            <a:r>
              <a:rPr lang="en-US" sz="2800" dirty="0"/>
              <a:t>Which </a:t>
            </a:r>
            <a:r>
              <a:rPr lang="en-US" sz="2800" dirty="0" smtClean="0"/>
              <a:t>apps need </a:t>
            </a:r>
            <a:r>
              <a:rPr lang="en-US" sz="2800" dirty="0"/>
              <a:t>FDA </a:t>
            </a:r>
            <a:r>
              <a:rPr lang="en-US" sz="2800" dirty="0" smtClean="0"/>
              <a:t>approval?</a:t>
            </a:r>
            <a:endParaRPr lang="en-US" sz="2800" dirty="0"/>
          </a:p>
          <a:p>
            <a:pPr marL="457200" indent="-457200">
              <a:lnSpc>
                <a:spcPct val="100000"/>
              </a:lnSpc>
              <a:spcBef>
                <a:spcPts val="0"/>
              </a:spcBef>
              <a:buFont typeface="Arial" panose="020B0604020202020204" pitchFamily="34" charset="0"/>
              <a:buChar char="•"/>
            </a:pPr>
            <a:r>
              <a:rPr lang="en-US" sz="2800" dirty="0"/>
              <a:t>How are they </a:t>
            </a:r>
            <a:r>
              <a:rPr lang="en-US" sz="2800" dirty="0" smtClean="0"/>
              <a:t>approved?</a:t>
            </a:r>
            <a:endParaRPr lang="en-US" sz="2800" dirty="0"/>
          </a:p>
          <a:p>
            <a:pPr marL="457200" indent="-457200">
              <a:lnSpc>
                <a:spcPct val="100000"/>
              </a:lnSpc>
              <a:spcBef>
                <a:spcPts val="0"/>
              </a:spcBef>
              <a:buFont typeface="Arial" panose="020B0604020202020204" pitchFamily="34" charset="0"/>
              <a:buChar char="•"/>
            </a:pPr>
            <a:r>
              <a:rPr lang="en-US" sz="2800" dirty="0"/>
              <a:t>How do phony apps get around </a:t>
            </a:r>
            <a:r>
              <a:rPr lang="en-US" sz="2800" dirty="0" smtClean="0"/>
              <a:t>this? </a:t>
            </a:r>
          </a:p>
          <a:p>
            <a:pPr marL="457200" indent="-457200">
              <a:lnSpc>
                <a:spcPct val="100000"/>
              </a:lnSpc>
              <a:spcBef>
                <a:spcPts val="0"/>
              </a:spcBef>
              <a:buFont typeface="Arial" panose="020B0604020202020204" pitchFamily="34" charset="0"/>
              <a:buChar char="•"/>
            </a:pPr>
            <a:r>
              <a:rPr lang="en-US" sz="2800" dirty="0" smtClean="0"/>
              <a:t>Do </a:t>
            </a:r>
            <a:r>
              <a:rPr lang="en-US" sz="2800" dirty="0"/>
              <a:t>we need to teach patients to be smart consumers of apps?</a:t>
            </a:r>
          </a:p>
          <a:p>
            <a:endParaRPr lang="en-US" sz="2800" dirty="0"/>
          </a:p>
        </p:txBody>
      </p:sp>
      <p:sp>
        <p:nvSpPr>
          <p:cNvPr id="4" name="Slide Number Placeholder 3"/>
          <p:cNvSpPr>
            <a:spLocks noGrp="1"/>
          </p:cNvSpPr>
          <p:nvPr>
            <p:ph type="sldNum" sz="quarter" idx="4294967295"/>
          </p:nvPr>
        </p:nvSpPr>
        <p:spPr>
          <a:xfrm>
            <a:off x="8664575" y="5881688"/>
            <a:ext cx="479425" cy="365125"/>
          </a:xfrm>
          <a:prstGeom prst="rect">
            <a:avLst/>
          </a:prstGeom>
        </p:spPr>
        <p:txBody>
          <a:bodyPr/>
          <a:lstStyle/>
          <a:p>
            <a:fld id="{BFE78BB6-AD80-4F03-A5BB-FAF7E3A84D23}" type="slidenum">
              <a:rPr lang="en-US" smtClean="0"/>
              <a:t>16</a:t>
            </a:fld>
            <a:endParaRPr lang="en-US"/>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5182" y="1945973"/>
            <a:ext cx="2410266" cy="1807699"/>
          </a:xfrm>
          <a:prstGeom prst="rect">
            <a:avLst/>
          </a:prstGeom>
        </p:spPr>
      </p:pic>
    </p:spTree>
    <p:extLst>
      <p:ext uri="{BB962C8B-B14F-4D97-AF65-F5344CB8AC3E}">
        <p14:creationId xmlns:p14="http://schemas.microsoft.com/office/powerpoint/2010/main" val="22888176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89709"/>
          </a:xfrm>
        </p:spPr>
        <p:txBody>
          <a:bodyPr/>
          <a:lstStyle/>
          <a:p>
            <a:r>
              <a:rPr lang="en-US"/>
              <a:t>Mobile Medical App Oversight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67457265"/>
              </p:ext>
            </p:extLst>
          </p:nvPr>
        </p:nvGraphicFramePr>
        <p:xfrm>
          <a:off x="361507" y="785609"/>
          <a:ext cx="8442251" cy="5253684"/>
        </p:xfrm>
        <a:graphic>
          <a:graphicData uri="http://schemas.openxmlformats.org/drawingml/2006/table">
            <a:tbl>
              <a:tblPr firstRow="1" bandRow="1">
                <a:tableStyleId>{5C22544A-7EE6-4342-B048-85BDC9FD1C3A}</a:tableStyleId>
              </a:tblPr>
              <a:tblGrid>
                <a:gridCol w="8442251"/>
              </a:tblGrid>
              <a:tr h="12805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Food and Drug Administration (FDA) </a:t>
                      </a:r>
                      <a:r>
                        <a:rPr lang="en-US" sz="2800" b="1" dirty="0" smtClean="0"/>
                        <a:t>must </a:t>
                      </a:r>
                      <a:r>
                        <a:rPr lang="en-US" sz="2800" dirty="0" smtClean="0"/>
                        <a:t>approve mobile apps that are:</a:t>
                      </a:r>
                    </a:p>
                    <a:p>
                      <a:endParaRPr lang="en-US" sz="1600" dirty="0"/>
                    </a:p>
                  </a:txBody>
                  <a:tcPr>
                    <a:solidFill>
                      <a:srgbClr val="C00000"/>
                    </a:solidFill>
                  </a:tcPr>
                </a:tc>
              </a:tr>
              <a:tr h="1477599">
                <a:tc>
                  <a:txBody>
                    <a:bodyPr/>
                    <a:lstStyle/>
                    <a:p>
                      <a:pPr marL="347663" marR="0" lvl="1" indent="-347663" algn="l" defTabSz="914400" rtl="0" eaLnBrk="1" fontAlgn="auto" latinLnBrk="0" hangingPunct="1">
                        <a:lnSpc>
                          <a:spcPct val="100000"/>
                        </a:lnSpc>
                        <a:spcBef>
                          <a:spcPts val="0"/>
                        </a:spcBef>
                        <a:spcAft>
                          <a:spcPts val="0"/>
                        </a:spcAft>
                        <a:buClrTx/>
                        <a:buSzTx/>
                        <a:buFontTx/>
                        <a:buNone/>
                        <a:tabLst/>
                        <a:defRPr/>
                      </a:pPr>
                      <a:r>
                        <a:rPr lang="en-US" sz="2800" dirty="0" smtClean="0"/>
                        <a:t>1</a:t>
                      </a:r>
                      <a:r>
                        <a:rPr lang="en-US" sz="2400" dirty="0" smtClean="0"/>
                        <a:t>. </a:t>
                      </a:r>
                      <a:r>
                        <a:rPr lang="en-US" sz="2800" dirty="0" smtClean="0"/>
                        <a:t>An extension of one or more medical devices which controls the device or monitors patient or analyzes medical device data</a:t>
                      </a:r>
                      <a:endParaRPr lang="en-US" sz="1800" dirty="0"/>
                    </a:p>
                  </a:txBody>
                  <a:tcPr/>
                </a:tc>
              </a:tr>
              <a:tr h="1017901">
                <a:tc>
                  <a:txBody>
                    <a:bodyPr/>
                    <a:lstStyle/>
                    <a:p>
                      <a:pPr marL="347663" marR="0" lvl="1" indent="-347663" algn="l" defTabSz="914400" rtl="0" eaLnBrk="1" fontAlgn="auto" latinLnBrk="0" hangingPunct="1">
                        <a:lnSpc>
                          <a:spcPct val="100000"/>
                        </a:lnSpc>
                        <a:spcBef>
                          <a:spcPts val="0"/>
                        </a:spcBef>
                        <a:spcAft>
                          <a:spcPts val="0"/>
                        </a:spcAft>
                        <a:buClrTx/>
                        <a:buSzTx/>
                        <a:buFontTx/>
                        <a:buNone/>
                        <a:tabLst/>
                        <a:defRPr/>
                      </a:pPr>
                      <a:r>
                        <a:rPr lang="en-US" sz="2800" dirty="0" smtClean="0"/>
                        <a:t>2. Transform the mobile platform into a regulated medical device by using attachments</a:t>
                      </a:r>
                      <a:endParaRPr lang="en-US" sz="1800" dirty="0"/>
                    </a:p>
                  </a:txBody>
                  <a:tcPr/>
                </a:tc>
              </a:tr>
              <a:tr h="1477599">
                <a:tc>
                  <a:txBody>
                    <a:bodyPr/>
                    <a:lstStyle/>
                    <a:p>
                      <a:pPr marL="347663" marR="0" lvl="1" indent="-347663" algn="l" defTabSz="914400" rtl="0" eaLnBrk="1" fontAlgn="auto" latinLnBrk="0" hangingPunct="1">
                        <a:lnSpc>
                          <a:spcPct val="100000"/>
                        </a:lnSpc>
                        <a:spcBef>
                          <a:spcPts val="0"/>
                        </a:spcBef>
                        <a:spcAft>
                          <a:spcPts val="0"/>
                        </a:spcAft>
                        <a:buClrTx/>
                        <a:buSzTx/>
                        <a:buFontTx/>
                        <a:buNone/>
                        <a:tabLst/>
                        <a:defRPr/>
                      </a:pPr>
                      <a:r>
                        <a:rPr lang="en-US" sz="2800" dirty="0" smtClean="0"/>
                        <a:t>3</a:t>
                      </a:r>
                      <a:r>
                        <a:rPr lang="en-US" sz="2400" dirty="0" smtClean="0"/>
                        <a:t>. </a:t>
                      </a:r>
                      <a:r>
                        <a:rPr lang="en-US" sz="2800" dirty="0" smtClean="0"/>
                        <a:t>Performing patient-specific analysis and providing patient-specific diagnosis, or treatment recommendations. </a:t>
                      </a:r>
                      <a:endParaRPr lang="en-US" sz="2800" dirty="0"/>
                    </a:p>
                  </a:txBody>
                  <a:tcPr/>
                </a:tc>
              </a:tr>
            </a:tbl>
          </a:graphicData>
        </a:graphic>
      </p:graphicFrame>
      <p:sp>
        <p:nvSpPr>
          <p:cNvPr id="4" name="Slide Number Placeholder 3"/>
          <p:cNvSpPr>
            <a:spLocks noGrp="1"/>
          </p:cNvSpPr>
          <p:nvPr>
            <p:ph type="sldNum" sz="quarter" idx="12"/>
          </p:nvPr>
        </p:nvSpPr>
        <p:spPr/>
        <p:txBody>
          <a:bodyPr/>
          <a:lstStyle/>
          <a:p>
            <a:fld id="{BFE78BB6-AD80-4F03-A5BB-FAF7E3A84D23}" type="slidenum">
              <a:rPr lang="en-US" smtClean="0"/>
              <a:pPr/>
              <a:t>17</a:t>
            </a:fld>
            <a:endParaRPr lang="en-US" dirty="0"/>
          </a:p>
        </p:txBody>
      </p:sp>
      <p:sp>
        <p:nvSpPr>
          <p:cNvPr id="6" name="TextBox 5"/>
          <p:cNvSpPr txBox="1"/>
          <p:nvPr/>
        </p:nvSpPr>
        <p:spPr>
          <a:xfrm>
            <a:off x="1034016" y="6375064"/>
            <a:ext cx="7075967" cy="338554"/>
          </a:xfrm>
          <a:prstGeom prst="rect">
            <a:avLst/>
          </a:prstGeom>
          <a:noFill/>
        </p:spPr>
        <p:txBody>
          <a:bodyPr wrap="square" rtlCol="0">
            <a:spAutoFit/>
          </a:bodyPr>
          <a:lstStyle/>
          <a:p>
            <a:r>
              <a:rPr lang="en-US" sz="1600" dirty="0">
                <a:hlinkClick r:id="rId3"/>
              </a:rPr>
              <a:t>http://www.fda.gov/downloads/MedicalDevices/.../UCM263366.pdf</a:t>
            </a:r>
            <a:r>
              <a:rPr lang="en-US" sz="1600" dirty="0"/>
              <a:t> </a:t>
            </a:r>
          </a:p>
        </p:txBody>
      </p:sp>
    </p:spTree>
    <p:extLst>
      <p:ext uri="{BB962C8B-B14F-4D97-AF65-F5344CB8AC3E}">
        <p14:creationId xmlns:p14="http://schemas.microsoft.com/office/powerpoint/2010/main" val="713692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8277606" cy="1405128"/>
          </a:xfrm>
        </p:spPr>
        <p:txBody>
          <a:bodyPr>
            <a:normAutofit/>
          </a:bodyPr>
          <a:lstStyle/>
          <a:p>
            <a:r>
              <a:rPr lang="en-US" sz="4000" dirty="0" smtClean="0"/>
              <a:t>Apps/Devices FDA Regulatory Oversight</a:t>
            </a:r>
            <a:br>
              <a:rPr lang="en-US" sz="4000" dirty="0" smtClean="0"/>
            </a:br>
            <a:r>
              <a:rPr lang="en-US" sz="2400" dirty="0"/>
              <a:t> </a:t>
            </a:r>
            <a:r>
              <a:rPr lang="en-US" sz="2400" dirty="0" smtClean="0"/>
              <a:t>		</a:t>
            </a:r>
            <a:r>
              <a:rPr lang="en-US" sz="2400" cap="none" dirty="0" smtClean="0"/>
              <a:t>( Next 9 Slides Refer To #1</a:t>
            </a:r>
            <a:r>
              <a:rPr lang="en-US" sz="2400" dirty="0" smtClean="0"/>
              <a:t>)</a:t>
            </a:r>
            <a:endParaRPr lang="en-US" sz="4000"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Mobile apps that are an </a:t>
            </a:r>
            <a:r>
              <a:rPr lang="en-US" b="1" u="sng" dirty="0"/>
              <a:t>extension </a:t>
            </a:r>
            <a:r>
              <a:rPr lang="en-US" b="1" u="sng" dirty="0" smtClean="0"/>
              <a:t>medical devices</a:t>
            </a:r>
            <a:r>
              <a:rPr lang="en-US" dirty="0" smtClean="0"/>
              <a:t> for </a:t>
            </a:r>
            <a:r>
              <a:rPr lang="en-US" dirty="0"/>
              <a:t>purposes </a:t>
            </a:r>
            <a:r>
              <a:rPr lang="en-US" dirty="0" smtClean="0"/>
              <a:t>of:</a:t>
            </a:r>
          </a:p>
          <a:p>
            <a:pPr marL="630238" lvl="1" indent="-182563"/>
            <a:r>
              <a:rPr lang="en-US" dirty="0" smtClean="0">
                <a:solidFill>
                  <a:schemeClr val="accent2">
                    <a:lumMod val="60000"/>
                    <a:lumOff val="40000"/>
                  </a:schemeClr>
                </a:solidFill>
              </a:rPr>
              <a:t>controlling the </a:t>
            </a:r>
            <a:r>
              <a:rPr lang="en-US" dirty="0">
                <a:solidFill>
                  <a:schemeClr val="accent2">
                    <a:lumMod val="60000"/>
                    <a:lumOff val="40000"/>
                  </a:schemeClr>
                </a:solidFill>
              </a:rPr>
              <a:t>device(s) </a:t>
            </a:r>
            <a:endParaRPr lang="en-US" dirty="0" smtClean="0">
              <a:solidFill>
                <a:schemeClr val="accent2">
                  <a:lumMod val="60000"/>
                  <a:lumOff val="40000"/>
                </a:schemeClr>
              </a:solidFill>
            </a:endParaRPr>
          </a:p>
          <a:p>
            <a:pPr marL="630238" lvl="1" indent="-182563"/>
            <a:r>
              <a:rPr lang="en-US" dirty="0" smtClean="0">
                <a:solidFill>
                  <a:schemeClr val="accent2">
                    <a:lumMod val="60000"/>
                    <a:lumOff val="40000"/>
                  </a:schemeClr>
                </a:solidFill>
              </a:rPr>
              <a:t>active patient </a:t>
            </a:r>
            <a:r>
              <a:rPr lang="en-US" dirty="0">
                <a:solidFill>
                  <a:schemeClr val="accent2">
                    <a:lumMod val="60000"/>
                    <a:lumOff val="40000"/>
                  </a:schemeClr>
                </a:solidFill>
              </a:rPr>
              <a:t>monitoring </a:t>
            </a:r>
            <a:endParaRPr lang="en-US" dirty="0" smtClean="0">
              <a:solidFill>
                <a:schemeClr val="accent2">
                  <a:lumMod val="60000"/>
                  <a:lumOff val="40000"/>
                </a:schemeClr>
              </a:solidFill>
            </a:endParaRPr>
          </a:p>
          <a:p>
            <a:pPr marL="630238" lvl="1" indent="-182563"/>
            <a:r>
              <a:rPr lang="en-US" dirty="0" smtClean="0">
                <a:solidFill>
                  <a:schemeClr val="accent2">
                    <a:lumMod val="60000"/>
                    <a:lumOff val="40000"/>
                  </a:schemeClr>
                </a:solidFill>
              </a:rPr>
              <a:t>analyzing </a:t>
            </a:r>
            <a:r>
              <a:rPr lang="en-US" dirty="0">
                <a:solidFill>
                  <a:schemeClr val="accent2">
                    <a:lumMod val="60000"/>
                    <a:lumOff val="40000"/>
                  </a:schemeClr>
                </a:solidFill>
              </a:rPr>
              <a:t>medical device </a:t>
            </a:r>
            <a:r>
              <a:rPr lang="en-US" dirty="0" smtClean="0">
                <a:solidFill>
                  <a:schemeClr val="accent2">
                    <a:lumMod val="60000"/>
                    <a:lumOff val="40000"/>
                  </a:schemeClr>
                </a:solidFill>
              </a:rPr>
              <a:t>data</a:t>
            </a:r>
          </a:p>
          <a:p>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18</a:t>
            </a:fld>
            <a:endParaRPr lang="en-US"/>
          </a:p>
        </p:txBody>
      </p:sp>
      <p:pic>
        <p:nvPicPr>
          <p:cNvPr id="6" name="Picture 4" descr="Smart B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691" y="2407105"/>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80509" y="5056910"/>
            <a:ext cx="3899081" cy="369332"/>
          </a:xfrm>
          <a:prstGeom prst="rect">
            <a:avLst/>
          </a:prstGeom>
          <a:noFill/>
        </p:spPr>
        <p:txBody>
          <a:bodyPr wrap="none" rtlCol="0">
            <a:spAutoFit/>
          </a:bodyPr>
          <a:lstStyle/>
          <a:p>
            <a:r>
              <a:rPr lang="en-US" dirty="0" smtClean="0"/>
              <a:t>iHealthlabs.com Smart Glucometer</a:t>
            </a:r>
            <a:endParaRPr lang="en-US" dirty="0"/>
          </a:p>
        </p:txBody>
      </p:sp>
      <p:sp>
        <p:nvSpPr>
          <p:cNvPr id="8" name="TextBox 7"/>
          <p:cNvSpPr txBox="1"/>
          <p:nvPr/>
        </p:nvSpPr>
        <p:spPr>
          <a:xfrm>
            <a:off x="372895" y="5764953"/>
            <a:ext cx="8125691" cy="1107996"/>
          </a:xfrm>
          <a:prstGeom prst="rect">
            <a:avLst/>
          </a:prstGeom>
          <a:noFill/>
        </p:spPr>
        <p:txBody>
          <a:bodyPr wrap="square" rtlCol="0">
            <a:spAutoFit/>
          </a:bodyPr>
          <a:lstStyle/>
          <a:p>
            <a:r>
              <a:rPr lang="en-US" sz="1600" dirty="0"/>
              <a:t>Food and Drug Administration. Mobile Medical Applications: Guidance for Industry and Food and Drug Administration Staff.  Document issued on February 9, 2015.</a:t>
            </a:r>
            <a:r>
              <a:rPr lang="en-US" sz="1600" u="sng" dirty="0"/>
              <a:t> </a:t>
            </a:r>
            <a:r>
              <a:rPr lang="en-US" sz="1600" u="sng" dirty="0">
                <a:hlinkClick r:id="rId4"/>
              </a:rPr>
              <a:t>http://www.fda.gov/downloads/</a:t>
            </a:r>
            <a:r>
              <a:rPr lang="en-US" sz="1600" u="sng" dirty="0" err="1">
                <a:hlinkClick r:id="rId4"/>
              </a:rPr>
              <a:t>MedicalDevices</a:t>
            </a:r>
            <a:r>
              <a:rPr lang="en-US" sz="1600" u="sng" dirty="0">
                <a:hlinkClick r:id="rId4"/>
              </a:rPr>
              <a:t>/.../UCM263366.pdf</a:t>
            </a:r>
            <a:r>
              <a:rPr lang="en-US" sz="1600" dirty="0"/>
              <a:t> </a:t>
            </a:r>
          </a:p>
          <a:p>
            <a:endParaRPr lang="en-US" sz="1600" dirty="0"/>
          </a:p>
        </p:txBody>
      </p:sp>
    </p:spTree>
    <p:extLst>
      <p:ext uri="{BB962C8B-B14F-4D97-AF65-F5344CB8AC3E}">
        <p14:creationId xmlns:p14="http://schemas.microsoft.com/office/powerpoint/2010/main" val="11361756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503680"/>
            <a:ext cx="7772400" cy="5125720"/>
          </a:xfrm>
        </p:spPr>
        <p:txBody>
          <a:bodyPr>
            <a:normAutofit fontScale="92500" lnSpcReduction="20000"/>
          </a:bodyPr>
          <a:lstStyle/>
          <a:p>
            <a:r>
              <a:rPr lang="en-US" dirty="0" smtClean="0"/>
              <a:t>Plug into phone with adaptor, USB or wire: </a:t>
            </a:r>
            <a:r>
              <a:rPr lang="en-US" dirty="0" smtClean="0">
                <a:solidFill>
                  <a:schemeClr val="accent2">
                    <a:lumMod val="60000"/>
                    <a:lumOff val="40000"/>
                  </a:schemeClr>
                </a:solidFill>
              </a:rPr>
              <a:t>Dario</a:t>
            </a:r>
          </a:p>
          <a:p>
            <a:r>
              <a:rPr lang="en-US" dirty="0" smtClean="0"/>
              <a:t>Several FDA approved now have Bluetooth connection to phone app/web app</a:t>
            </a:r>
          </a:p>
          <a:p>
            <a:pPr lvl="1"/>
            <a:r>
              <a:rPr lang="en-US" dirty="0" smtClean="0">
                <a:solidFill>
                  <a:schemeClr val="accent2">
                    <a:lumMod val="60000"/>
                    <a:lumOff val="40000"/>
                  </a:schemeClr>
                </a:solidFill>
              </a:rPr>
              <a:t>Accu-Chek Aviva Connect</a:t>
            </a:r>
          </a:p>
          <a:p>
            <a:pPr lvl="1"/>
            <a:r>
              <a:rPr lang="en-US" dirty="0" smtClean="0">
                <a:solidFill>
                  <a:schemeClr val="accent2">
                    <a:lumMod val="60000"/>
                    <a:lumOff val="40000"/>
                  </a:schemeClr>
                </a:solidFill>
              </a:rPr>
              <a:t>iHealth</a:t>
            </a:r>
          </a:p>
          <a:p>
            <a:pPr lvl="1"/>
            <a:r>
              <a:rPr lang="en-US" dirty="0" smtClean="0">
                <a:solidFill>
                  <a:schemeClr val="accent2">
                    <a:lumMod val="60000"/>
                    <a:lumOff val="40000"/>
                  </a:schemeClr>
                </a:solidFill>
              </a:rPr>
              <a:t>Beyer Contour Next One</a:t>
            </a:r>
          </a:p>
          <a:p>
            <a:pPr lvl="1"/>
            <a:r>
              <a:rPr lang="en-US" dirty="0" smtClean="0">
                <a:solidFill>
                  <a:schemeClr val="accent2">
                    <a:lumMod val="60000"/>
                    <a:lumOff val="40000"/>
                  </a:schemeClr>
                </a:solidFill>
              </a:rPr>
              <a:t>One Touch Reveal</a:t>
            </a:r>
          </a:p>
          <a:p>
            <a:pPr lvl="1"/>
            <a:r>
              <a:rPr lang="en-US" dirty="0" smtClean="0">
                <a:solidFill>
                  <a:schemeClr val="accent2">
                    <a:lumMod val="60000"/>
                    <a:lumOff val="40000"/>
                  </a:schemeClr>
                </a:solidFill>
              </a:rPr>
              <a:t>One Drop</a:t>
            </a:r>
          </a:p>
          <a:p>
            <a:pPr>
              <a:lnSpc>
                <a:spcPct val="120000"/>
              </a:lnSpc>
            </a:pPr>
            <a:r>
              <a:rPr lang="en-US" dirty="0" smtClean="0"/>
              <a:t>Apps have progress tracking, </a:t>
            </a:r>
            <a:br>
              <a:rPr lang="en-US" dirty="0" smtClean="0"/>
            </a:br>
            <a:r>
              <a:rPr lang="en-US" dirty="0" smtClean="0"/>
              <a:t>hypoglycemia alerts with GPS locator,</a:t>
            </a:r>
            <a:br>
              <a:rPr lang="en-US" dirty="0" smtClean="0"/>
            </a:br>
            <a:r>
              <a:rPr lang="en-US" dirty="0" smtClean="0"/>
              <a:t>carb counting</a:t>
            </a:r>
            <a:endParaRPr lang="en-US" dirty="0"/>
          </a:p>
        </p:txBody>
      </p:sp>
      <p:sp>
        <p:nvSpPr>
          <p:cNvPr id="2" name="Title 1"/>
          <p:cNvSpPr>
            <a:spLocks noGrp="1"/>
          </p:cNvSpPr>
          <p:nvPr>
            <p:ph type="title"/>
          </p:nvPr>
        </p:nvSpPr>
        <p:spPr>
          <a:xfrm>
            <a:off x="628650" y="324182"/>
            <a:ext cx="7886700" cy="1325563"/>
          </a:xfrm>
        </p:spPr>
        <p:txBody>
          <a:bodyPr/>
          <a:lstStyle/>
          <a:p>
            <a:r>
              <a:rPr lang="en-US" dirty="0" smtClean="0"/>
              <a:t>Digital Glucose Fingerstick Monitors</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pPr/>
              <a:t>19</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163" r="54248"/>
          <a:stretch/>
        </p:blipFill>
        <p:spPr>
          <a:xfrm>
            <a:off x="7295690" y="2767461"/>
            <a:ext cx="1848310" cy="281882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6" t="-628" r="78523" b="628"/>
          <a:stretch/>
        </p:blipFill>
        <p:spPr>
          <a:xfrm>
            <a:off x="6525102" y="2998324"/>
            <a:ext cx="1504325" cy="2598156"/>
          </a:xfrm>
          <a:prstGeom prst="rect">
            <a:avLst/>
          </a:prstGeom>
        </p:spPr>
      </p:pic>
    </p:spTree>
    <p:extLst>
      <p:ext uri="{BB962C8B-B14F-4D97-AF65-F5344CB8AC3E}">
        <p14:creationId xmlns:p14="http://schemas.microsoft.com/office/powerpoint/2010/main" val="3223111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3" name="Content Placeholder 2"/>
          <p:cNvSpPr>
            <a:spLocks noGrp="1"/>
          </p:cNvSpPr>
          <p:nvPr>
            <p:ph idx="1"/>
          </p:nvPr>
        </p:nvSpPr>
        <p:spPr/>
        <p:txBody>
          <a:bodyPr/>
          <a:lstStyle/>
          <a:p>
            <a:r>
              <a:rPr lang="en-US" dirty="0" smtClean="0"/>
              <a:t>No financial connection to any of the products and services listed in this presentation.</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2</a:t>
            </a:fld>
            <a:endParaRPr lang="en-US"/>
          </a:p>
        </p:txBody>
      </p:sp>
      <p:pic>
        <p:nvPicPr>
          <p:cNvPr id="6" name="Topo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80493" y="3679581"/>
            <a:ext cx="4431323" cy="2492619"/>
          </a:xfrm>
          <a:prstGeom prst="rect">
            <a:avLst/>
          </a:prstGeom>
        </p:spPr>
      </p:pic>
      <p:sp>
        <p:nvSpPr>
          <p:cNvPr id="7" name="TextBox 6"/>
          <p:cNvSpPr txBox="1"/>
          <p:nvPr/>
        </p:nvSpPr>
        <p:spPr>
          <a:xfrm>
            <a:off x="2258573" y="6247474"/>
            <a:ext cx="4353243" cy="646331"/>
          </a:xfrm>
          <a:prstGeom prst="rect">
            <a:avLst/>
          </a:prstGeom>
          <a:noFill/>
        </p:spPr>
        <p:txBody>
          <a:bodyPr wrap="none" rtlCol="0">
            <a:spAutoFit/>
          </a:bodyPr>
          <a:lstStyle/>
          <a:p>
            <a:r>
              <a:rPr lang="en-US" b="1" dirty="0">
                <a:hlinkClick r:id="rId6"/>
              </a:rPr>
              <a:t>Dr. Eric </a:t>
            </a:r>
            <a:r>
              <a:rPr lang="en-US" b="1" dirty="0" err="1">
                <a:hlinkClick r:id="rId6"/>
              </a:rPr>
              <a:t>Topol</a:t>
            </a:r>
            <a:r>
              <a:rPr lang="en-US" b="1" dirty="0">
                <a:hlinkClick r:id="rId6"/>
              </a:rPr>
              <a:t> on NBC's Rock Center </a:t>
            </a:r>
            <a:endParaRPr lang="en-US" b="1" dirty="0"/>
          </a:p>
          <a:p>
            <a:endParaRPr lang="en-US" dirty="0"/>
          </a:p>
        </p:txBody>
      </p:sp>
    </p:spTree>
    <p:extLst>
      <p:ext uri="{BB962C8B-B14F-4D97-AF65-F5344CB8AC3E}">
        <p14:creationId xmlns:p14="http://schemas.microsoft.com/office/powerpoint/2010/main" val="930966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a:t>
            </a:r>
            <a:r>
              <a:rPr lang="en-US" dirty="0"/>
              <a:t>Glucose </a:t>
            </a:r>
            <a:r>
              <a:rPr lang="en-US" dirty="0" smtClean="0"/>
              <a:t>Monitors (CGMs)</a:t>
            </a:r>
            <a:endParaRPr lang="en-US" dirty="0"/>
          </a:p>
        </p:txBody>
      </p:sp>
      <p:pic>
        <p:nvPicPr>
          <p:cNvPr id="3074" name="Picture 2" descr="https://www.dexcom.com/sites/dexcom.com/files/components/foregrounds/g5-system_2_0.png"/>
          <p:cNvPicPr>
            <a:picLocks noChangeAspect="1" noChangeArrowheads="1"/>
          </p:cNvPicPr>
          <p:nvPr/>
        </p:nvPicPr>
        <p:blipFill rotWithShape="1">
          <a:blip r:embed="rId3">
            <a:extLst>
              <a:ext uri="{28A0092B-C50C-407E-A947-70E740481C1C}">
                <a14:useLocalDpi xmlns:a14="http://schemas.microsoft.com/office/drawing/2010/main" val="0"/>
              </a:ext>
            </a:extLst>
          </a:blip>
          <a:srcRect t="27751"/>
          <a:stretch/>
        </p:blipFill>
        <p:spPr bwMode="auto">
          <a:xfrm>
            <a:off x="3749008" y="2228327"/>
            <a:ext cx="5534025" cy="49548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r>
              <a:rPr lang="en-US" dirty="0" err="1" smtClean="0"/>
              <a:t>Dexcom</a:t>
            </a:r>
            <a:r>
              <a:rPr lang="en-US" dirty="0" smtClean="0"/>
              <a:t> (also Medtronic)</a:t>
            </a:r>
          </a:p>
          <a:p>
            <a:r>
              <a:rPr lang="en-US" dirty="0" smtClean="0"/>
              <a:t>Talks to phone, Apple watch</a:t>
            </a:r>
          </a:p>
          <a:p>
            <a:r>
              <a:rPr lang="en-US" dirty="0" smtClean="0"/>
              <a:t>Share with up to 5 others</a:t>
            </a:r>
          </a:p>
          <a:p>
            <a:r>
              <a:rPr lang="en-US" dirty="0" smtClean="0"/>
              <a:t>Alerts high or low</a:t>
            </a:r>
            <a:endParaRPr lang="en-US" dirty="0"/>
          </a:p>
        </p:txBody>
      </p:sp>
      <p:sp>
        <p:nvSpPr>
          <p:cNvPr id="5" name="TextBox 4"/>
          <p:cNvSpPr txBox="1"/>
          <p:nvPr/>
        </p:nvSpPr>
        <p:spPr>
          <a:xfrm>
            <a:off x="4821381" y="6326101"/>
            <a:ext cx="2570897" cy="369332"/>
          </a:xfrm>
          <a:prstGeom prst="rect">
            <a:avLst/>
          </a:prstGeom>
          <a:noFill/>
        </p:spPr>
        <p:txBody>
          <a:bodyPr wrap="none" rtlCol="0">
            <a:spAutoFit/>
          </a:bodyPr>
          <a:lstStyle/>
          <a:p>
            <a:r>
              <a:rPr lang="en-US" dirty="0" smtClean="0">
                <a:hlinkClick r:id="rId4"/>
              </a:rPr>
              <a:t>Dexcom.com</a:t>
            </a:r>
            <a:r>
              <a:rPr lang="en-US" dirty="0" smtClean="0"/>
              <a:t> G5 CGM</a:t>
            </a:r>
            <a:endParaRPr lang="en-US" dirty="0"/>
          </a:p>
        </p:txBody>
      </p:sp>
      <p:pic>
        <p:nvPicPr>
          <p:cNvPr id="4" name="Picture 3">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586" y="6053801"/>
            <a:ext cx="556563" cy="556563"/>
          </a:xfrm>
          <a:prstGeom prst="rect">
            <a:avLst/>
          </a:prstGeom>
        </p:spPr>
      </p:pic>
      <p:sp>
        <p:nvSpPr>
          <p:cNvPr id="6" name="Slide Number Placeholder 5"/>
          <p:cNvSpPr>
            <a:spLocks noGrp="1"/>
          </p:cNvSpPr>
          <p:nvPr>
            <p:ph type="sldNum" sz="quarter" idx="12"/>
          </p:nvPr>
        </p:nvSpPr>
        <p:spPr/>
        <p:txBody>
          <a:bodyPr/>
          <a:lstStyle/>
          <a:p>
            <a:fld id="{BFE78BB6-AD80-4F03-A5BB-FAF7E3A84D23}" type="slidenum">
              <a:rPr lang="en-US" smtClean="0"/>
              <a:pPr/>
              <a:t>20</a:t>
            </a:fld>
            <a:endParaRPr lang="en-US" dirty="0"/>
          </a:p>
        </p:txBody>
      </p:sp>
    </p:spTree>
    <p:extLst>
      <p:ext uri="{BB962C8B-B14F-4D97-AF65-F5344CB8AC3E}">
        <p14:creationId xmlns:p14="http://schemas.microsoft.com/office/powerpoint/2010/main" val="730650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5605"/>
            <a:ext cx="7886700" cy="1325563"/>
          </a:xfrm>
        </p:spPr>
        <p:txBody>
          <a:bodyPr/>
          <a:lstStyle/>
          <a:p>
            <a:r>
              <a:rPr lang="en-US" dirty="0" smtClean="0"/>
              <a:t>Artificial Pancreas</a:t>
            </a:r>
            <a:endParaRPr lang="en-US" dirty="0"/>
          </a:p>
        </p:txBody>
      </p:sp>
      <p:sp>
        <p:nvSpPr>
          <p:cNvPr id="3" name="Content Placeholder 2"/>
          <p:cNvSpPr>
            <a:spLocks noGrp="1"/>
          </p:cNvSpPr>
          <p:nvPr>
            <p:ph idx="1"/>
          </p:nvPr>
        </p:nvSpPr>
        <p:spPr>
          <a:xfrm>
            <a:off x="628650" y="1632272"/>
            <a:ext cx="7886700" cy="4351338"/>
          </a:xfrm>
        </p:spPr>
        <p:txBody>
          <a:bodyPr/>
          <a:lstStyle/>
          <a:p>
            <a:r>
              <a:rPr lang="en-US" dirty="0" smtClean="0"/>
              <a:t>CGM and Insulin pump communicate</a:t>
            </a:r>
          </a:p>
          <a:p>
            <a:r>
              <a:rPr lang="en-US" dirty="0" smtClean="0"/>
              <a:t> Medtronic first to gain FDA approval</a:t>
            </a:r>
          </a:p>
          <a:p>
            <a:r>
              <a:rPr lang="en-US" dirty="0" smtClean="0">
                <a:hlinkClick r:id="rId3"/>
              </a:rPr>
              <a:t>Several more in clinical trials</a:t>
            </a:r>
            <a:endParaRPr lang="en-US" dirty="0"/>
          </a:p>
        </p:txBody>
      </p:sp>
      <p:sp>
        <p:nvSpPr>
          <p:cNvPr id="5" name="Slide Number Placeholder 4"/>
          <p:cNvSpPr>
            <a:spLocks noGrp="1"/>
          </p:cNvSpPr>
          <p:nvPr>
            <p:ph type="sldNum" sz="quarter" idx="12"/>
          </p:nvPr>
        </p:nvSpPr>
        <p:spPr/>
        <p:txBody>
          <a:bodyPr/>
          <a:lstStyle/>
          <a:p>
            <a:pPr>
              <a:defRPr/>
            </a:pPr>
            <a:fld id="{63ADD702-B0F1-455B-9701-67CD78D060FB}" type="slidenum">
              <a:rPr lang="en-US" smtClean="0"/>
              <a:pPr>
                <a:defRPr/>
              </a:pPr>
              <a:t>21</a:t>
            </a:fld>
            <a:endParaRPr lang="en-US"/>
          </a:p>
        </p:txBody>
      </p:sp>
      <p:pic>
        <p:nvPicPr>
          <p:cNvPr id="6" name="Picture 5">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480" y="6185573"/>
            <a:ext cx="539548" cy="53954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0130" y="3323272"/>
            <a:ext cx="4253230" cy="3218277"/>
          </a:xfrm>
          <a:prstGeom prst="rect">
            <a:avLst/>
          </a:prstGeom>
        </p:spPr>
      </p:pic>
      <p:sp>
        <p:nvSpPr>
          <p:cNvPr id="7" name="TextBox 6"/>
          <p:cNvSpPr txBox="1"/>
          <p:nvPr/>
        </p:nvSpPr>
        <p:spPr>
          <a:xfrm>
            <a:off x="4978400" y="6488668"/>
            <a:ext cx="2060179" cy="369332"/>
          </a:xfrm>
          <a:prstGeom prst="rect">
            <a:avLst/>
          </a:prstGeom>
          <a:noFill/>
        </p:spPr>
        <p:txBody>
          <a:bodyPr wrap="none" rtlCol="0">
            <a:spAutoFit/>
          </a:bodyPr>
          <a:lstStyle/>
          <a:p>
            <a:r>
              <a:rPr lang="en-US" dirty="0" smtClean="0"/>
              <a:t>© </a:t>
            </a:r>
            <a:r>
              <a:rPr lang="en-US" dirty="0" err="1" smtClean="0"/>
              <a:t>Healthline</a:t>
            </a:r>
            <a:r>
              <a:rPr lang="en-US" dirty="0" smtClean="0"/>
              <a:t> 2012</a:t>
            </a:r>
            <a:endParaRPr lang="en-US" dirty="0"/>
          </a:p>
        </p:txBody>
      </p:sp>
    </p:spTree>
    <p:extLst>
      <p:ext uri="{BB962C8B-B14F-4D97-AF65-F5344CB8AC3E}">
        <p14:creationId xmlns:p14="http://schemas.microsoft.com/office/powerpoint/2010/main" val="1381110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1608"/>
          <a:stretch/>
        </p:blipFill>
        <p:spPr>
          <a:xfrm>
            <a:off x="4060684" y="2606722"/>
            <a:ext cx="4627170" cy="3705177"/>
          </a:xfrm>
          <a:prstGeom prst="rect">
            <a:avLst/>
          </a:prstGeom>
        </p:spPr>
      </p:pic>
      <p:sp>
        <p:nvSpPr>
          <p:cNvPr id="2" name="Title 1"/>
          <p:cNvSpPr>
            <a:spLocks noGrp="1"/>
          </p:cNvSpPr>
          <p:nvPr>
            <p:ph type="title"/>
          </p:nvPr>
        </p:nvSpPr>
        <p:spPr>
          <a:xfrm>
            <a:off x="628650" y="365126"/>
            <a:ext cx="8310634" cy="1325563"/>
          </a:xfrm>
        </p:spPr>
        <p:txBody>
          <a:bodyPr/>
          <a:lstStyle/>
          <a:p>
            <a:r>
              <a:rPr lang="en-US" dirty="0" smtClean="0"/>
              <a:t>Smart Socks for Diabetic Foot </a:t>
            </a:r>
            <a:r>
              <a:rPr lang="en-US" dirty="0" err="1" smtClean="0"/>
              <a:t>Mgmt</a:t>
            </a:r>
            <a:endParaRPr lang="en-US" dirty="0"/>
          </a:p>
        </p:txBody>
      </p:sp>
      <p:sp>
        <p:nvSpPr>
          <p:cNvPr id="3" name="Content Placeholder 2"/>
          <p:cNvSpPr>
            <a:spLocks noGrp="1"/>
          </p:cNvSpPr>
          <p:nvPr>
            <p:ph idx="1"/>
          </p:nvPr>
        </p:nvSpPr>
        <p:spPr>
          <a:xfrm>
            <a:off x="628650" y="1574967"/>
            <a:ext cx="7772400" cy="4282440"/>
          </a:xfrm>
        </p:spPr>
        <p:txBody>
          <a:bodyPr/>
          <a:lstStyle/>
          <a:p>
            <a:r>
              <a:rPr lang="en-US" dirty="0" smtClean="0"/>
              <a:t>Siren Care – subscription</a:t>
            </a:r>
          </a:p>
          <a:p>
            <a:r>
              <a:rPr lang="en-US" dirty="0" smtClean="0"/>
              <a:t>Monitor foot temperature</a:t>
            </a:r>
          </a:p>
          <a:p>
            <a:r>
              <a:rPr lang="en-US" dirty="0" smtClean="0"/>
              <a:t>Catch infections before </a:t>
            </a:r>
            <a:br>
              <a:rPr lang="en-US" dirty="0" smtClean="0"/>
            </a:br>
            <a:r>
              <a:rPr lang="en-US" dirty="0" smtClean="0"/>
              <a:t>becoming ulcers</a:t>
            </a:r>
          </a:p>
          <a:p>
            <a:r>
              <a:rPr lang="en-US" dirty="0" smtClean="0"/>
              <a:t>Available spring 2017</a:t>
            </a:r>
            <a:endParaRPr lang="en-US" dirty="0"/>
          </a:p>
        </p:txBody>
      </p:sp>
      <p:sp>
        <p:nvSpPr>
          <p:cNvPr id="5" name="TextBox 4"/>
          <p:cNvSpPr txBox="1"/>
          <p:nvPr/>
        </p:nvSpPr>
        <p:spPr>
          <a:xfrm>
            <a:off x="5708650" y="6385648"/>
            <a:ext cx="2242409" cy="369332"/>
          </a:xfrm>
          <a:prstGeom prst="rect">
            <a:avLst/>
          </a:prstGeom>
          <a:noFill/>
        </p:spPr>
        <p:txBody>
          <a:bodyPr wrap="none" rtlCol="0">
            <a:spAutoFit/>
          </a:bodyPr>
          <a:lstStyle/>
          <a:p>
            <a:r>
              <a:rPr lang="en-US" dirty="0">
                <a:hlinkClick r:id="rId4"/>
              </a:rPr>
              <a:t>https://siren.care</a:t>
            </a:r>
            <a:r>
              <a:rPr lang="en-US" dirty="0" smtClean="0">
                <a:hlinkClick r:id="rId4"/>
              </a:rPr>
              <a:t>/</a:t>
            </a:r>
            <a:r>
              <a:rPr lang="en-US" dirty="0" smtClean="0"/>
              <a:t>  </a:t>
            </a:r>
            <a:endParaRPr lang="en-US" dirty="0"/>
          </a:p>
        </p:txBody>
      </p:sp>
      <p:sp>
        <p:nvSpPr>
          <p:cNvPr id="6" name="Slide Number Placeholder 5"/>
          <p:cNvSpPr>
            <a:spLocks noGrp="1"/>
          </p:cNvSpPr>
          <p:nvPr>
            <p:ph type="sldNum" sz="quarter" idx="12"/>
          </p:nvPr>
        </p:nvSpPr>
        <p:spPr/>
        <p:txBody>
          <a:bodyPr/>
          <a:lstStyle/>
          <a:p>
            <a:fld id="{BFE78BB6-AD80-4F03-A5BB-FAF7E3A84D23}" type="slidenum">
              <a:rPr lang="en-US" smtClean="0"/>
              <a:pPr/>
              <a:t>22</a:t>
            </a:fld>
            <a:endParaRPr lang="en-US" dirty="0"/>
          </a:p>
        </p:txBody>
      </p:sp>
      <p:sp>
        <p:nvSpPr>
          <p:cNvPr id="7" name="TextBox 6"/>
          <p:cNvSpPr txBox="1"/>
          <p:nvPr/>
        </p:nvSpPr>
        <p:spPr>
          <a:xfrm>
            <a:off x="669732" y="4978269"/>
            <a:ext cx="4102149" cy="1569660"/>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29M diabetics in US</a:t>
            </a:r>
          </a:p>
          <a:p>
            <a:pPr marL="285750" indent="-285750">
              <a:buFont typeface="Arial" panose="020B0604020202020204" pitchFamily="34" charset="0"/>
              <a:buChar char="•"/>
            </a:pPr>
            <a:r>
              <a:rPr lang="en-US" sz="2400" dirty="0" smtClean="0"/>
              <a:t>1.5M foot ulcers/</a:t>
            </a:r>
            <a:r>
              <a:rPr lang="en-US" sz="2400" dirty="0" err="1" smtClean="0"/>
              <a:t>yr</a:t>
            </a:r>
            <a:endParaRPr lang="en-US" sz="2400" dirty="0" smtClean="0"/>
          </a:p>
          <a:p>
            <a:pPr marL="285750" indent="-285750">
              <a:buFont typeface="Arial" panose="020B0604020202020204" pitchFamily="34" charset="0"/>
              <a:buChar char="•"/>
            </a:pPr>
            <a:r>
              <a:rPr lang="en-US" sz="2400" dirty="0" smtClean="0"/>
              <a:t>25% don’t heal</a:t>
            </a:r>
          </a:p>
          <a:p>
            <a:pPr marL="285750" indent="-285750">
              <a:buFont typeface="Arial" panose="020B0604020202020204" pitchFamily="34" charset="0"/>
              <a:buChar char="•"/>
            </a:pPr>
            <a:r>
              <a:rPr lang="en-US" sz="2400" dirty="0" smtClean="0"/>
              <a:t>100K foot amputations/</a:t>
            </a:r>
            <a:r>
              <a:rPr lang="en-US" sz="2400" dirty="0" err="1" smtClean="0"/>
              <a:t>yr</a:t>
            </a:r>
            <a:endParaRPr lang="en-US" sz="2400" dirty="0"/>
          </a:p>
        </p:txBody>
      </p:sp>
    </p:spTree>
    <p:extLst>
      <p:ext uri="{BB962C8B-B14F-4D97-AF65-F5344CB8AC3E}">
        <p14:creationId xmlns:p14="http://schemas.microsoft.com/office/powerpoint/2010/main" val="866545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6982"/>
            <a:ext cx="7772400" cy="1177636"/>
          </a:xfrm>
        </p:spPr>
        <p:txBody>
          <a:bodyPr/>
          <a:lstStyle/>
          <a:p>
            <a:r>
              <a:rPr lang="en-US" dirty="0" smtClean="0"/>
              <a:t>Parkinson’s Monitor</a:t>
            </a:r>
            <a:endParaRPr lang="en-US" dirty="0"/>
          </a:p>
        </p:txBody>
      </p:sp>
      <p:sp>
        <p:nvSpPr>
          <p:cNvPr id="3" name="Content Placeholder 2"/>
          <p:cNvSpPr>
            <a:spLocks noGrp="1"/>
          </p:cNvSpPr>
          <p:nvPr>
            <p:ph idx="1"/>
          </p:nvPr>
        </p:nvSpPr>
        <p:spPr>
          <a:xfrm>
            <a:off x="685800" y="1274618"/>
            <a:ext cx="7772400" cy="4626649"/>
          </a:xfrm>
        </p:spPr>
        <p:txBody>
          <a:bodyPr/>
          <a:lstStyle/>
          <a:p>
            <a:r>
              <a:rPr lang="en-US" dirty="0" smtClean="0"/>
              <a:t>Global Kinetics:                               </a:t>
            </a:r>
            <a:r>
              <a:rPr lang="en-US" sz="2800" i="1" dirty="0" smtClean="0">
                <a:solidFill>
                  <a:schemeClr val="accent2">
                    <a:lumMod val="60000"/>
                    <a:lumOff val="40000"/>
                  </a:schemeClr>
                </a:solidFill>
              </a:rPr>
              <a:t>Personal KinetiGraph</a:t>
            </a:r>
            <a:r>
              <a:rPr lang="en-US" sz="2800" i="1" baseline="30000" dirty="0" smtClean="0">
                <a:solidFill>
                  <a:schemeClr val="accent2">
                    <a:lumMod val="60000"/>
                    <a:lumOff val="40000"/>
                  </a:schemeClr>
                </a:solidFill>
              </a:rPr>
              <a:t>TM</a:t>
            </a:r>
            <a:r>
              <a:rPr lang="en-US" sz="2800" i="1" dirty="0" smtClean="0">
                <a:solidFill>
                  <a:schemeClr val="accent2">
                    <a:lumMod val="60000"/>
                    <a:lumOff val="40000"/>
                  </a:schemeClr>
                </a:solidFill>
              </a:rPr>
              <a:t> (PKG) smartwatch</a:t>
            </a:r>
          </a:p>
          <a:p>
            <a:r>
              <a:rPr lang="en-US" dirty="0" smtClean="0"/>
              <a:t>Medication alarms, movement tracking</a:t>
            </a:r>
          </a:p>
          <a:p>
            <a:r>
              <a:rPr lang="en-US" dirty="0" smtClean="0"/>
              <a:t>FDA approved</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23</a:t>
            </a:fld>
            <a:endParaRPr lang="en-US"/>
          </a:p>
        </p:txBody>
      </p:sp>
      <p:pic>
        <p:nvPicPr>
          <p:cNvPr id="7" name="Picture 6"/>
          <p:cNvPicPr>
            <a:picLocks noChangeAspect="1"/>
          </p:cNvPicPr>
          <p:nvPr/>
        </p:nvPicPr>
        <p:blipFill rotWithShape="1">
          <a:blip r:embed="rId3">
            <a:clrChange>
              <a:clrFrom>
                <a:srgbClr val="FFFFFF"/>
              </a:clrFrom>
              <a:clrTo>
                <a:srgbClr val="FFFFFF">
                  <a:alpha val="0"/>
                </a:srgbClr>
              </a:clrTo>
            </a:clrChange>
          </a:blip>
          <a:srcRect l="13483" r="12843"/>
          <a:stretch/>
        </p:blipFill>
        <p:spPr>
          <a:xfrm>
            <a:off x="2708571" y="3234648"/>
            <a:ext cx="6053667" cy="3109084"/>
          </a:xfrm>
          <a:prstGeom prst="rect">
            <a:avLst/>
          </a:prstGeom>
        </p:spPr>
      </p:pic>
      <p:sp>
        <p:nvSpPr>
          <p:cNvPr id="8" name="TextBox 7"/>
          <p:cNvSpPr txBox="1"/>
          <p:nvPr/>
        </p:nvSpPr>
        <p:spPr>
          <a:xfrm>
            <a:off x="3375651" y="6347603"/>
            <a:ext cx="4641784" cy="338554"/>
          </a:xfrm>
          <a:prstGeom prst="rect">
            <a:avLst/>
          </a:prstGeom>
          <a:noFill/>
        </p:spPr>
        <p:txBody>
          <a:bodyPr wrap="none" rtlCol="0">
            <a:spAutoFit/>
          </a:bodyPr>
          <a:lstStyle/>
          <a:p>
            <a:r>
              <a:rPr lang="en-US" sz="1600" dirty="0">
                <a:hlinkClick r:id="rId4"/>
              </a:rPr>
              <a:t>http://www.globalkineticscorporation.com.au</a:t>
            </a:r>
            <a:r>
              <a:rPr lang="en-US" sz="1600" dirty="0" smtClean="0">
                <a:hlinkClick r:id="rId4"/>
              </a:rPr>
              <a:t>/</a:t>
            </a:r>
            <a:r>
              <a:rPr lang="en-US" sz="1600" dirty="0" smtClean="0"/>
              <a:t> </a:t>
            </a:r>
            <a:endParaRPr lang="en-US" sz="1600" dirty="0"/>
          </a:p>
        </p:txBody>
      </p:sp>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75" y="6129982"/>
            <a:ext cx="606050" cy="606050"/>
          </a:xfrm>
          <a:prstGeom prst="rect">
            <a:avLst/>
          </a:prstGeom>
        </p:spPr>
      </p:pic>
    </p:spTree>
    <p:extLst>
      <p:ext uri="{BB962C8B-B14F-4D97-AF65-F5344CB8AC3E}">
        <p14:creationId xmlns:p14="http://schemas.microsoft.com/office/powerpoint/2010/main" val="28944687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dy guardian he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366" y="3129270"/>
            <a:ext cx="5705475" cy="3076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Remote Monitoring Devices</a:t>
            </a:r>
            <a:endParaRPr lang="en-US" dirty="0"/>
          </a:p>
        </p:txBody>
      </p:sp>
      <p:sp>
        <p:nvSpPr>
          <p:cNvPr id="5" name="Rectangle 4"/>
          <p:cNvSpPr/>
          <p:nvPr/>
        </p:nvSpPr>
        <p:spPr>
          <a:xfrm>
            <a:off x="2715904" y="2934269"/>
            <a:ext cx="4162568" cy="1337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p:txBody>
          <a:bodyPr>
            <a:normAutofit lnSpcReduction="10000"/>
          </a:bodyPr>
          <a:lstStyle/>
          <a:p>
            <a:r>
              <a:rPr lang="en-US" dirty="0" err="1" smtClean="0"/>
              <a:t>Bodyguardian</a:t>
            </a:r>
            <a:r>
              <a:rPr lang="en-US" dirty="0" smtClean="0"/>
              <a:t> Heart (Zio, Medtronic, others)</a:t>
            </a:r>
          </a:p>
          <a:p>
            <a:r>
              <a:rPr lang="en-US" dirty="0" smtClean="0"/>
              <a:t>Developed with Mayo and ST Microelectronics</a:t>
            </a:r>
          </a:p>
          <a:p>
            <a:r>
              <a:rPr lang="en-US" dirty="0" smtClean="0"/>
              <a:t>Rhythm monitoring</a:t>
            </a:r>
          </a:p>
          <a:p>
            <a:r>
              <a:rPr lang="en-US" dirty="0" smtClean="0"/>
              <a:t>Set intervals for recording</a:t>
            </a:r>
          </a:p>
          <a:p>
            <a:r>
              <a:rPr lang="en-US" dirty="0" smtClean="0"/>
              <a:t>Patient portal</a:t>
            </a:r>
          </a:p>
          <a:p>
            <a:r>
              <a:rPr lang="en-US" dirty="0" smtClean="0"/>
              <a:t>Care team monitoring</a:t>
            </a:r>
          </a:p>
          <a:p>
            <a:pPr marL="0" indent="0">
              <a:buNone/>
            </a:pPr>
            <a:endParaRPr lang="en-US" dirty="0"/>
          </a:p>
        </p:txBody>
      </p:sp>
      <p:sp>
        <p:nvSpPr>
          <p:cNvPr id="6" name="TextBox 5"/>
          <p:cNvSpPr txBox="1"/>
          <p:nvPr/>
        </p:nvSpPr>
        <p:spPr>
          <a:xfrm>
            <a:off x="1163776" y="6272001"/>
            <a:ext cx="7493924" cy="338554"/>
          </a:xfrm>
          <a:prstGeom prst="rect">
            <a:avLst/>
          </a:prstGeom>
          <a:noFill/>
        </p:spPr>
        <p:txBody>
          <a:bodyPr wrap="square" rtlCol="0">
            <a:spAutoFit/>
          </a:bodyPr>
          <a:lstStyle/>
          <a:p>
            <a:r>
              <a:rPr lang="en-US" sz="1600" dirty="0">
                <a:hlinkClick r:id="rId4"/>
              </a:rPr>
              <a:t>http://</a:t>
            </a:r>
            <a:r>
              <a:rPr lang="en-US" sz="1600" dirty="0" smtClean="0">
                <a:hlinkClick r:id="rId4"/>
              </a:rPr>
              <a:t>www.preventicesolutions.com/technologies/body-guardian-heart.html</a:t>
            </a:r>
            <a:r>
              <a:rPr lang="en-US" sz="1600" dirty="0" smtClean="0"/>
              <a:t> </a:t>
            </a:r>
            <a:endParaRPr lang="en-US" sz="1600" dirty="0"/>
          </a:p>
        </p:txBody>
      </p:sp>
      <p:pic>
        <p:nvPicPr>
          <p:cNvPr id="3" name="Picture 2">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759" y="6240636"/>
            <a:ext cx="487041" cy="487041"/>
          </a:xfrm>
          <a:prstGeom prst="rect">
            <a:avLst/>
          </a:prstGeom>
        </p:spPr>
      </p:pic>
      <p:sp>
        <p:nvSpPr>
          <p:cNvPr id="7" name="Slide Number Placeholder 6"/>
          <p:cNvSpPr>
            <a:spLocks noGrp="1"/>
          </p:cNvSpPr>
          <p:nvPr>
            <p:ph type="sldNum" sz="quarter" idx="12"/>
          </p:nvPr>
        </p:nvSpPr>
        <p:spPr/>
        <p:txBody>
          <a:bodyPr/>
          <a:lstStyle/>
          <a:p>
            <a:fld id="{BFE78BB6-AD80-4F03-A5BB-FAF7E3A84D23}" type="slidenum">
              <a:rPr lang="en-US" smtClean="0"/>
              <a:pPr/>
              <a:t>24</a:t>
            </a:fld>
            <a:endParaRPr lang="en-US" dirty="0"/>
          </a:p>
        </p:txBody>
      </p:sp>
    </p:spTree>
    <p:extLst>
      <p:ext uri="{BB962C8B-B14F-4D97-AF65-F5344CB8AC3E}">
        <p14:creationId xmlns:p14="http://schemas.microsoft.com/office/powerpoint/2010/main" val="18077388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066" t="1913" r="11594" b="6468"/>
          <a:stretch/>
        </p:blipFill>
        <p:spPr>
          <a:xfrm>
            <a:off x="4990041" y="2592594"/>
            <a:ext cx="3891492" cy="3829722"/>
          </a:xfrm>
          <a:prstGeom prst="rect">
            <a:avLst/>
          </a:prstGeom>
        </p:spPr>
      </p:pic>
      <p:sp>
        <p:nvSpPr>
          <p:cNvPr id="2" name="Title 1"/>
          <p:cNvSpPr>
            <a:spLocks noGrp="1"/>
          </p:cNvSpPr>
          <p:nvPr>
            <p:ph type="title"/>
          </p:nvPr>
        </p:nvSpPr>
        <p:spPr>
          <a:xfrm>
            <a:off x="366183" y="500062"/>
            <a:ext cx="8515350" cy="1325563"/>
          </a:xfrm>
        </p:spPr>
        <p:txBody>
          <a:bodyPr/>
          <a:lstStyle/>
          <a:p>
            <a:r>
              <a:rPr lang="en-US" dirty="0" smtClean="0"/>
              <a:t>Home Health - Smart Thermometers</a:t>
            </a:r>
            <a:endParaRPr lang="en-US" dirty="0"/>
          </a:p>
        </p:txBody>
      </p:sp>
      <p:sp>
        <p:nvSpPr>
          <p:cNvPr id="5" name="Content Placeholder 4"/>
          <p:cNvSpPr>
            <a:spLocks noGrp="1"/>
          </p:cNvSpPr>
          <p:nvPr>
            <p:ph idx="1"/>
          </p:nvPr>
        </p:nvSpPr>
        <p:spPr/>
        <p:txBody>
          <a:bodyPr/>
          <a:lstStyle/>
          <a:p>
            <a:r>
              <a:rPr lang="en-US" dirty="0" smtClean="0"/>
              <a:t>Some need wire (</a:t>
            </a:r>
            <a:r>
              <a:rPr lang="en-US" i="1" dirty="0" err="1" smtClean="0"/>
              <a:t>Kenza</a:t>
            </a:r>
            <a:r>
              <a:rPr lang="en-US" dirty="0" smtClean="0"/>
              <a:t>) and others use Bluetooth (</a:t>
            </a:r>
            <a:r>
              <a:rPr lang="en-US" i="1" dirty="0" smtClean="0"/>
              <a:t>Withings</a:t>
            </a:r>
            <a:r>
              <a:rPr lang="en-US" dirty="0" smtClean="0"/>
              <a:t>) to talk to app</a:t>
            </a:r>
          </a:p>
          <a:p>
            <a:r>
              <a:rPr lang="en-US" dirty="0" smtClean="0"/>
              <a:t>Apps let you track symptoms</a:t>
            </a:r>
          </a:p>
          <a:p>
            <a:r>
              <a:rPr lang="en-US" dirty="0" smtClean="0"/>
              <a:t>Define multiple users</a:t>
            </a:r>
          </a:p>
          <a:p>
            <a:r>
              <a:rPr lang="en-US" dirty="0" smtClean="0"/>
              <a:t>$15 - $100</a:t>
            </a:r>
            <a:endParaRPr lang="en-US" dirty="0"/>
          </a:p>
        </p:txBody>
      </p:sp>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269" y="6222075"/>
            <a:ext cx="493827" cy="493827"/>
          </a:xfrm>
          <a:prstGeom prst="rect">
            <a:avLst/>
          </a:prstGeom>
        </p:spPr>
      </p:pic>
      <p:sp>
        <p:nvSpPr>
          <p:cNvPr id="6" name="Slide Number Placeholder 5"/>
          <p:cNvSpPr>
            <a:spLocks noGrp="1"/>
          </p:cNvSpPr>
          <p:nvPr>
            <p:ph type="sldNum" sz="quarter" idx="12"/>
          </p:nvPr>
        </p:nvSpPr>
        <p:spPr/>
        <p:txBody>
          <a:bodyPr/>
          <a:lstStyle/>
          <a:p>
            <a:fld id="{BFE78BB6-AD80-4F03-A5BB-FAF7E3A84D23}" type="slidenum">
              <a:rPr lang="en-US" smtClean="0"/>
              <a:pPr/>
              <a:t>25</a:t>
            </a:fld>
            <a:endParaRPr lang="en-US" dirty="0"/>
          </a:p>
        </p:txBody>
      </p:sp>
    </p:spTree>
    <p:extLst>
      <p:ext uri="{BB962C8B-B14F-4D97-AF65-F5344CB8AC3E}">
        <p14:creationId xmlns:p14="http://schemas.microsoft.com/office/powerpoint/2010/main" val="1458773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Health Sense Wireless Wrist Blood Pressure Monitor for Apple and Andr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657" y="1738603"/>
            <a:ext cx="4286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5128" y="4752109"/>
            <a:ext cx="7323846" cy="1754326"/>
          </a:xfrm>
          <a:prstGeom prst="rect">
            <a:avLst/>
          </a:prstGeom>
          <a:noFill/>
        </p:spPr>
        <p:txBody>
          <a:bodyPr wrap="square" rtlCol="0">
            <a:spAutoFit/>
          </a:bodyPr>
          <a:lstStyle/>
          <a:p>
            <a:r>
              <a:rPr lang="en-US" sz="2400" dirty="0" err="1" smtClean="0"/>
              <a:t>iHealthLabs.com</a:t>
            </a:r>
            <a:r>
              <a:rPr lang="en-US" sz="2400" dirty="0" smtClean="0"/>
              <a:t> Wireless Blood Pressure Wrist Monitor and </a:t>
            </a:r>
            <a:r>
              <a:rPr lang="en-US" sz="2400" dirty="0" err="1" smtClean="0"/>
              <a:t>MyVitals</a:t>
            </a:r>
            <a:r>
              <a:rPr lang="en-US" sz="2400" dirty="0" smtClean="0"/>
              <a:t> App.  $79.00  </a:t>
            </a:r>
          </a:p>
          <a:p>
            <a:endParaRPr lang="en-US" sz="2400" dirty="0">
              <a:hlinkClick r:id="rId4"/>
            </a:endParaRPr>
          </a:p>
          <a:p>
            <a:r>
              <a:rPr lang="en-US" dirty="0" smtClean="0">
                <a:hlinkClick r:id="rId4"/>
              </a:rPr>
              <a:t>http</a:t>
            </a:r>
            <a:r>
              <a:rPr lang="en-US" dirty="0">
                <a:hlinkClick r:id="rId4"/>
              </a:rPr>
              <a:t>://www.ihealthlabs.com/blood-pressure-monitors/wireless-blood-pressure-wrist-monitor</a:t>
            </a:r>
            <a:r>
              <a:rPr lang="en-US" dirty="0" smtClean="0">
                <a:hlinkClick r:id="rId4"/>
              </a:rPr>
              <a:t>/</a:t>
            </a:r>
            <a:r>
              <a:rPr lang="en-US" dirty="0" smtClean="0"/>
              <a:t> </a:t>
            </a:r>
            <a:endParaRPr lang="en-US" dirty="0"/>
          </a:p>
        </p:txBody>
      </p:sp>
      <p:sp>
        <p:nvSpPr>
          <p:cNvPr id="3" name="Title 2"/>
          <p:cNvSpPr>
            <a:spLocks noGrp="1"/>
          </p:cNvSpPr>
          <p:nvPr>
            <p:ph type="title"/>
          </p:nvPr>
        </p:nvSpPr>
        <p:spPr/>
        <p:txBody>
          <a:bodyPr/>
          <a:lstStyle/>
          <a:p>
            <a:r>
              <a:rPr lang="en-US" dirty="0" smtClean="0"/>
              <a:t>Home Blood Pressure Monitors</a:t>
            </a:r>
            <a:endParaRPr lang="en-US" dirty="0"/>
          </a:p>
        </p:txBody>
      </p:sp>
      <p:sp>
        <p:nvSpPr>
          <p:cNvPr id="4" name="Content Placeholder 3"/>
          <p:cNvSpPr>
            <a:spLocks noGrp="1"/>
          </p:cNvSpPr>
          <p:nvPr>
            <p:ph idx="1"/>
          </p:nvPr>
        </p:nvSpPr>
        <p:spPr>
          <a:xfrm>
            <a:off x="628650" y="1567797"/>
            <a:ext cx="7886700" cy="4627862"/>
          </a:xfrm>
        </p:spPr>
        <p:txBody>
          <a:bodyPr/>
          <a:lstStyle/>
          <a:p>
            <a:r>
              <a:rPr lang="en-US" dirty="0" smtClean="0"/>
              <a:t>Cuff or wrist models</a:t>
            </a:r>
          </a:p>
          <a:p>
            <a:r>
              <a:rPr lang="en-US" dirty="0" smtClean="0"/>
              <a:t>Bluetooth to app</a:t>
            </a:r>
          </a:p>
          <a:p>
            <a:pPr lvl="1"/>
            <a:r>
              <a:rPr lang="en-US" dirty="0" smtClean="0"/>
              <a:t>iHealth, </a:t>
            </a:r>
            <a:r>
              <a:rPr lang="en-US" dirty="0" err="1" smtClean="0"/>
              <a:t>Withings</a:t>
            </a:r>
            <a:r>
              <a:rPr lang="en-US" dirty="0" smtClean="0"/>
              <a:t>, </a:t>
            </a:r>
            <a:r>
              <a:rPr lang="en-US" dirty="0"/>
              <a:t>Omron 10</a:t>
            </a:r>
            <a:endParaRPr lang="en-US" dirty="0" smtClean="0"/>
          </a:p>
          <a:p>
            <a:r>
              <a:rPr lang="en-US" dirty="0" smtClean="0"/>
              <a:t>Check for FDA approved</a:t>
            </a:r>
          </a:p>
          <a:p>
            <a:r>
              <a:rPr lang="en-US" dirty="0" smtClean="0"/>
              <a:t>Pulse Oximeter also available</a:t>
            </a:r>
          </a:p>
          <a:p>
            <a:pPr marL="274320" lvl="1" indent="0">
              <a:buNone/>
            </a:pPr>
            <a:r>
              <a:rPr lang="en-US" sz="2400" dirty="0" smtClean="0">
                <a:solidFill>
                  <a:schemeClr val="accent2">
                    <a:lumMod val="60000"/>
                    <a:lumOff val="40000"/>
                  </a:schemeClr>
                </a:solidFill>
              </a:rPr>
              <a:t>Example:</a:t>
            </a:r>
            <a:endParaRPr lang="en-US" sz="2400" dirty="0">
              <a:solidFill>
                <a:schemeClr val="accent2">
                  <a:lumMod val="60000"/>
                  <a:lumOff val="40000"/>
                </a:schemeClr>
              </a:solidFill>
            </a:endParaRPr>
          </a:p>
        </p:txBody>
      </p:sp>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096" y="6098540"/>
            <a:ext cx="543704" cy="543704"/>
          </a:xfrm>
          <a:prstGeom prst="rect">
            <a:avLst/>
          </a:prstGeom>
        </p:spPr>
      </p:pic>
      <p:sp>
        <p:nvSpPr>
          <p:cNvPr id="6" name="Slide Number Placeholder 5"/>
          <p:cNvSpPr>
            <a:spLocks noGrp="1"/>
          </p:cNvSpPr>
          <p:nvPr>
            <p:ph type="sldNum" sz="quarter" idx="12"/>
          </p:nvPr>
        </p:nvSpPr>
        <p:spPr/>
        <p:txBody>
          <a:bodyPr/>
          <a:lstStyle/>
          <a:p>
            <a:fld id="{BFE78BB6-AD80-4F03-A5BB-FAF7E3A84D23}" type="slidenum">
              <a:rPr lang="en-US" smtClean="0"/>
              <a:pPr/>
              <a:t>26</a:t>
            </a:fld>
            <a:endParaRPr lang="en-US" dirty="0"/>
          </a:p>
        </p:txBody>
      </p:sp>
    </p:spTree>
    <p:extLst>
      <p:ext uri="{BB962C8B-B14F-4D97-AF65-F5344CB8AC3E}">
        <p14:creationId xmlns:p14="http://schemas.microsoft.com/office/powerpoint/2010/main" val="26940599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0104" t="17950" r="26582" b="51184"/>
          <a:stretch/>
        </p:blipFill>
        <p:spPr>
          <a:xfrm>
            <a:off x="3720420" y="3679116"/>
            <a:ext cx="5096144" cy="2794148"/>
          </a:xfrm>
          <a:prstGeom prst="rect">
            <a:avLst/>
          </a:prstGeom>
        </p:spPr>
      </p:pic>
      <p:sp>
        <p:nvSpPr>
          <p:cNvPr id="2" name="Title 1"/>
          <p:cNvSpPr>
            <a:spLocks noGrp="1"/>
          </p:cNvSpPr>
          <p:nvPr>
            <p:ph type="title"/>
          </p:nvPr>
        </p:nvSpPr>
        <p:spPr/>
        <p:txBody>
          <a:bodyPr/>
          <a:lstStyle/>
          <a:p>
            <a:r>
              <a:rPr lang="en-US" dirty="0" smtClean="0"/>
              <a:t>Lab-in-a-Box Health Tracking</a:t>
            </a:r>
            <a:endParaRPr lang="en-US" dirty="0"/>
          </a:p>
        </p:txBody>
      </p:sp>
      <p:sp>
        <p:nvSpPr>
          <p:cNvPr id="3" name="Content Placeholder 2"/>
          <p:cNvSpPr>
            <a:spLocks noGrp="1"/>
          </p:cNvSpPr>
          <p:nvPr>
            <p:ph idx="1"/>
          </p:nvPr>
        </p:nvSpPr>
        <p:spPr/>
        <p:txBody>
          <a:bodyPr/>
          <a:lstStyle/>
          <a:p>
            <a:r>
              <a:rPr lang="en-US" dirty="0" smtClean="0"/>
              <a:t>Cue systems</a:t>
            </a:r>
          </a:p>
          <a:p>
            <a:r>
              <a:rPr lang="en-US" dirty="0" smtClean="0"/>
              <a:t>Samples blood, saliva, mucous</a:t>
            </a:r>
          </a:p>
          <a:p>
            <a:r>
              <a:rPr lang="en-US" dirty="0" smtClean="0"/>
              <a:t>Monitor Vitamin D, inflammation, influenza, testosterone, fertility</a:t>
            </a:r>
          </a:p>
          <a:p>
            <a:r>
              <a:rPr lang="en-US" dirty="0" smtClean="0"/>
              <a:t>Sends results to app</a:t>
            </a:r>
            <a:endParaRPr lang="en-US" dirty="0"/>
          </a:p>
        </p:txBody>
      </p:sp>
      <p:sp>
        <p:nvSpPr>
          <p:cNvPr id="5" name="TextBox 4"/>
          <p:cNvSpPr txBox="1"/>
          <p:nvPr/>
        </p:nvSpPr>
        <p:spPr>
          <a:xfrm>
            <a:off x="858981" y="5768734"/>
            <a:ext cx="3450816" cy="369332"/>
          </a:xfrm>
          <a:prstGeom prst="rect">
            <a:avLst/>
          </a:prstGeom>
          <a:noFill/>
        </p:spPr>
        <p:txBody>
          <a:bodyPr wrap="none" rtlCol="0">
            <a:spAutoFit/>
          </a:bodyPr>
          <a:lstStyle/>
          <a:p>
            <a:r>
              <a:rPr lang="en-US" dirty="0">
                <a:hlinkClick r:id="rId4"/>
              </a:rPr>
              <a:t>https://cue.me/#</a:t>
            </a:r>
            <a:r>
              <a:rPr lang="en-US" dirty="0" smtClean="0">
                <a:hlinkClick r:id="rId4"/>
              </a:rPr>
              <a:t>inflammation</a:t>
            </a:r>
            <a:r>
              <a:rPr lang="en-US" dirty="0" smtClean="0"/>
              <a:t> </a:t>
            </a:r>
            <a:endParaRPr lang="en-US" dirty="0"/>
          </a:p>
        </p:txBody>
      </p:sp>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616" y="6212672"/>
            <a:ext cx="521184" cy="521184"/>
          </a:xfrm>
          <a:prstGeom prst="rect">
            <a:avLst/>
          </a:prstGeom>
        </p:spPr>
      </p:pic>
      <p:sp>
        <p:nvSpPr>
          <p:cNvPr id="7" name="Slide Number Placeholder 6"/>
          <p:cNvSpPr>
            <a:spLocks noGrp="1"/>
          </p:cNvSpPr>
          <p:nvPr>
            <p:ph type="sldNum" sz="quarter" idx="12"/>
          </p:nvPr>
        </p:nvSpPr>
        <p:spPr/>
        <p:txBody>
          <a:bodyPr/>
          <a:lstStyle/>
          <a:p>
            <a:fld id="{BFE78BB6-AD80-4F03-A5BB-FAF7E3A84D23}" type="slidenum">
              <a:rPr lang="en-US" smtClean="0"/>
              <a:pPr/>
              <a:t>27</a:t>
            </a:fld>
            <a:endParaRPr lang="en-US" dirty="0"/>
          </a:p>
        </p:txBody>
      </p:sp>
    </p:spTree>
    <p:extLst>
      <p:ext uri="{BB962C8B-B14F-4D97-AF65-F5344CB8AC3E}">
        <p14:creationId xmlns:p14="http://schemas.microsoft.com/office/powerpoint/2010/main" val="7930750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8277606" cy="1405128"/>
          </a:xfrm>
        </p:spPr>
        <p:txBody>
          <a:bodyPr>
            <a:normAutofit/>
          </a:bodyPr>
          <a:lstStyle/>
          <a:p>
            <a:r>
              <a:rPr lang="en-US" sz="4000" dirty="0" smtClean="0"/>
              <a:t>Apps/Devices FDA Regulatory Oversight</a:t>
            </a:r>
            <a:endParaRPr lang="en-US" sz="4000" dirty="0"/>
          </a:p>
        </p:txBody>
      </p:sp>
      <p:pic>
        <p:nvPicPr>
          <p:cNvPr id="8" name="Picture 7"/>
          <p:cNvPicPr>
            <a:picLocks noChangeAspect="1"/>
          </p:cNvPicPr>
          <p:nvPr/>
        </p:nvPicPr>
        <p:blipFill>
          <a:blip r:embed="rId4"/>
          <a:stretch>
            <a:fillRect/>
          </a:stretch>
        </p:blipFill>
        <p:spPr>
          <a:xfrm>
            <a:off x="605028" y="4338917"/>
            <a:ext cx="2652522" cy="1945183"/>
          </a:xfrm>
          <a:prstGeom prst="rect">
            <a:avLst/>
          </a:prstGeom>
        </p:spPr>
      </p:pic>
      <p:sp>
        <p:nvSpPr>
          <p:cNvPr id="3" name="Content Placeholder 2"/>
          <p:cNvSpPr>
            <a:spLocks noGrp="1"/>
          </p:cNvSpPr>
          <p:nvPr>
            <p:ph idx="1"/>
          </p:nvPr>
        </p:nvSpPr>
        <p:spPr/>
        <p:txBody>
          <a:bodyPr>
            <a:normAutofit/>
          </a:bodyPr>
          <a:lstStyle/>
          <a:p>
            <a:pPr marL="514350" indent="-514350">
              <a:buFont typeface="+mj-lt"/>
              <a:buAutoNum type="arabicPeriod" startAt="2"/>
            </a:pPr>
            <a:r>
              <a:rPr lang="en-US" dirty="0" smtClean="0"/>
              <a:t>Mobile </a:t>
            </a:r>
            <a:r>
              <a:rPr lang="en-US" dirty="0"/>
              <a:t>apps that use </a:t>
            </a:r>
            <a:r>
              <a:rPr lang="en-US" b="1" dirty="0" smtClean="0"/>
              <a:t>attachments</a:t>
            </a:r>
            <a:r>
              <a:rPr lang="en-US" b="1" dirty="0"/>
              <a:t>,</a:t>
            </a:r>
            <a:r>
              <a:rPr lang="en-US" dirty="0"/>
              <a:t> display screens, sensors or other such similar components to </a:t>
            </a:r>
            <a:r>
              <a:rPr lang="en-US" dirty="0" smtClean="0"/>
              <a:t>transform </a:t>
            </a:r>
            <a:r>
              <a:rPr lang="en-US" dirty="0"/>
              <a:t>a mobile platform into a </a:t>
            </a:r>
            <a:r>
              <a:rPr lang="en-US" b="1" dirty="0"/>
              <a:t>regulated medical </a:t>
            </a:r>
            <a:r>
              <a:rPr lang="en-US" b="1" dirty="0" smtClean="0"/>
              <a:t>device.</a:t>
            </a:r>
            <a:endParaRPr lang="en-US" b="1" dirty="0"/>
          </a:p>
          <a:p>
            <a:pPr lvl="1">
              <a:spcBef>
                <a:spcPts val="600"/>
              </a:spcBef>
              <a:spcAft>
                <a:spcPts val="0"/>
              </a:spcAft>
            </a:pPr>
            <a:r>
              <a:rPr lang="en-US" sz="2400" dirty="0" smtClean="0">
                <a:solidFill>
                  <a:schemeClr val="accent2">
                    <a:lumMod val="60000"/>
                    <a:lumOff val="40000"/>
                  </a:schemeClr>
                </a:solidFill>
              </a:rPr>
              <a:t>Example:</a:t>
            </a:r>
          </a:p>
          <a:p>
            <a:pPr marL="0" indent="0">
              <a:spcBef>
                <a:spcPts val="600"/>
              </a:spcBef>
              <a:buNone/>
            </a:pPr>
            <a:r>
              <a:rPr lang="en-US" sz="2400" dirty="0" smtClean="0"/>
              <a:t>            </a:t>
            </a:r>
            <a:r>
              <a:rPr lang="en-US" sz="2400" dirty="0" err="1" smtClean="0"/>
              <a:t>Kardia</a:t>
            </a:r>
            <a:r>
              <a:rPr lang="en-US" sz="2400" dirty="0" smtClean="0"/>
              <a:t> Mobile </a:t>
            </a:r>
            <a:br>
              <a:rPr lang="en-US" sz="2400" dirty="0" smtClean="0"/>
            </a:br>
            <a:r>
              <a:rPr lang="en-US" sz="2400" dirty="0" smtClean="0"/>
              <a:t>           ECG-AliveCor.com</a:t>
            </a:r>
            <a:endParaRPr lang="en-US" sz="2400" dirty="0"/>
          </a:p>
          <a:p>
            <a:endParaRPr lang="en-US" dirty="0" smtClean="0"/>
          </a:p>
        </p:txBody>
      </p:sp>
      <p:sp>
        <p:nvSpPr>
          <p:cNvPr id="4" name="Slide Number Placeholder 3"/>
          <p:cNvSpPr>
            <a:spLocks noGrp="1"/>
          </p:cNvSpPr>
          <p:nvPr>
            <p:ph type="sldNum" sz="quarter" idx="12"/>
          </p:nvPr>
        </p:nvSpPr>
        <p:spPr/>
        <p:txBody>
          <a:bodyPr/>
          <a:lstStyle/>
          <a:p>
            <a:fld id="{BFE78BB6-AD80-4F03-A5BB-FAF7E3A84D23}" type="slidenum">
              <a:rPr lang="en-US" smtClean="0"/>
              <a:t>28</a:t>
            </a:fld>
            <a:endParaRPr lang="en-US"/>
          </a:p>
        </p:txBody>
      </p:sp>
      <p:sp>
        <p:nvSpPr>
          <p:cNvPr id="5" name="TextBox 4"/>
          <p:cNvSpPr txBox="1"/>
          <p:nvPr/>
        </p:nvSpPr>
        <p:spPr>
          <a:xfrm>
            <a:off x="1094030" y="6314744"/>
            <a:ext cx="7461145" cy="646331"/>
          </a:xfrm>
          <a:prstGeom prst="rect">
            <a:avLst/>
          </a:prstGeom>
          <a:noFill/>
        </p:spPr>
        <p:txBody>
          <a:bodyPr wrap="none" rtlCol="0">
            <a:spAutoFit/>
          </a:bodyPr>
          <a:lstStyle/>
          <a:p>
            <a:r>
              <a:rPr lang="en-US" u="sng" dirty="0">
                <a:hlinkClick r:id="rId5"/>
              </a:rPr>
              <a:t>http://www.fda.gov/downloads/</a:t>
            </a:r>
            <a:r>
              <a:rPr lang="en-US" u="sng" dirty="0" err="1">
                <a:hlinkClick r:id="rId5"/>
              </a:rPr>
              <a:t>MedicalDevices</a:t>
            </a:r>
            <a:r>
              <a:rPr lang="en-US" u="sng" dirty="0">
                <a:hlinkClick r:id="rId5"/>
              </a:rPr>
              <a:t>/.../UCM263366.pdf</a:t>
            </a:r>
            <a:r>
              <a:rPr lang="en-US" dirty="0"/>
              <a:t> </a:t>
            </a:r>
          </a:p>
          <a:p>
            <a:endParaRPr lang="en-US" dirty="0"/>
          </a:p>
        </p:txBody>
      </p:sp>
      <p:pic>
        <p:nvPicPr>
          <p:cNvPr id="6" name="Picture 5">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535" y="6193885"/>
            <a:ext cx="522923" cy="522923"/>
          </a:xfrm>
          <a:prstGeom prst="rect">
            <a:avLst/>
          </a:prstGeom>
        </p:spPr>
      </p:pic>
      <p:pic>
        <p:nvPicPr>
          <p:cNvPr id="9" name="watch"/>
          <p:cNvPicPr>
            <a:picLocks noRot="1" noChangeAspect="1"/>
          </p:cNvPicPr>
          <p:nvPr>
            <a:videoFile r:link="rId1"/>
          </p:nvPr>
        </p:nvPicPr>
        <p:blipFill>
          <a:blip r:embed="rId8"/>
          <a:stretch>
            <a:fillRect/>
          </a:stretch>
        </p:blipFill>
        <p:spPr>
          <a:xfrm>
            <a:off x="4922831" y="3895815"/>
            <a:ext cx="3856171" cy="2169096"/>
          </a:xfrm>
          <a:prstGeom prst="rect">
            <a:avLst/>
          </a:prstGeom>
        </p:spPr>
      </p:pic>
    </p:spTree>
    <p:extLst>
      <p:ext uri="{BB962C8B-B14F-4D97-AF65-F5344CB8AC3E}">
        <p14:creationId xmlns:p14="http://schemas.microsoft.com/office/powerpoint/2010/main" val="4718382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572" y="187452"/>
            <a:ext cx="7772400" cy="1405128"/>
          </a:xfrm>
        </p:spPr>
        <p:txBody>
          <a:bodyPr/>
          <a:lstStyle/>
          <a:p>
            <a:r>
              <a:rPr lang="en-US" dirty="0" smtClean="0"/>
              <a:t>Other Smartphone Attachments</a:t>
            </a:r>
            <a:endParaRPr lang="en-US" dirty="0"/>
          </a:p>
        </p:txBody>
      </p:sp>
      <p:sp>
        <p:nvSpPr>
          <p:cNvPr id="3" name="Content Placeholder 2"/>
          <p:cNvSpPr>
            <a:spLocks noGrp="1"/>
          </p:cNvSpPr>
          <p:nvPr>
            <p:ph idx="1"/>
          </p:nvPr>
        </p:nvSpPr>
        <p:spPr>
          <a:xfrm>
            <a:off x="385763" y="1592580"/>
            <a:ext cx="8072437" cy="4579620"/>
          </a:xfrm>
        </p:spPr>
        <p:txBody>
          <a:bodyPr>
            <a:normAutofit/>
          </a:bodyPr>
          <a:lstStyle/>
          <a:p>
            <a:r>
              <a:rPr lang="en-US" dirty="0" smtClean="0"/>
              <a:t>Ultrasound </a:t>
            </a:r>
            <a:r>
              <a:rPr lang="en-US" sz="2800" dirty="0" smtClean="0"/>
              <a:t>(Philips)</a:t>
            </a:r>
          </a:p>
          <a:p>
            <a:r>
              <a:rPr lang="en-US" dirty="0" smtClean="0"/>
              <a:t>Stethoscope </a:t>
            </a:r>
            <a:r>
              <a:rPr lang="en-US" sz="2800" dirty="0" smtClean="0"/>
              <a:t>(</a:t>
            </a:r>
            <a:r>
              <a:rPr lang="en-US" sz="2800" dirty="0" err="1" smtClean="0"/>
              <a:t>Eko</a:t>
            </a:r>
            <a:r>
              <a:rPr lang="en-US" sz="2800" dirty="0" smtClean="0"/>
              <a:t>)</a:t>
            </a:r>
          </a:p>
          <a:p>
            <a:r>
              <a:rPr lang="en-US" dirty="0" smtClean="0"/>
              <a:t>Pulse Oximeter </a:t>
            </a:r>
            <a:r>
              <a:rPr lang="en-US" sz="2800" dirty="0" smtClean="0"/>
              <a:t>(</a:t>
            </a:r>
            <a:r>
              <a:rPr lang="en-US" sz="2800" dirty="0" err="1" smtClean="0"/>
              <a:t>iHealth</a:t>
            </a:r>
            <a:r>
              <a:rPr lang="en-US" sz="2800" dirty="0" smtClean="0"/>
              <a:t>)</a:t>
            </a:r>
          </a:p>
          <a:p>
            <a:r>
              <a:rPr lang="en-US" dirty="0" smtClean="0"/>
              <a:t>Otoscope </a:t>
            </a:r>
            <a:r>
              <a:rPr lang="en-US" sz="2800" dirty="0" smtClean="0"/>
              <a:t>(Welch Allyn)</a:t>
            </a:r>
          </a:p>
          <a:p>
            <a:r>
              <a:rPr lang="en-US" dirty="0" smtClean="0"/>
              <a:t>Ophthalmoscope </a:t>
            </a:r>
            <a:r>
              <a:rPr lang="en-US" sz="2800" dirty="0" smtClean="0"/>
              <a:t>(WA)</a:t>
            </a:r>
          </a:p>
          <a:p>
            <a:r>
              <a:rPr lang="en-US" dirty="0" smtClean="0"/>
              <a:t>Etc.</a:t>
            </a:r>
          </a:p>
          <a:p>
            <a:r>
              <a:rPr lang="en-US" dirty="0" smtClean="0"/>
              <a:t>Some have AI assisted</a:t>
            </a:r>
            <a:br>
              <a:rPr lang="en-US" dirty="0" smtClean="0"/>
            </a:br>
            <a:r>
              <a:rPr lang="en-US" dirty="0" smtClean="0"/>
              <a:t>diagnostics in app</a:t>
            </a:r>
          </a:p>
          <a:p>
            <a:endParaRPr lang="en-US" dirty="0"/>
          </a:p>
        </p:txBody>
      </p:sp>
      <p:sp>
        <p:nvSpPr>
          <p:cNvPr id="4" name="Date Placeholder 3"/>
          <p:cNvSpPr>
            <a:spLocks noGrp="1"/>
          </p:cNvSpPr>
          <p:nvPr>
            <p:ph type="dt" sz="half" idx="10"/>
          </p:nvPr>
        </p:nvSpPr>
        <p:spPr/>
        <p:txBody>
          <a:bodyPr/>
          <a:lstStyle/>
          <a:p>
            <a:pPr>
              <a:defRPr/>
            </a:pPr>
            <a:r>
              <a:rPr lang="en-US" smtClean="0"/>
              <a:t>Summer 2017</a:t>
            </a:r>
            <a:endParaRPr lang="en-US"/>
          </a:p>
        </p:txBody>
      </p:sp>
      <p:sp>
        <p:nvSpPr>
          <p:cNvPr id="5" name="Slide Number Placeholder 4"/>
          <p:cNvSpPr>
            <a:spLocks noGrp="1"/>
          </p:cNvSpPr>
          <p:nvPr>
            <p:ph type="sldNum" sz="quarter" idx="12"/>
          </p:nvPr>
        </p:nvSpPr>
        <p:spPr/>
        <p:txBody>
          <a:bodyPr/>
          <a:lstStyle/>
          <a:p>
            <a:pPr>
              <a:defRPr/>
            </a:pPr>
            <a:fld id="{63ADD702-B0F1-455B-9701-67CD78D060FB}" type="slidenum">
              <a:rPr lang="en-US" smtClean="0"/>
              <a:pPr>
                <a:defRPr/>
              </a:pPr>
              <a:t>29</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852" y="1316077"/>
            <a:ext cx="3486150" cy="46482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285981" y="6169065"/>
            <a:ext cx="2839239" cy="369332"/>
          </a:xfrm>
          <a:prstGeom prst="rect">
            <a:avLst/>
          </a:prstGeom>
          <a:solidFill>
            <a:schemeClr val="bg1"/>
          </a:solidFill>
        </p:spPr>
        <p:txBody>
          <a:bodyPr wrap="none" rtlCol="0">
            <a:spAutoFit/>
          </a:bodyPr>
          <a:lstStyle/>
          <a:p>
            <a:r>
              <a:rPr lang="en-US" dirty="0" smtClean="0"/>
              <a:t>Philips </a:t>
            </a:r>
            <a:r>
              <a:rPr lang="en-US" dirty="0" err="1" smtClean="0"/>
              <a:t>Lumify</a:t>
            </a:r>
            <a:r>
              <a:rPr lang="en-US" dirty="0" smtClean="0"/>
              <a:t> Ultrasound</a:t>
            </a:r>
            <a:endParaRPr lang="en-US" dirty="0"/>
          </a:p>
        </p:txBody>
      </p:sp>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759" y="6240636"/>
            <a:ext cx="487041" cy="487041"/>
          </a:xfrm>
          <a:prstGeom prst="rect">
            <a:avLst/>
          </a:prstGeom>
        </p:spPr>
      </p:pic>
    </p:spTree>
    <p:extLst>
      <p:ext uri="{BB962C8B-B14F-4D97-AF65-F5344CB8AC3E}">
        <p14:creationId xmlns:p14="http://schemas.microsoft.com/office/powerpoint/2010/main" val="444515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492529" y="1718310"/>
            <a:ext cx="8158942" cy="4748150"/>
          </a:xfrm>
        </p:spPr>
        <p:txBody>
          <a:bodyPr>
            <a:noAutofit/>
          </a:bodyPr>
          <a:lstStyle/>
          <a:p>
            <a:r>
              <a:rPr lang="en-US" sz="2600" dirty="0"/>
              <a:t>Identify current medical uses of </a:t>
            </a:r>
            <a:r>
              <a:rPr lang="en-US" sz="2600" dirty="0" smtClean="0"/>
              <a:t>apps in practice</a:t>
            </a:r>
          </a:p>
          <a:p>
            <a:r>
              <a:rPr lang="en-US" sz="2600" dirty="0"/>
              <a:t>Describe the FDA oversight of medical apps and devices that communicate with smartphone apps</a:t>
            </a:r>
          </a:p>
          <a:p>
            <a:r>
              <a:rPr lang="en-US" sz="2600" dirty="0" smtClean="0"/>
              <a:t>Identify </a:t>
            </a:r>
            <a:r>
              <a:rPr lang="en-US" sz="2600" dirty="0"/>
              <a:t>reasons for prescribing apps to </a:t>
            </a:r>
            <a:r>
              <a:rPr lang="en-US" sz="2600" dirty="0" smtClean="0"/>
              <a:t>patients</a:t>
            </a:r>
          </a:p>
          <a:p>
            <a:r>
              <a:rPr lang="en-US" sz="2600" dirty="0" smtClean="0"/>
              <a:t>Describe </a:t>
            </a:r>
            <a:r>
              <a:rPr lang="en-US" sz="2600" dirty="0"/>
              <a:t>a process for prescribing apps to patients</a:t>
            </a:r>
          </a:p>
          <a:p>
            <a:r>
              <a:rPr lang="en-US" sz="2600" dirty="0" smtClean="0"/>
              <a:t>List security </a:t>
            </a:r>
            <a:r>
              <a:rPr lang="en-US" sz="2600" dirty="0"/>
              <a:t>considerations for smartphone app usage by patients</a:t>
            </a:r>
          </a:p>
          <a:p>
            <a:r>
              <a:rPr lang="en-US" sz="2600" dirty="0" smtClean="0"/>
              <a:t>Describe ways EMRs are developing apps </a:t>
            </a:r>
            <a:r>
              <a:rPr lang="en-US" sz="2600" dirty="0"/>
              <a:t>for </a:t>
            </a:r>
            <a:r>
              <a:rPr lang="en-US" sz="2600" dirty="0" smtClean="0"/>
              <a:t>patients and integrate data from other apps </a:t>
            </a:r>
          </a:p>
          <a:p>
            <a:r>
              <a:rPr lang="en-US" sz="2600" dirty="0" smtClean="0"/>
              <a:t>How this technology will evolve healthcare?</a:t>
            </a:r>
            <a:endParaRPr lang="en-US" sz="2600" dirty="0"/>
          </a:p>
          <a:p>
            <a:endParaRPr lang="en-US" sz="2600" dirty="0"/>
          </a:p>
        </p:txBody>
      </p:sp>
      <p:sp>
        <p:nvSpPr>
          <p:cNvPr id="4" name="Slide Number Placeholder 3"/>
          <p:cNvSpPr>
            <a:spLocks noGrp="1"/>
          </p:cNvSpPr>
          <p:nvPr>
            <p:ph type="sldNum" sz="quarter" idx="12"/>
          </p:nvPr>
        </p:nvSpPr>
        <p:spPr/>
        <p:txBody>
          <a:bodyPr/>
          <a:lstStyle/>
          <a:p>
            <a:fld id="{BFE78BB6-AD80-4F03-A5BB-FAF7E3A84D23}" type="slidenum">
              <a:rPr lang="en-US" smtClean="0"/>
              <a:t>3</a:t>
            </a:fld>
            <a:endParaRPr lang="en-US"/>
          </a:p>
        </p:txBody>
      </p:sp>
    </p:spTree>
    <p:extLst>
      <p:ext uri="{BB962C8B-B14F-4D97-AF65-F5344CB8AC3E}">
        <p14:creationId xmlns:p14="http://schemas.microsoft.com/office/powerpoint/2010/main" val="2072756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Apps/Devices FDA Oversight</a:t>
            </a:r>
          </a:p>
        </p:txBody>
      </p:sp>
      <p:sp>
        <p:nvSpPr>
          <p:cNvPr id="3" name="Content Placeholder 2"/>
          <p:cNvSpPr>
            <a:spLocks noGrp="1"/>
          </p:cNvSpPr>
          <p:nvPr>
            <p:ph idx="1"/>
          </p:nvPr>
        </p:nvSpPr>
        <p:spPr>
          <a:xfrm>
            <a:off x="685800" y="1889760"/>
            <a:ext cx="5908964" cy="4282440"/>
          </a:xfrm>
        </p:spPr>
        <p:txBody>
          <a:bodyPr>
            <a:normAutofit lnSpcReduction="10000"/>
          </a:bodyPr>
          <a:lstStyle/>
          <a:p>
            <a:pPr marL="514350" indent="-514350">
              <a:buFont typeface="+mj-lt"/>
              <a:buAutoNum type="arabicPeriod" startAt="3"/>
            </a:pPr>
            <a:r>
              <a:rPr lang="en-US" dirty="0"/>
              <a:t>Mobile apps that become a regulated medical device </a:t>
            </a:r>
            <a:r>
              <a:rPr lang="en-US" dirty="0" smtClean="0"/>
              <a:t>by </a:t>
            </a:r>
            <a:r>
              <a:rPr lang="en-US" b="1" dirty="0"/>
              <a:t>performing </a:t>
            </a:r>
            <a:r>
              <a:rPr lang="en-US" b="1" dirty="0" smtClean="0"/>
              <a:t>patient-specific </a:t>
            </a:r>
            <a:r>
              <a:rPr lang="en-US" b="1" dirty="0"/>
              <a:t>analysis </a:t>
            </a:r>
            <a:r>
              <a:rPr lang="en-US" dirty="0"/>
              <a:t>and providing </a:t>
            </a:r>
            <a:r>
              <a:rPr lang="en-US" dirty="0" smtClean="0"/>
              <a:t>patient-specific </a:t>
            </a:r>
            <a:r>
              <a:rPr lang="en-US" dirty="0"/>
              <a:t>diagnosis, or treatment </a:t>
            </a:r>
            <a:r>
              <a:rPr lang="en-US" dirty="0" smtClean="0"/>
              <a:t>recommendations</a:t>
            </a:r>
            <a:r>
              <a:rPr lang="en-US" dirty="0"/>
              <a:t>. </a:t>
            </a:r>
            <a:endParaRPr lang="en-US" dirty="0" smtClean="0"/>
          </a:p>
          <a:p>
            <a:pPr lvl="1">
              <a:buFont typeface="Wingdings" charset="2"/>
              <a:buChar char="§"/>
            </a:pPr>
            <a:r>
              <a:rPr lang="en-US" sz="2400" dirty="0" smtClean="0">
                <a:solidFill>
                  <a:schemeClr val="accent2">
                    <a:lumMod val="60000"/>
                    <a:lumOff val="40000"/>
                  </a:schemeClr>
                </a:solidFill>
              </a:rPr>
              <a:t>Example: Mole Analysis </a:t>
            </a:r>
            <a:br>
              <a:rPr lang="en-US" sz="2400" dirty="0" smtClean="0">
                <a:solidFill>
                  <a:schemeClr val="accent2">
                    <a:lumMod val="60000"/>
                    <a:lumOff val="40000"/>
                  </a:schemeClr>
                </a:solidFill>
              </a:rPr>
            </a:br>
            <a:r>
              <a:rPr lang="en-US" sz="2400" dirty="0" smtClean="0">
                <a:solidFill>
                  <a:schemeClr val="accent2">
                    <a:lumMod val="60000"/>
                    <a:lumOff val="40000"/>
                  </a:schemeClr>
                </a:solidFill>
              </a:rPr>
              <a:t>(not approved yet because of problems)</a:t>
            </a:r>
          </a:p>
          <a:p>
            <a:pPr marL="274320" lvl="1" indent="0">
              <a:buNone/>
            </a:pPr>
            <a:r>
              <a:rPr lang="en-US" sz="2400" dirty="0" smtClean="0">
                <a:solidFill>
                  <a:schemeClr val="accent2">
                    <a:lumMod val="60000"/>
                    <a:lumOff val="40000"/>
                  </a:schemeClr>
                </a:solidFill>
              </a:rPr>
              <a:t>  		 </a:t>
            </a:r>
            <a:r>
              <a:rPr lang="en-US" sz="2400" dirty="0" err="1" smtClean="0"/>
              <a:t>SkinVision.com</a:t>
            </a:r>
            <a:endParaRPr lang="en-US" sz="2400" dirty="0" smtClean="0"/>
          </a:p>
          <a:p>
            <a:pPr marL="274320" lvl="1" indent="0">
              <a:buNone/>
            </a:pPr>
            <a:endParaRPr lang="en-US" sz="2400" dirty="0">
              <a:solidFill>
                <a:schemeClr val="accent2">
                  <a:lumMod val="60000"/>
                  <a:lumOff val="40000"/>
                </a:schemeClr>
              </a:solidFill>
            </a:endParaRPr>
          </a:p>
        </p:txBody>
      </p:sp>
      <p:sp>
        <p:nvSpPr>
          <p:cNvPr id="4" name="Slide Number Placeholder 3"/>
          <p:cNvSpPr>
            <a:spLocks noGrp="1"/>
          </p:cNvSpPr>
          <p:nvPr>
            <p:ph type="sldNum" sz="quarter" idx="12"/>
          </p:nvPr>
        </p:nvSpPr>
        <p:spPr/>
        <p:txBody>
          <a:bodyPr/>
          <a:lstStyle/>
          <a:p>
            <a:fld id="{BFE78BB6-AD80-4F03-A5BB-FAF7E3A84D23}" type="slidenum">
              <a:rPr lang="en-US" smtClean="0"/>
              <a:t>30</a:t>
            </a:fld>
            <a:endParaRPr lang="en-US"/>
          </a:p>
        </p:txBody>
      </p:sp>
      <p:sp>
        <p:nvSpPr>
          <p:cNvPr id="5" name="TextBox 4"/>
          <p:cNvSpPr txBox="1"/>
          <p:nvPr/>
        </p:nvSpPr>
        <p:spPr>
          <a:xfrm>
            <a:off x="580868" y="6314744"/>
            <a:ext cx="7461145" cy="646331"/>
          </a:xfrm>
          <a:prstGeom prst="rect">
            <a:avLst/>
          </a:prstGeom>
          <a:noFill/>
        </p:spPr>
        <p:txBody>
          <a:bodyPr wrap="none" rtlCol="0">
            <a:spAutoFit/>
          </a:bodyPr>
          <a:lstStyle/>
          <a:p>
            <a:r>
              <a:rPr lang="en-US" u="sng" dirty="0">
                <a:hlinkClick r:id="rId3"/>
              </a:rPr>
              <a:t>http://www.fda.gov/downloads/</a:t>
            </a:r>
            <a:r>
              <a:rPr lang="en-US" u="sng" dirty="0" err="1">
                <a:hlinkClick r:id="rId3"/>
              </a:rPr>
              <a:t>MedicalDevices</a:t>
            </a:r>
            <a:r>
              <a:rPr lang="en-US" u="sng" dirty="0">
                <a:hlinkClick r:id="rId3"/>
              </a:rPr>
              <a:t>/.../UCM263366.pdf</a:t>
            </a:r>
            <a:r>
              <a:rPr lang="en-US" dirty="0"/>
              <a:t> </a:t>
            </a: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764" y="1357744"/>
            <a:ext cx="2220111" cy="4544291"/>
          </a:xfrm>
          <a:prstGeom prst="rect">
            <a:avLst/>
          </a:prstGeom>
        </p:spPr>
      </p:pic>
    </p:spTree>
    <p:extLst>
      <p:ext uri="{BB962C8B-B14F-4D97-AF65-F5344CB8AC3E}">
        <p14:creationId xmlns:p14="http://schemas.microsoft.com/office/powerpoint/2010/main" val="8806897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946" y="1335921"/>
            <a:ext cx="7772400" cy="755554"/>
          </a:xfrm>
        </p:spPr>
        <p:txBody>
          <a:bodyPr>
            <a:normAutofit fontScale="90000"/>
          </a:bodyPr>
          <a:lstStyle/>
          <a:p>
            <a:pPr>
              <a:lnSpc>
                <a:spcPct val="120000"/>
              </a:lnSpc>
            </a:pPr>
            <a:r>
              <a:rPr lang="en-US" sz="4900" dirty="0" smtClean="0"/>
              <a:t>FDA Oversight Discretion</a:t>
            </a:r>
            <a:r>
              <a:rPr lang="en-US" dirty="0"/>
              <a:t/>
            </a:r>
            <a:br>
              <a:rPr lang="en-US" dirty="0"/>
            </a:br>
            <a:r>
              <a:rPr lang="en-US" sz="3600" cap="none" dirty="0" smtClean="0">
                <a:latin typeface="+mn-lt"/>
              </a:rPr>
              <a:t>They </a:t>
            </a:r>
            <a:r>
              <a:rPr lang="en-US" sz="3600" i="1" u="sng" cap="none" dirty="0" smtClean="0">
                <a:latin typeface="+mn-lt"/>
              </a:rPr>
              <a:t>may</a:t>
            </a:r>
            <a:r>
              <a:rPr lang="en-US" sz="3600" cap="none" dirty="0" smtClean="0">
                <a:latin typeface="+mn-lt"/>
              </a:rPr>
              <a:t> decide to regulate apps that:</a:t>
            </a:r>
            <a:r>
              <a:rPr lang="en-US" dirty="0"/>
              <a:t/>
            </a:r>
            <a:br>
              <a:rPr lang="en-US" dirty="0"/>
            </a:br>
            <a:endParaRPr lang="en-US" dirty="0"/>
          </a:p>
        </p:txBody>
      </p:sp>
      <p:sp>
        <p:nvSpPr>
          <p:cNvPr id="3" name="Content Placeholder 2"/>
          <p:cNvSpPr>
            <a:spLocks noGrp="1"/>
          </p:cNvSpPr>
          <p:nvPr>
            <p:ph sz="half" idx="1"/>
          </p:nvPr>
        </p:nvSpPr>
        <p:spPr>
          <a:xfrm>
            <a:off x="685800" y="2192060"/>
            <a:ext cx="4106418" cy="4130040"/>
          </a:xfrm>
        </p:spPr>
        <p:txBody>
          <a:bodyPr>
            <a:normAutofit lnSpcReduction="10000"/>
          </a:bodyPr>
          <a:lstStyle/>
          <a:p>
            <a:pPr marL="582612" indent="-457200">
              <a:buFont typeface="+mj-lt"/>
              <a:buAutoNum type="alphaUcPeriod"/>
            </a:pPr>
            <a:r>
              <a:rPr lang="en-US" dirty="0" smtClean="0"/>
              <a:t>Facilitate </a:t>
            </a:r>
            <a:r>
              <a:rPr lang="en-US" dirty="0"/>
              <a:t>behavioral change or </a:t>
            </a:r>
            <a:r>
              <a:rPr lang="en-US" dirty="0" smtClean="0"/>
              <a:t>coach </a:t>
            </a:r>
            <a:r>
              <a:rPr lang="en-US" dirty="0"/>
              <a:t>patients </a:t>
            </a:r>
            <a:endParaRPr lang="en-US" dirty="0" smtClean="0"/>
          </a:p>
          <a:p>
            <a:pPr marL="457200" indent="-331788">
              <a:buFont typeface="+mj-lt"/>
              <a:buAutoNum type="alphaUcPeriod"/>
            </a:pPr>
            <a:r>
              <a:rPr lang="en-US" dirty="0" smtClean="0"/>
              <a:t>Organize </a:t>
            </a:r>
            <a:r>
              <a:rPr lang="en-US" dirty="0"/>
              <a:t>and track </a:t>
            </a:r>
            <a:r>
              <a:rPr lang="en-US" dirty="0" smtClean="0"/>
              <a:t>patients </a:t>
            </a:r>
            <a:r>
              <a:rPr lang="en-US" dirty="0"/>
              <a:t>health </a:t>
            </a:r>
            <a:r>
              <a:rPr lang="en-US" dirty="0" smtClean="0"/>
              <a:t>information</a:t>
            </a:r>
            <a:endParaRPr lang="en-US" dirty="0"/>
          </a:p>
          <a:p>
            <a:pPr marL="457200" indent="-331788">
              <a:buFont typeface="+mj-lt"/>
              <a:buAutoNum type="alphaUcPeriod"/>
            </a:pPr>
            <a:r>
              <a:rPr lang="en-US" dirty="0" smtClean="0"/>
              <a:t>Find information about patient’s condition (reference)</a:t>
            </a:r>
          </a:p>
          <a:p>
            <a:pPr marL="457200" indent="-331788">
              <a:buFont typeface="+mj-lt"/>
              <a:buAutoNum type="alphaUcPeriod"/>
            </a:pPr>
            <a:r>
              <a:rPr lang="en-US" dirty="0" smtClean="0"/>
              <a:t>Perform calculations (calculators) </a:t>
            </a:r>
            <a:endParaRPr lang="en-US" dirty="0"/>
          </a:p>
        </p:txBody>
      </p:sp>
      <p:sp>
        <p:nvSpPr>
          <p:cNvPr id="6" name="Content Placeholder 5"/>
          <p:cNvSpPr>
            <a:spLocks noGrp="1"/>
          </p:cNvSpPr>
          <p:nvPr>
            <p:ph sz="half" idx="2"/>
          </p:nvPr>
        </p:nvSpPr>
        <p:spPr>
          <a:xfrm>
            <a:off x="4792218" y="2192060"/>
            <a:ext cx="3965702" cy="4130040"/>
          </a:xfrm>
        </p:spPr>
        <p:txBody>
          <a:bodyPr>
            <a:normAutofit lnSpcReduction="10000"/>
          </a:bodyPr>
          <a:lstStyle/>
          <a:p>
            <a:pPr marL="457200" indent="-457200">
              <a:buFont typeface="+mj-lt"/>
              <a:buAutoNum type="alphaUcPeriod" startAt="5"/>
            </a:pPr>
            <a:r>
              <a:rPr lang="en-US" dirty="0" smtClean="0"/>
              <a:t>Document</a:t>
            </a:r>
            <a:r>
              <a:rPr lang="en-US" dirty="0"/>
              <a:t>, show, or communicate to providers potential medical conditions</a:t>
            </a:r>
            <a:endParaRPr lang="en-US" dirty="0" smtClean="0"/>
          </a:p>
          <a:p>
            <a:pPr marL="457200" indent="-457200">
              <a:buFont typeface="+mj-lt"/>
              <a:buAutoNum type="alphaUcPeriod" startAt="5"/>
            </a:pPr>
            <a:r>
              <a:rPr lang="en-US" dirty="0" smtClean="0"/>
              <a:t>Interact with the PHR or EHR systems</a:t>
            </a:r>
          </a:p>
          <a:p>
            <a:pPr marL="457200" indent="-457200">
              <a:buFont typeface="+mj-lt"/>
              <a:buAutoNum type="alphaUcPeriod" startAt="5"/>
            </a:pPr>
            <a:r>
              <a:rPr lang="en-US" dirty="0" smtClean="0"/>
              <a:t>Are medical device data systems </a:t>
            </a:r>
          </a:p>
          <a:p>
            <a:pPr marL="457200" indent="-457200">
              <a:buFont typeface="+mj-lt"/>
              <a:buAutoNum type="alphaUcPeriod" startAt="5"/>
            </a:pPr>
            <a:r>
              <a:rPr lang="en-US" dirty="0" smtClean="0"/>
              <a:t>Will </a:t>
            </a:r>
            <a:r>
              <a:rPr lang="en-US" i="1" dirty="0" smtClean="0">
                <a:solidFill>
                  <a:srgbClr val="C00000"/>
                </a:solidFill>
              </a:rPr>
              <a:t>not</a:t>
            </a:r>
            <a:r>
              <a:rPr lang="en-US" dirty="0" smtClean="0"/>
              <a:t> certify fitness devices and apps</a:t>
            </a:r>
            <a:endParaRPr lang="en-US" dirty="0"/>
          </a:p>
        </p:txBody>
      </p:sp>
      <p:sp>
        <p:nvSpPr>
          <p:cNvPr id="4" name="Date Placeholder 3"/>
          <p:cNvSpPr>
            <a:spLocks noGrp="1"/>
          </p:cNvSpPr>
          <p:nvPr>
            <p:ph type="dt" sz="half" idx="10"/>
          </p:nvPr>
        </p:nvSpPr>
        <p:spPr/>
        <p:txBody>
          <a:bodyPr/>
          <a:lstStyle/>
          <a:p>
            <a:pPr>
              <a:defRPr/>
            </a:pPr>
            <a:r>
              <a:rPr lang="en-US" smtClean="0"/>
              <a:t>Summer 2016</a:t>
            </a:r>
            <a:endParaRPr lang="en-US"/>
          </a:p>
        </p:txBody>
      </p:sp>
      <p:sp>
        <p:nvSpPr>
          <p:cNvPr id="5" name="Slide Number Placeholder 4"/>
          <p:cNvSpPr>
            <a:spLocks noGrp="1"/>
          </p:cNvSpPr>
          <p:nvPr>
            <p:ph type="sldNum" sz="quarter" idx="12"/>
          </p:nvPr>
        </p:nvSpPr>
        <p:spPr/>
        <p:txBody>
          <a:bodyPr/>
          <a:lstStyle/>
          <a:p>
            <a:pPr>
              <a:defRPr/>
            </a:pPr>
            <a:fld id="{63ADD702-B0F1-455B-9701-67CD78D060FB}" type="slidenum">
              <a:rPr lang="en-US" smtClean="0"/>
              <a:pPr>
                <a:defRPr/>
              </a:pPr>
              <a:t>31</a:t>
            </a:fld>
            <a:endParaRPr lang="en-US" dirty="0"/>
          </a:p>
        </p:txBody>
      </p:sp>
    </p:spTree>
    <p:extLst>
      <p:ext uri="{BB962C8B-B14F-4D97-AF65-F5344CB8AC3E}">
        <p14:creationId xmlns:p14="http://schemas.microsoft.com/office/powerpoint/2010/main" val="1339932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FDA Oversight Discretion</a:t>
            </a:r>
            <a:endParaRPr lang="en-US" dirty="0"/>
          </a:p>
        </p:txBody>
      </p:sp>
      <p:sp>
        <p:nvSpPr>
          <p:cNvPr id="3" name="Content Placeholder 2"/>
          <p:cNvSpPr>
            <a:spLocks noGrp="1"/>
          </p:cNvSpPr>
          <p:nvPr>
            <p:ph idx="1"/>
          </p:nvPr>
        </p:nvSpPr>
        <p:spPr/>
        <p:txBody>
          <a:bodyPr/>
          <a:lstStyle/>
          <a:p>
            <a:r>
              <a:rPr lang="en-US" u="sng" dirty="0" smtClean="0"/>
              <a:t>May</a:t>
            </a:r>
            <a:r>
              <a:rPr lang="en-US" dirty="0" smtClean="0"/>
              <a:t> choose to regulate additional apps</a:t>
            </a:r>
          </a:p>
          <a:p>
            <a:r>
              <a:rPr lang="en-US" dirty="0" smtClean="0"/>
              <a:t>Currently </a:t>
            </a:r>
            <a:r>
              <a:rPr lang="en-US" u="sng" dirty="0" smtClean="0"/>
              <a:t>do not</a:t>
            </a:r>
          </a:p>
          <a:p>
            <a:r>
              <a:rPr lang="en-US" dirty="0" smtClean="0"/>
              <a:t>Quality = variable</a:t>
            </a:r>
          </a:p>
          <a:p>
            <a:r>
              <a:rPr lang="en-US" dirty="0" smtClean="0"/>
              <a:t>Safety, effectiveness, ease of use:     </a:t>
            </a:r>
            <a:r>
              <a:rPr lang="en-US" u="sng" dirty="0" smtClean="0"/>
              <a:t>must</a:t>
            </a:r>
            <a:r>
              <a:rPr lang="en-US" dirty="0" smtClean="0"/>
              <a:t> be assessed by other means</a:t>
            </a:r>
          </a:p>
          <a:p>
            <a:pPr lvl="1"/>
            <a:r>
              <a:rPr lang="en-US" dirty="0" smtClean="0"/>
              <a:t>Curating efforts</a:t>
            </a:r>
          </a:p>
          <a:p>
            <a:pPr lvl="1"/>
            <a:r>
              <a:rPr lang="en-US" dirty="0" smtClean="0"/>
              <a:t>Research</a:t>
            </a:r>
          </a:p>
          <a:p>
            <a:pPr lvl="1"/>
            <a:r>
              <a:rPr lang="en-US" dirty="0" smtClean="0"/>
              <a:t>Experience </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pPr/>
              <a:t>32</a:t>
            </a:fld>
            <a:endParaRPr lang="en-US" dirty="0"/>
          </a:p>
        </p:txBody>
      </p:sp>
    </p:spTree>
    <p:extLst>
      <p:ext uri="{BB962C8B-B14F-4D97-AF65-F5344CB8AC3E}">
        <p14:creationId xmlns:p14="http://schemas.microsoft.com/office/powerpoint/2010/main" val="21290080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716" y="1112927"/>
            <a:ext cx="6035358" cy="5524984"/>
          </a:xfrm>
        </p:spPr>
        <p:txBody>
          <a:bodyPr>
            <a:normAutofit/>
          </a:bodyPr>
          <a:lstStyle/>
          <a:p>
            <a:pPr marL="514350" indent="-514350">
              <a:lnSpc>
                <a:spcPct val="100000"/>
              </a:lnSpc>
              <a:buFont typeface="+mj-lt"/>
              <a:buAutoNum type="arabicPeriod"/>
            </a:pPr>
            <a:r>
              <a:rPr lang="en-US" dirty="0" smtClean="0"/>
              <a:t>Apps </a:t>
            </a:r>
            <a:r>
              <a:rPr lang="en-US" dirty="0"/>
              <a:t>that supplement </a:t>
            </a:r>
            <a:r>
              <a:rPr lang="en-US" dirty="0" smtClean="0"/>
              <a:t>care </a:t>
            </a:r>
            <a:r>
              <a:rPr lang="en-US" dirty="0"/>
              <a:t>by </a:t>
            </a:r>
            <a:r>
              <a:rPr lang="en-US" b="1" u="sng" dirty="0"/>
              <a:t>facilitating behavioral change or coaching patients </a:t>
            </a:r>
            <a:r>
              <a:rPr lang="en-US" dirty="0"/>
              <a:t>with </a:t>
            </a:r>
            <a:r>
              <a:rPr lang="en-US" dirty="0" smtClean="0"/>
              <a:t>diseases </a:t>
            </a:r>
            <a:r>
              <a:rPr lang="en-US" dirty="0"/>
              <a:t>or </a:t>
            </a:r>
            <a:r>
              <a:rPr lang="en-US" dirty="0" smtClean="0"/>
              <a:t>conditions </a:t>
            </a:r>
            <a:r>
              <a:rPr lang="en-US" dirty="0"/>
              <a:t>in </a:t>
            </a:r>
            <a:r>
              <a:rPr lang="en-US" dirty="0" smtClean="0"/>
              <a:t>their </a:t>
            </a:r>
            <a:r>
              <a:rPr lang="en-US" dirty="0"/>
              <a:t>daily environment</a:t>
            </a:r>
            <a:r>
              <a:rPr lang="en-US" dirty="0" smtClean="0"/>
              <a:t>.</a:t>
            </a:r>
          </a:p>
          <a:p>
            <a:pPr lvl="1">
              <a:lnSpc>
                <a:spcPct val="100000"/>
              </a:lnSpc>
            </a:pPr>
            <a:r>
              <a:rPr lang="en-US" sz="3200" dirty="0">
                <a:solidFill>
                  <a:schemeClr val="accent2">
                    <a:lumMod val="60000"/>
                    <a:lumOff val="40000"/>
                  </a:schemeClr>
                </a:solidFill>
              </a:rPr>
              <a:t>Medication Reminders</a:t>
            </a:r>
          </a:p>
          <a:p>
            <a:pPr lvl="1">
              <a:lnSpc>
                <a:spcPct val="100000"/>
              </a:lnSpc>
            </a:pPr>
            <a:r>
              <a:rPr lang="en-US" sz="3200" dirty="0">
                <a:solidFill>
                  <a:schemeClr val="accent2">
                    <a:lumMod val="60000"/>
                    <a:lumOff val="40000"/>
                  </a:schemeClr>
                </a:solidFill>
              </a:rPr>
              <a:t>Coaching apps</a:t>
            </a:r>
          </a:p>
          <a:p>
            <a:pPr lvl="1">
              <a:lnSpc>
                <a:spcPct val="100000"/>
              </a:lnSpc>
            </a:pPr>
            <a:r>
              <a:rPr lang="en-US" sz="3200" dirty="0" smtClean="0">
                <a:solidFill>
                  <a:schemeClr val="accent2">
                    <a:lumMod val="60000"/>
                    <a:lumOff val="40000"/>
                  </a:schemeClr>
                </a:solidFill>
              </a:rPr>
              <a:t>Maintain weight/nutrition</a:t>
            </a:r>
          </a:p>
          <a:p>
            <a:pPr lvl="1">
              <a:lnSpc>
                <a:spcPct val="100000"/>
              </a:lnSpc>
            </a:pPr>
            <a:r>
              <a:rPr lang="en-US" sz="3200" dirty="0" smtClean="0">
                <a:solidFill>
                  <a:schemeClr val="accent2">
                    <a:lumMod val="60000"/>
                    <a:lumOff val="40000"/>
                  </a:schemeClr>
                </a:solidFill>
              </a:rPr>
              <a:t>Fitness apps </a:t>
            </a:r>
          </a:p>
        </p:txBody>
      </p:sp>
      <p:sp>
        <p:nvSpPr>
          <p:cNvPr id="4" name="Slide Number Placeholder 3"/>
          <p:cNvSpPr>
            <a:spLocks noGrp="1"/>
          </p:cNvSpPr>
          <p:nvPr>
            <p:ph type="sldNum" sz="quarter" idx="12"/>
          </p:nvPr>
        </p:nvSpPr>
        <p:spPr/>
        <p:txBody>
          <a:bodyPr/>
          <a:lstStyle/>
          <a:p>
            <a:fld id="{BFE78BB6-AD80-4F03-A5BB-FAF7E3A84D23}" type="slidenum">
              <a:rPr lang="en-US" smtClean="0"/>
              <a:t>33</a:t>
            </a:fld>
            <a:endParaRPr lang="en-US"/>
          </a:p>
        </p:txBody>
      </p:sp>
      <p:pic>
        <p:nvPicPr>
          <p:cNvPr id="6" name="Picture 5"/>
          <p:cNvPicPr>
            <a:picLocks noChangeAspect="1"/>
          </p:cNvPicPr>
          <p:nvPr/>
        </p:nvPicPr>
        <p:blipFill>
          <a:blip r:embed="rId3">
            <a:clrChange>
              <a:clrFrom>
                <a:srgbClr val="EEF2F5"/>
              </a:clrFrom>
              <a:clrTo>
                <a:srgbClr val="EEF2F5">
                  <a:alpha val="0"/>
                </a:srgbClr>
              </a:clrTo>
            </a:clrChange>
          </a:blip>
          <a:stretch>
            <a:fillRect/>
          </a:stretch>
        </p:blipFill>
        <p:spPr>
          <a:xfrm>
            <a:off x="6226629" y="894146"/>
            <a:ext cx="2571008" cy="5151198"/>
          </a:xfrm>
          <a:prstGeom prst="rect">
            <a:avLst/>
          </a:prstGeom>
        </p:spPr>
      </p:pic>
      <p:sp>
        <p:nvSpPr>
          <p:cNvPr id="2" name="Title 1"/>
          <p:cNvSpPr>
            <a:spLocks noGrp="1"/>
          </p:cNvSpPr>
          <p:nvPr>
            <p:ph type="title"/>
          </p:nvPr>
        </p:nvSpPr>
        <p:spPr>
          <a:xfrm>
            <a:off x="685800" y="484632"/>
            <a:ext cx="7853172" cy="411107"/>
          </a:xfrm>
        </p:spPr>
        <p:txBody>
          <a:bodyPr>
            <a:normAutofit fontScale="90000"/>
          </a:bodyPr>
          <a:lstStyle/>
          <a:p>
            <a:r>
              <a:rPr lang="en-US" sz="2400" dirty="0" smtClean="0">
                <a:solidFill>
                  <a:srgbClr val="C00000"/>
                </a:solidFill>
              </a:rPr>
              <a:t>FDA Oversight Discretion (</a:t>
            </a:r>
            <a:r>
              <a:rPr lang="en-US" sz="2200" cap="none" dirty="0" smtClean="0">
                <a:solidFill>
                  <a:srgbClr val="C00000"/>
                </a:solidFill>
              </a:rPr>
              <a:t>Next 8 Slides Refer To Category #1</a:t>
            </a:r>
            <a:r>
              <a:rPr lang="en-US" sz="2400" cap="none" dirty="0" smtClean="0">
                <a:solidFill>
                  <a:srgbClr val="C00000"/>
                </a:solidFill>
              </a:rPr>
              <a:t>)</a:t>
            </a:r>
            <a:endParaRPr lang="en-US" sz="2400" cap="none" dirty="0">
              <a:solidFill>
                <a:srgbClr val="C00000"/>
              </a:solidFill>
            </a:endParaRPr>
          </a:p>
        </p:txBody>
      </p:sp>
      <p:sp>
        <p:nvSpPr>
          <p:cNvPr id="7" name="TextBox 6"/>
          <p:cNvSpPr txBox="1"/>
          <p:nvPr/>
        </p:nvSpPr>
        <p:spPr>
          <a:xfrm>
            <a:off x="6006631" y="6156961"/>
            <a:ext cx="2451569" cy="369332"/>
          </a:xfrm>
          <a:prstGeom prst="rect">
            <a:avLst/>
          </a:prstGeom>
          <a:noFill/>
        </p:spPr>
        <p:txBody>
          <a:bodyPr wrap="none" rtlCol="0">
            <a:spAutoFit/>
          </a:bodyPr>
          <a:lstStyle/>
          <a:p>
            <a:r>
              <a:rPr lang="en-US" dirty="0" smtClean="0"/>
              <a:t>WeightWatchers.com</a:t>
            </a:r>
            <a:endParaRPr lang="en-US" dirty="0"/>
          </a:p>
        </p:txBody>
      </p:sp>
    </p:spTree>
    <p:extLst>
      <p:ext uri="{BB962C8B-B14F-4D97-AF65-F5344CB8AC3E}">
        <p14:creationId xmlns:p14="http://schemas.microsoft.com/office/powerpoint/2010/main" val="41312721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Adherence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1628" y="1761257"/>
            <a:ext cx="7620000" cy="3381375"/>
          </a:xfrm>
        </p:spPr>
      </p:pic>
      <p:sp>
        <p:nvSpPr>
          <p:cNvPr id="4" name="Slide Number Placeholder 3"/>
          <p:cNvSpPr>
            <a:spLocks noGrp="1"/>
          </p:cNvSpPr>
          <p:nvPr>
            <p:ph type="sldNum" sz="quarter" idx="12"/>
          </p:nvPr>
        </p:nvSpPr>
        <p:spPr/>
        <p:txBody>
          <a:bodyPr/>
          <a:lstStyle/>
          <a:p>
            <a:fld id="{BFE78BB6-AD80-4F03-A5BB-FAF7E3A84D23}" type="slidenum">
              <a:rPr lang="en-US" smtClean="0"/>
              <a:pPr/>
              <a:t>34</a:t>
            </a:fld>
            <a:endParaRPr lang="en-US" dirty="0"/>
          </a:p>
        </p:txBody>
      </p:sp>
      <p:sp>
        <p:nvSpPr>
          <p:cNvPr id="5" name="TextBox 4"/>
          <p:cNvSpPr txBox="1"/>
          <p:nvPr/>
        </p:nvSpPr>
        <p:spPr>
          <a:xfrm>
            <a:off x="472658" y="6247474"/>
            <a:ext cx="8066314" cy="584775"/>
          </a:xfrm>
          <a:prstGeom prst="rect">
            <a:avLst/>
          </a:prstGeom>
          <a:noFill/>
        </p:spPr>
        <p:txBody>
          <a:bodyPr wrap="square" rtlCol="0">
            <a:spAutoFit/>
          </a:bodyPr>
          <a:lstStyle/>
          <a:p>
            <a:r>
              <a:rPr lang="en-US" sz="1600" dirty="0"/>
              <a:t>Medication Adherence Clinical </a:t>
            </a:r>
            <a:r>
              <a:rPr lang="en-US" sz="1600" dirty="0" smtClean="0"/>
              <a:t>Reference.  American College of Preventive Medicine.  </a:t>
            </a:r>
            <a:r>
              <a:rPr lang="en-US" sz="1600" dirty="0"/>
              <a:t>2011. </a:t>
            </a:r>
            <a:r>
              <a:rPr lang="en-US" sz="1600" dirty="0">
                <a:hlinkClick r:id="rId4"/>
              </a:rPr>
              <a:t>http://www.acpm.org/?</a:t>
            </a:r>
            <a:r>
              <a:rPr lang="en-US" sz="1600" dirty="0" smtClean="0">
                <a:hlinkClick r:id="rId4"/>
              </a:rPr>
              <a:t>MedAdherTT_ClinRef#Statistics</a:t>
            </a:r>
            <a:r>
              <a:rPr lang="en-US" sz="1600" dirty="0" smtClean="0"/>
              <a:t> </a:t>
            </a:r>
            <a:endParaRPr lang="en-US" sz="1600" dirty="0"/>
          </a:p>
        </p:txBody>
      </p:sp>
      <p:sp>
        <p:nvSpPr>
          <p:cNvPr id="7" name="TextBox 6"/>
          <p:cNvSpPr txBox="1"/>
          <p:nvPr/>
        </p:nvSpPr>
        <p:spPr>
          <a:xfrm>
            <a:off x="965166" y="5142632"/>
            <a:ext cx="7081297" cy="830997"/>
          </a:xfrm>
          <a:prstGeom prst="rect">
            <a:avLst/>
          </a:prstGeom>
          <a:noFill/>
        </p:spPr>
        <p:txBody>
          <a:bodyPr wrap="square" rtlCol="0">
            <a:spAutoFit/>
          </a:bodyPr>
          <a:lstStyle/>
          <a:p>
            <a:pPr algn="ctr"/>
            <a:r>
              <a:rPr lang="en-US" sz="2400" dirty="0" smtClean="0"/>
              <a:t>Economic burden of nonadherence: </a:t>
            </a:r>
          </a:p>
          <a:p>
            <a:pPr algn="ctr"/>
            <a:r>
              <a:rPr lang="en-US" sz="2400" dirty="0" smtClean="0"/>
              <a:t>$100-$300 billion per year</a:t>
            </a:r>
            <a:endParaRPr lang="en-US" sz="2400" dirty="0"/>
          </a:p>
        </p:txBody>
      </p:sp>
    </p:spTree>
    <p:extLst>
      <p:ext uri="{BB962C8B-B14F-4D97-AF65-F5344CB8AC3E}">
        <p14:creationId xmlns:p14="http://schemas.microsoft.com/office/powerpoint/2010/main" val="12940358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866660" y="484632"/>
            <a:ext cx="1820814" cy="1828800"/>
          </a:xfrm>
          <a:prstGeom prst="roundRect">
            <a:avLst>
              <a:gd name="adj" fmla="val 18949"/>
            </a:avLst>
          </a:prstGeom>
        </p:spPr>
      </p:pic>
      <p:sp>
        <p:nvSpPr>
          <p:cNvPr id="4" name="Title 3"/>
          <p:cNvSpPr>
            <a:spLocks noGrp="1"/>
          </p:cNvSpPr>
          <p:nvPr>
            <p:ph type="title"/>
          </p:nvPr>
        </p:nvSpPr>
        <p:spPr/>
        <p:txBody>
          <a:bodyPr/>
          <a:lstStyle/>
          <a:p>
            <a:r>
              <a:rPr lang="en-US" dirty="0" smtClean="0"/>
              <a:t>Filling Prescriptions </a:t>
            </a:r>
            <a:endParaRPr lang="en-US" dirty="0"/>
          </a:p>
        </p:txBody>
      </p:sp>
      <p:sp>
        <p:nvSpPr>
          <p:cNvPr id="5" name="Content Placeholder 4"/>
          <p:cNvSpPr>
            <a:spLocks noGrp="1"/>
          </p:cNvSpPr>
          <p:nvPr>
            <p:ph idx="1"/>
          </p:nvPr>
        </p:nvSpPr>
        <p:spPr/>
        <p:txBody>
          <a:bodyPr/>
          <a:lstStyle/>
          <a:p>
            <a:r>
              <a:rPr lang="en-US" i="1" dirty="0" err="1" smtClean="0"/>
              <a:t>GoodRx</a:t>
            </a:r>
            <a:r>
              <a:rPr lang="en-US" dirty="0" smtClean="0"/>
              <a:t> - free</a:t>
            </a:r>
          </a:p>
          <a:p>
            <a:pPr lvl="1"/>
            <a:r>
              <a:rPr lang="en-US" dirty="0" smtClean="0">
                <a:solidFill>
                  <a:schemeClr val="accent2">
                    <a:lumMod val="60000"/>
                    <a:lumOff val="40000"/>
                  </a:schemeClr>
                </a:solidFill>
              </a:rPr>
              <a:t>Uses location to find best prices for prescription drugs</a:t>
            </a:r>
          </a:p>
          <a:p>
            <a:pPr lvl="1"/>
            <a:r>
              <a:rPr lang="en-US" dirty="0" smtClean="0">
                <a:solidFill>
                  <a:schemeClr val="accent2">
                    <a:lumMod val="60000"/>
                    <a:lumOff val="40000"/>
                  </a:schemeClr>
                </a:solidFill>
              </a:rPr>
              <a:t>Coupons, prices and saving tips</a:t>
            </a:r>
          </a:p>
          <a:p>
            <a:r>
              <a:rPr lang="en-US" dirty="0" smtClean="0"/>
              <a:t>Pharmacy Apps - free</a:t>
            </a:r>
          </a:p>
          <a:p>
            <a:pPr lvl="1"/>
            <a:r>
              <a:rPr lang="en-US" dirty="0" smtClean="0">
                <a:solidFill>
                  <a:schemeClr val="accent2">
                    <a:lumMod val="60000"/>
                    <a:lumOff val="40000"/>
                  </a:schemeClr>
                </a:solidFill>
              </a:rPr>
              <a:t>CVS, Walgreens, etc.</a:t>
            </a:r>
          </a:p>
          <a:p>
            <a:pPr lvl="1"/>
            <a:r>
              <a:rPr lang="en-US" dirty="0" smtClean="0">
                <a:solidFill>
                  <a:schemeClr val="accent2">
                    <a:lumMod val="60000"/>
                    <a:lumOff val="40000"/>
                  </a:schemeClr>
                </a:solidFill>
              </a:rPr>
              <a:t>Scan bar code on bottle, refill prescriptions, refill reminders, alerts when ready </a:t>
            </a:r>
          </a:p>
          <a:p>
            <a:pPr lvl="1"/>
            <a:r>
              <a:rPr lang="en-US" dirty="0" smtClean="0">
                <a:solidFill>
                  <a:schemeClr val="accent2">
                    <a:lumMod val="60000"/>
                    <a:lumOff val="40000"/>
                  </a:schemeClr>
                </a:solidFill>
              </a:rPr>
              <a:t>Medication </a:t>
            </a:r>
            <a:r>
              <a:rPr lang="en-US" dirty="0">
                <a:solidFill>
                  <a:schemeClr val="accent2">
                    <a:lumMod val="60000"/>
                    <a:lumOff val="40000"/>
                  </a:schemeClr>
                </a:solidFill>
              </a:rPr>
              <a:t>reminders</a:t>
            </a:r>
          </a:p>
          <a:p>
            <a:endParaRPr lang="en-US" dirty="0"/>
          </a:p>
        </p:txBody>
      </p:sp>
      <p:sp>
        <p:nvSpPr>
          <p:cNvPr id="2" name="Slide Number Placeholder 1"/>
          <p:cNvSpPr>
            <a:spLocks noGrp="1"/>
          </p:cNvSpPr>
          <p:nvPr>
            <p:ph type="sldNum" sz="quarter" idx="12"/>
          </p:nvPr>
        </p:nvSpPr>
        <p:spPr/>
        <p:txBody>
          <a:bodyPr/>
          <a:lstStyle/>
          <a:p>
            <a:fld id="{BFE78BB6-AD80-4F03-A5BB-FAF7E3A84D23}" type="slidenum">
              <a:rPr lang="en-US" smtClean="0"/>
              <a:pPr/>
              <a:t>35</a:t>
            </a:fld>
            <a:endParaRPr lang="en-US" dirty="0"/>
          </a:p>
        </p:txBody>
      </p:sp>
    </p:spTree>
    <p:extLst>
      <p:ext uri="{BB962C8B-B14F-4D97-AF65-F5344CB8AC3E}">
        <p14:creationId xmlns:p14="http://schemas.microsoft.com/office/powerpoint/2010/main" val="6181570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002275" y="296754"/>
            <a:ext cx="1828800" cy="1780884"/>
          </a:xfrm>
          <a:prstGeom prst="rect">
            <a:avLst/>
          </a:prstGeom>
        </p:spPr>
      </p:pic>
      <p:sp>
        <p:nvSpPr>
          <p:cNvPr id="2" name="Title 1"/>
          <p:cNvSpPr>
            <a:spLocks noGrp="1"/>
          </p:cNvSpPr>
          <p:nvPr>
            <p:ph type="title"/>
          </p:nvPr>
        </p:nvSpPr>
        <p:spPr/>
        <p:txBody>
          <a:bodyPr/>
          <a:lstStyle/>
          <a:p>
            <a:r>
              <a:rPr lang="en-US" dirty="0" smtClean="0"/>
              <a:t>Med Reminder Apps</a:t>
            </a:r>
            <a:endParaRPr lang="en-US" dirty="0"/>
          </a:p>
        </p:txBody>
      </p:sp>
      <p:sp>
        <p:nvSpPr>
          <p:cNvPr id="3" name="Content Placeholder 2"/>
          <p:cNvSpPr>
            <a:spLocks noGrp="1"/>
          </p:cNvSpPr>
          <p:nvPr>
            <p:ph idx="1"/>
          </p:nvPr>
        </p:nvSpPr>
        <p:spPr/>
        <p:txBody>
          <a:bodyPr>
            <a:normAutofit fontScale="92500"/>
          </a:bodyPr>
          <a:lstStyle/>
          <a:p>
            <a:r>
              <a:rPr lang="en-US" i="1" dirty="0" err="1" smtClean="0"/>
              <a:t>Medisafe</a:t>
            </a:r>
            <a:r>
              <a:rPr lang="en-US" i="1" dirty="0" smtClean="0"/>
              <a:t> Pill Reminder </a:t>
            </a:r>
            <a:r>
              <a:rPr lang="en-US" dirty="0" smtClean="0"/>
              <a:t>-Free</a:t>
            </a:r>
          </a:p>
          <a:p>
            <a:pPr lvl="1"/>
            <a:r>
              <a:rPr lang="en-US" dirty="0" smtClean="0">
                <a:solidFill>
                  <a:schemeClr val="accent2">
                    <a:lumMod val="60000"/>
                    <a:lumOff val="40000"/>
                  </a:schemeClr>
                </a:solidFill>
              </a:rPr>
              <a:t>Medication tracker</a:t>
            </a:r>
          </a:p>
          <a:p>
            <a:pPr lvl="1"/>
            <a:r>
              <a:rPr lang="en-US" dirty="0" smtClean="0">
                <a:solidFill>
                  <a:schemeClr val="accent2">
                    <a:lumMod val="60000"/>
                    <a:lumOff val="40000"/>
                  </a:schemeClr>
                </a:solidFill>
              </a:rPr>
              <a:t>Smartphone (iOS and Android) Apple Watch</a:t>
            </a:r>
          </a:p>
          <a:p>
            <a:pPr lvl="1"/>
            <a:r>
              <a:rPr lang="en-US" dirty="0" smtClean="0">
                <a:solidFill>
                  <a:schemeClr val="accent2">
                    <a:lumMod val="60000"/>
                    <a:lumOff val="40000"/>
                  </a:schemeClr>
                </a:solidFill>
              </a:rPr>
              <a:t>Manage numerous people</a:t>
            </a:r>
          </a:p>
          <a:p>
            <a:pPr lvl="1"/>
            <a:r>
              <a:rPr lang="en-US" dirty="0" smtClean="0">
                <a:solidFill>
                  <a:schemeClr val="accent2">
                    <a:lumMod val="60000"/>
                    <a:lumOff val="40000"/>
                  </a:schemeClr>
                </a:solidFill>
              </a:rPr>
              <a:t>Collaborating with Epic and Cerner EMR</a:t>
            </a:r>
          </a:p>
          <a:p>
            <a:r>
              <a:rPr lang="en-US" dirty="0" smtClean="0"/>
              <a:t>Other free and highly recommended</a:t>
            </a:r>
          </a:p>
          <a:p>
            <a:pPr lvl="1">
              <a:lnSpc>
                <a:spcPct val="110000"/>
              </a:lnSpc>
            </a:pPr>
            <a:r>
              <a:rPr lang="en-US" i="1" dirty="0" err="1" smtClean="0">
                <a:solidFill>
                  <a:schemeClr val="accent2">
                    <a:lumMod val="60000"/>
                    <a:lumOff val="40000"/>
                  </a:schemeClr>
                </a:solidFill>
              </a:rPr>
              <a:t>AlarMed</a:t>
            </a:r>
            <a:r>
              <a:rPr lang="en-US" i="1" dirty="0" smtClean="0">
                <a:solidFill>
                  <a:schemeClr val="accent2">
                    <a:lumMod val="60000"/>
                    <a:lumOff val="40000"/>
                  </a:schemeClr>
                </a:solidFill>
              </a:rPr>
              <a:t>, Round Health, </a:t>
            </a:r>
            <a:r>
              <a:rPr lang="en-US" i="1" dirty="0" err="1" smtClean="0">
                <a:solidFill>
                  <a:schemeClr val="accent2">
                    <a:lumMod val="60000"/>
                    <a:lumOff val="40000"/>
                  </a:schemeClr>
                </a:solidFill>
              </a:rPr>
              <a:t>DoseCast</a:t>
            </a:r>
            <a:r>
              <a:rPr lang="en-US" i="1" dirty="0" smtClean="0">
                <a:solidFill>
                  <a:schemeClr val="accent2">
                    <a:lumMod val="60000"/>
                    <a:lumOff val="40000"/>
                  </a:schemeClr>
                </a:solidFill>
              </a:rPr>
              <a:t>, Pill Monitor Free, </a:t>
            </a:r>
            <a:r>
              <a:rPr lang="en-US" i="1" dirty="0" err="1" smtClean="0">
                <a:solidFill>
                  <a:schemeClr val="accent2">
                    <a:lumMod val="60000"/>
                    <a:lumOff val="40000"/>
                  </a:schemeClr>
                </a:solidFill>
              </a:rPr>
              <a:t>RemindMe</a:t>
            </a:r>
            <a:r>
              <a:rPr lang="en-US" i="1" dirty="0" smtClean="0">
                <a:solidFill>
                  <a:schemeClr val="accent2">
                    <a:lumMod val="60000"/>
                    <a:lumOff val="40000"/>
                  </a:schemeClr>
                </a:solidFill>
              </a:rPr>
              <a:t> Prescription/Medication</a:t>
            </a:r>
          </a:p>
        </p:txBody>
      </p:sp>
      <p:sp>
        <p:nvSpPr>
          <p:cNvPr id="4" name="Slide Number Placeholder 3"/>
          <p:cNvSpPr>
            <a:spLocks noGrp="1"/>
          </p:cNvSpPr>
          <p:nvPr>
            <p:ph type="sldNum" sz="quarter" idx="12"/>
          </p:nvPr>
        </p:nvSpPr>
        <p:spPr/>
        <p:txBody>
          <a:bodyPr/>
          <a:lstStyle/>
          <a:p>
            <a:fld id="{BFE78BB6-AD80-4F03-A5BB-FAF7E3A84D23}" type="slidenum">
              <a:rPr lang="en-US" smtClean="0"/>
              <a:t>36</a:t>
            </a:fld>
            <a:endParaRPr lang="en-US"/>
          </a:p>
        </p:txBody>
      </p:sp>
      <p:sp>
        <p:nvSpPr>
          <p:cNvPr id="6" name="TextBox 5"/>
          <p:cNvSpPr txBox="1"/>
          <p:nvPr/>
        </p:nvSpPr>
        <p:spPr>
          <a:xfrm>
            <a:off x="563667" y="6247474"/>
            <a:ext cx="7894533" cy="338554"/>
          </a:xfrm>
          <a:prstGeom prst="rect">
            <a:avLst/>
          </a:prstGeom>
          <a:noFill/>
        </p:spPr>
        <p:txBody>
          <a:bodyPr wrap="none" rtlCol="0">
            <a:spAutoFit/>
          </a:bodyPr>
          <a:lstStyle/>
          <a:p>
            <a:r>
              <a:rPr lang="en-US" sz="1600" dirty="0" err="1" smtClean="0">
                <a:hlinkClick r:id="rId4"/>
              </a:rPr>
              <a:t>iMedicalApps</a:t>
            </a:r>
            <a:r>
              <a:rPr lang="en-US" sz="1600" dirty="0" smtClean="0">
                <a:hlinkClick r:id="rId4"/>
              </a:rPr>
              <a:t>.  Study finds the best medication adherence medical apps. Jan, 2017.</a:t>
            </a:r>
            <a:endParaRPr lang="en-US" sz="1600" dirty="0"/>
          </a:p>
        </p:txBody>
      </p:sp>
      <p:pic>
        <p:nvPicPr>
          <p:cNvPr id="7" name="Picture 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096" y="6094206"/>
            <a:ext cx="543704" cy="543704"/>
          </a:xfrm>
          <a:prstGeom prst="rect">
            <a:avLst/>
          </a:prstGeom>
        </p:spPr>
      </p:pic>
    </p:spTree>
    <p:extLst>
      <p:ext uri="{BB962C8B-B14F-4D97-AF65-F5344CB8AC3E}">
        <p14:creationId xmlns:p14="http://schemas.microsoft.com/office/powerpoint/2010/main" val="34404560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err="1" smtClean="0"/>
              <a:t>DoseSmart</a:t>
            </a:r>
            <a:r>
              <a:rPr lang="en-US" dirty="0" smtClean="0"/>
              <a:t> App and Dispenser</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37</a:t>
            </a:fld>
            <a:endParaRPr lang="en-US"/>
          </a:p>
        </p:txBody>
      </p:sp>
      <p:sp>
        <p:nvSpPr>
          <p:cNvPr id="6" name="Content Placeholder 5"/>
          <p:cNvSpPr>
            <a:spLocks noGrp="1"/>
          </p:cNvSpPr>
          <p:nvPr>
            <p:ph idx="1"/>
          </p:nvPr>
        </p:nvSpPr>
        <p:spPr/>
        <p:txBody>
          <a:bodyPr>
            <a:normAutofit lnSpcReduction="10000"/>
          </a:bodyPr>
          <a:lstStyle/>
          <a:p>
            <a:r>
              <a:rPr lang="en-US" dirty="0" smtClean="0"/>
              <a:t>Medication reminders</a:t>
            </a:r>
          </a:p>
          <a:p>
            <a:r>
              <a:rPr lang="en-US" dirty="0" smtClean="0"/>
              <a:t>Vibrating dispenser</a:t>
            </a:r>
          </a:p>
          <a:p>
            <a:r>
              <a:rPr lang="en-US" dirty="0" smtClean="0"/>
              <a:t>Or Smart Pill Bottle</a:t>
            </a:r>
          </a:p>
          <a:p>
            <a:r>
              <a:rPr lang="en-US" dirty="0" smtClean="0"/>
              <a:t>Bluetooth</a:t>
            </a:r>
          </a:p>
          <a:p>
            <a:r>
              <a:rPr lang="en-US" dirty="0"/>
              <a:t>Alternative: Smart </a:t>
            </a:r>
            <a:r>
              <a:rPr lang="en-US" dirty="0" smtClean="0"/>
              <a:t/>
            </a:r>
            <a:br>
              <a:rPr lang="en-US" dirty="0" smtClean="0"/>
            </a:br>
            <a:r>
              <a:rPr lang="en-US" dirty="0" smtClean="0"/>
              <a:t>wireless </a:t>
            </a:r>
            <a:r>
              <a:rPr lang="en-US" dirty="0"/>
              <a:t>pill bottles </a:t>
            </a:r>
            <a:r>
              <a:rPr lang="en-US" dirty="0" smtClean="0"/>
              <a:t/>
            </a:r>
            <a:br>
              <a:rPr lang="en-US" dirty="0" smtClean="0"/>
            </a:br>
            <a:r>
              <a:rPr lang="en-US" dirty="0" smtClean="0">
                <a:hlinkClick r:id="rId3"/>
              </a:rPr>
              <a:t>adheretech.com</a:t>
            </a:r>
            <a:r>
              <a:rPr lang="en-US" dirty="0" smtClean="0"/>
              <a:t>  </a:t>
            </a:r>
          </a:p>
          <a:p>
            <a:r>
              <a:rPr lang="en-US" dirty="0" smtClean="0"/>
              <a:t>Monitor adherence</a:t>
            </a:r>
            <a:endParaRPr lang="en-US" dirty="0"/>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153" y="1889760"/>
            <a:ext cx="3405914" cy="3482253"/>
          </a:xfrm>
          <a:prstGeom prst="rect">
            <a:avLst/>
          </a:prstGeom>
        </p:spPr>
      </p:pic>
      <p:sp>
        <p:nvSpPr>
          <p:cNvPr id="3" name="TextBox 2"/>
          <p:cNvSpPr txBox="1"/>
          <p:nvPr/>
        </p:nvSpPr>
        <p:spPr>
          <a:xfrm>
            <a:off x="6070008" y="5637733"/>
            <a:ext cx="2150204" cy="369332"/>
          </a:xfrm>
          <a:prstGeom prst="rect">
            <a:avLst/>
          </a:prstGeom>
          <a:noFill/>
        </p:spPr>
        <p:txBody>
          <a:bodyPr wrap="none" rtlCol="0">
            <a:spAutoFit/>
          </a:bodyPr>
          <a:lstStyle/>
          <a:p>
            <a:r>
              <a:rPr lang="en-US" dirty="0" smtClean="0"/>
              <a:t>Mydosesmart.com</a:t>
            </a:r>
            <a:endParaRPr lang="en-US" dirty="0"/>
          </a:p>
        </p:txBody>
      </p:sp>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096" y="6094206"/>
            <a:ext cx="543704" cy="543704"/>
          </a:xfrm>
          <a:prstGeom prst="rect">
            <a:avLst/>
          </a:prstGeom>
        </p:spPr>
      </p:pic>
    </p:spTree>
    <p:extLst>
      <p:ext uri="{BB962C8B-B14F-4D97-AF65-F5344CB8AC3E}">
        <p14:creationId xmlns:p14="http://schemas.microsoft.com/office/powerpoint/2010/main" val="3945392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Adherence</a:t>
            </a:r>
            <a:endParaRPr lang="en-US" dirty="0"/>
          </a:p>
        </p:txBody>
      </p:sp>
      <p:sp>
        <p:nvSpPr>
          <p:cNvPr id="3" name="Content Placeholder 2"/>
          <p:cNvSpPr>
            <a:spLocks noGrp="1"/>
          </p:cNvSpPr>
          <p:nvPr>
            <p:ph idx="1"/>
          </p:nvPr>
        </p:nvSpPr>
        <p:spPr/>
        <p:txBody>
          <a:bodyPr/>
          <a:lstStyle/>
          <a:p>
            <a:r>
              <a:rPr lang="en-US" dirty="0"/>
              <a:t>Asthma/COPD Smart </a:t>
            </a:r>
            <a:r>
              <a:rPr lang="en-US" dirty="0" smtClean="0"/>
              <a:t>Inhaler</a:t>
            </a:r>
          </a:p>
          <a:p>
            <a:r>
              <a:rPr lang="en-US" dirty="0" smtClean="0"/>
              <a:t>Device </a:t>
            </a:r>
            <a:r>
              <a:rPr lang="en-US" dirty="0"/>
              <a:t>that fits onto an inhaler, Bluetooth spirometers </a:t>
            </a:r>
          </a:p>
          <a:p>
            <a:r>
              <a:rPr lang="en-US" dirty="0"/>
              <a:t>Wirelessly syncs with app </a:t>
            </a:r>
          </a:p>
          <a:p>
            <a:r>
              <a:rPr lang="en-US" dirty="0"/>
              <a:t>Record trending data</a:t>
            </a:r>
          </a:p>
          <a:p>
            <a:r>
              <a:rPr lang="en-US" dirty="0"/>
              <a:t>Shared with </a:t>
            </a:r>
            <a:r>
              <a:rPr lang="en-US" dirty="0" smtClean="0"/>
              <a:t>physician</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38</a:t>
            </a:fld>
            <a:endParaRPr lang="en-US"/>
          </a:p>
        </p:txBody>
      </p:sp>
      <p:pic>
        <p:nvPicPr>
          <p:cNvPr id="5" name="Picture 4"/>
          <p:cNvPicPr>
            <a:picLocks noChangeAspect="1"/>
          </p:cNvPicPr>
          <p:nvPr/>
        </p:nvPicPr>
        <p:blipFill>
          <a:blip r:embed="rId3"/>
          <a:stretch>
            <a:fillRect/>
          </a:stretch>
        </p:blipFill>
        <p:spPr>
          <a:xfrm>
            <a:off x="5661438" y="3863715"/>
            <a:ext cx="3482562" cy="2994285"/>
          </a:xfrm>
          <a:prstGeom prst="rect">
            <a:avLst/>
          </a:prstGeom>
        </p:spPr>
      </p:pic>
      <p:sp>
        <p:nvSpPr>
          <p:cNvPr id="6" name="TextBox 5"/>
          <p:cNvSpPr txBox="1"/>
          <p:nvPr/>
        </p:nvSpPr>
        <p:spPr>
          <a:xfrm>
            <a:off x="1251062" y="5961102"/>
            <a:ext cx="4312078" cy="400110"/>
          </a:xfrm>
          <a:prstGeom prst="rect">
            <a:avLst/>
          </a:prstGeom>
          <a:noFill/>
        </p:spPr>
        <p:txBody>
          <a:bodyPr wrap="none" rtlCol="0">
            <a:spAutoFit/>
          </a:bodyPr>
          <a:lstStyle/>
          <a:p>
            <a:r>
              <a:rPr lang="en-US" sz="2000" dirty="0">
                <a:hlinkClick r:id="rId4"/>
              </a:rPr>
              <a:t>https://www.propellerhealth.com</a:t>
            </a:r>
            <a:r>
              <a:rPr lang="en-US" sz="2000" dirty="0" smtClean="0">
                <a:hlinkClick r:id="rId4"/>
              </a:rPr>
              <a:t>/</a:t>
            </a:r>
            <a:r>
              <a:rPr lang="en-US" sz="2000" dirty="0" smtClean="0"/>
              <a:t> </a:t>
            </a:r>
            <a:endParaRPr lang="en-US" sz="2000" dirty="0"/>
          </a:p>
        </p:txBody>
      </p:sp>
      <p:pic>
        <p:nvPicPr>
          <p:cNvPr id="7" name="Picture 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782" y="6070423"/>
            <a:ext cx="636847" cy="636847"/>
          </a:xfrm>
          <a:prstGeom prst="rect">
            <a:avLst/>
          </a:prstGeom>
        </p:spPr>
      </p:pic>
    </p:spTree>
    <p:extLst>
      <p:ext uri="{BB962C8B-B14F-4D97-AF65-F5344CB8AC3E}">
        <p14:creationId xmlns:p14="http://schemas.microsoft.com/office/powerpoint/2010/main" val="19599388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dailymail.co.uk/i/pix/2012/01/16/article-2087275-0F7E38CB00000578-740_468x406_pop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82529"/>
            <a:ext cx="4277501" cy="3711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340182"/>
            <a:ext cx="7772400" cy="1405128"/>
          </a:xfrm>
        </p:spPr>
        <p:txBody>
          <a:bodyPr/>
          <a:lstStyle/>
          <a:p>
            <a:r>
              <a:rPr lang="en-US" dirty="0" smtClean="0"/>
              <a:t>Monitor Adherence</a:t>
            </a:r>
            <a:endParaRPr lang="en-US" dirty="0"/>
          </a:p>
        </p:txBody>
      </p:sp>
      <p:sp>
        <p:nvSpPr>
          <p:cNvPr id="3" name="Content Placeholder 2"/>
          <p:cNvSpPr>
            <a:spLocks noGrp="1"/>
          </p:cNvSpPr>
          <p:nvPr>
            <p:ph idx="1"/>
          </p:nvPr>
        </p:nvSpPr>
        <p:spPr>
          <a:xfrm>
            <a:off x="364518" y="1745309"/>
            <a:ext cx="4375030" cy="4288557"/>
          </a:xfrm>
        </p:spPr>
        <p:txBody>
          <a:bodyPr>
            <a:normAutofit/>
          </a:bodyPr>
          <a:lstStyle/>
          <a:p>
            <a:r>
              <a:rPr lang="en-US" sz="2800" dirty="0" smtClean="0"/>
              <a:t>Smart pills FDA </a:t>
            </a:r>
            <a:br>
              <a:rPr lang="en-US" sz="2800" dirty="0" smtClean="0"/>
            </a:br>
            <a:r>
              <a:rPr lang="en-US" sz="2800" dirty="0" smtClean="0"/>
              <a:t>approved</a:t>
            </a:r>
          </a:p>
          <a:p>
            <a:r>
              <a:rPr lang="en-US" sz="2800" dirty="0" smtClean="0"/>
              <a:t>Proteus.com </a:t>
            </a:r>
          </a:p>
          <a:p>
            <a:r>
              <a:rPr lang="en-US" sz="2800" dirty="0" smtClean="0"/>
              <a:t>Patients may find intrusive</a:t>
            </a:r>
          </a:p>
          <a:p>
            <a:r>
              <a:rPr lang="en-US" sz="2800" dirty="0" smtClean="0"/>
              <a:t>Useful for clinical trials</a:t>
            </a:r>
          </a:p>
          <a:p>
            <a:r>
              <a:rPr lang="en-US" sz="2800" dirty="0" smtClean="0"/>
              <a:t>Invasive for patients</a:t>
            </a:r>
          </a:p>
          <a:p>
            <a:endParaRPr lang="en-US" sz="2800" dirty="0"/>
          </a:p>
        </p:txBody>
      </p:sp>
      <p:sp>
        <p:nvSpPr>
          <p:cNvPr id="5" name="TextBox 4"/>
          <p:cNvSpPr txBox="1"/>
          <p:nvPr/>
        </p:nvSpPr>
        <p:spPr>
          <a:xfrm>
            <a:off x="685800" y="6033866"/>
            <a:ext cx="7772400" cy="584775"/>
          </a:xfrm>
          <a:prstGeom prst="rect">
            <a:avLst/>
          </a:prstGeom>
          <a:noFill/>
        </p:spPr>
        <p:txBody>
          <a:bodyPr wrap="square" rtlCol="0">
            <a:spAutoFit/>
          </a:bodyPr>
          <a:lstStyle/>
          <a:p>
            <a:r>
              <a:rPr lang="en-US" sz="1600" dirty="0" smtClean="0"/>
              <a:t>Cha, A.E. “Smart pills” with chips, cameras and robotic parts raise legal, ethical questions.  Washington Post.  May 24, 2014. </a:t>
            </a:r>
            <a:endParaRPr lang="en-US" sz="1600" dirty="0"/>
          </a:p>
        </p:txBody>
      </p:sp>
      <p:sp>
        <p:nvSpPr>
          <p:cNvPr id="6" name="Slide Number Placeholder 5"/>
          <p:cNvSpPr>
            <a:spLocks noGrp="1"/>
          </p:cNvSpPr>
          <p:nvPr>
            <p:ph type="sldNum" sz="quarter" idx="12"/>
          </p:nvPr>
        </p:nvSpPr>
        <p:spPr/>
        <p:txBody>
          <a:bodyPr/>
          <a:lstStyle/>
          <a:p>
            <a:fld id="{BFE78BB6-AD80-4F03-A5BB-FAF7E3A84D23}" type="slidenum">
              <a:rPr lang="en-US" smtClean="0"/>
              <a:pPr/>
              <a:t>39</a:t>
            </a:fld>
            <a:endParaRPr lang="en-US" dirty="0"/>
          </a:p>
        </p:txBody>
      </p:sp>
    </p:spTree>
    <p:extLst>
      <p:ext uri="{BB962C8B-B14F-4D97-AF65-F5344CB8AC3E}">
        <p14:creationId xmlns:p14="http://schemas.microsoft.com/office/powerpoint/2010/main" val="2939916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Handouts</a:t>
            </a:r>
            <a:endParaRPr lang="en-US" dirty="0"/>
          </a:p>
        </p:txBody>
      </p:sp>
      <p:sp>
        <p:nvSpPr>
          <p:cNvPr id="3" name="Content Placeholder 2"/>
          <p:cNvSpPr>
            <a:spLocks noGrp="1"/>
          </p:cNvSpPr>
          <p:nvPr>
            <p:ph idx="1"/>
          </p:nvPr>
        </p:nvSpPr>
        <p:spPr/>
        <p:txBody>
          <a:bodyPr/>
          <a:lstStyle/>
          <a:p>
            <a:r>
              <a:rPr lang="en-US" dirty="0" smtClean="0"/>
              <a:t>PowerPoint</a:t>
            </a:r>
          </a:p>
          <a:p>
            <a:r>
              <a:rPr lang="en-US" dirty="0" err="1" smtClean="0"/>
              <a:t>InfoGraphic</a:t>
            </a:r>
            <a:r>
              <a:rPr lang="en-US" dirty="0" smtClean="0"/>
              <a:t>: 5 Kinds of mHealth Users</a:t>
            </a:r>
          </a:p>
          <a:p>
            <a:r>
              <a:rPr lang="en-US" dirty="0" smtClean="0"/>
              <a:t>List of medical apps, devices, videos and resources mentioned in presentation</a:t>
            </a:r>
          </a:p>
          <a:p>
            <a:r>
              <a:rPr lang="en-US" dirty="0" smtClean="0"/>
              <a:t>Evaluations</a:t>
            </a:r>
          </a:p>
          <a:p>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4</a:t>
            </a:fld>
            <a:endParaRPr lang="en-US"/>
          </a:p>
        </p:txBody>
      </p:sp>
    </p:spTree>
    <p:extLst>
      <p:ext uri="{BB962C8B-B14F-4D97-AF65-F5344CB8AC3E}">
        <p14:creationId xmlns:p14="http://schemas.microsoft.com/office/powerpoint/2010/main" val="32145655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Coaching Apps</a:t>
            </a:r>
            <a:br>
              <a:rPr lang="en-US" dirty="0" smtClean="0"/>
            </a:br>
            <a:r>
              <a:rPr lang="en-US" dirty="0" smtClean="0"/>
              <a:t>Smoking Cessation</a:t>
            </a:r>
            <a:endParaRPr lang="en-US" dirty="0"/>
          </a:p>
        </p:txBody>
      </p:sp>
      <p:sp>
        <p:nvSpPr>
          <p:cNvPr id="3" name="Content Placeholder 2"/>
          <p:cNvSpPr>
            <a:spLocks noGrp="1"/>
          </p:cNvSpPr>
          <p:nvPr>
            <p:ph idx="1"/>
          </p:nvPr>
        </p:nvSpPr>
        <p:spPr/>
        <p:txBody>
          <a:bodyPr/>
          <a:lstStyle/>
          <a:p>
            <a:r>
              <a:rPr lang="en-US" i="1" dirty="0" smtClean="0"/>
              <a:t>Quit It – Stop Smoking Today</a:t>
            </a:r>
          </a:p>
          <a:p>
            <a:pPr lvl="1"/>
            <a:r>
              <a:rPr lang="en-US" dirty="0">
                <a:solidFill>
                  <a:schemeClr val="accent2">
                    <a:lumMod val="60000"/>
                    <a:lumOff val="40000"/>
                  </a:schemeClr>
                </a:solidFill>
              </a:rPr>
              <a:t>$.</a:t>
            </a:r>
            <a:r>
              <a:rPr lang="en-US" dirty="0" smtClean="0">
                <a:solidFill>
                  <a:schemeClr val="accent2">
                    <a:lumMod val="60000"/>
                    <a:lumOff val="40000"/>
                  </a:schemeClr>
                </a:solidFill>
              </a:rPr>
              <a:t>99 - Lite version free</a:t>
            </a:r>
          </a:p>
          <a:p>
            <a:pPr lvl="1"/>
            <a:r>
              <a:rPr lang="en-US" dirty="0" smtClean="0">
                <a:solidFill>
                  <a:schemeClr val="accent2">
                    <a:lumMod val="60000"/>
                    <a:lumOff val="40000"/>
                  </a:schemeClr>
                </a:solidFill>
              </a:rPr>
              <a:t>Motivational program</a:t>
            </a:r>
          </a:p>
          <a:p>
            <a:pPr lvl="1"/>
            <a:r>
              <a:rPr lang="en-US" dirty="0" smtClean="0">
                <a:solidFill>
                  <a:schemeClr val="accent2">
                    <a:lumMod val="60000"/>
                    <a:lumOff val="40000"/>
                  </a:schemeClr>
                </a:solidFill>
              </a:rPr>
              <a:t>Support and encouragement to stop</a:t>
            </a:r>
          </a:p>
          <a:p>
            <a:pPr lvl="1"/>
            <a:r>
              <a:rPr lang="en-US" dirty="0" smtClean="0">
                <a:solidFill>
                  <a:schemeClr val="accent2">
                    <a:lumMod val="60000"/>
                    <a:lumOff val="40000"/>
                  </a:schemeClr>
                </a:solidFill>
              </a:rPr>
              <a:t>Track #cigarettes not smoked</a:t>
            </a:r>
          </a:p>
          <a:p>
            <a:pPr lvl="1"/>
            <a:r>
              <a:rPr lang="en-US" dirty="0" smtClean="0">
                <a:solidFill>
                  <a:schemeClr val="accent2">
                    <a:lumMod val="60000"/>
                    <a:lumOff val="40000"/>
                  </a:schemeClr>
                </a:solidFill>
              </a:rPr>
              <a:t>Track $$ saved </a:t>
            </a:r>
          </a:p>
          <a:p>
            <a:r>
              <a:rPr lang="en-US" dirty="0" smtClean="0"/>
              <a:t>Other highly recommended</a:t>
            </a:r>
          </a:p>
          <a:p>
            <a:pPr lvl="1"/>
            <a:r>
              <a:rPr lang="en-US" i="1" dirty="0" smtClean="0">
                <a:solidFill>
                  <a:schemeClr val="accent2">
                    <a:lumMod val="60000"/>
                    <a:lumOff val="40000"/>
                  </a:schemeClr>
                </a:solidFill>
              </a:rPr>
              <a:t>Quit Smoking Now HD, </a:t>
            </a:r>
            <a:r>
              <a:rPr lang="en-US" i="1" dirty="0" err="1" smtClean="0">
                <a:solidFill>
                  <a:schemeClr val="accent2">
                    <a:lumMod val="60000"/>
                    <a:lumOff val="40000"/>
                  </a:schemeClr>
                </a:solidFill>
              </a:rPr>
              <a:t>QuitGuide</a:t>
            </a:r>
            <a:r>
              <a:rPr lang="en-US" i="1" dirty="0" smtClean="0">
                <a:solidFill>
                  <a:schemeClr val="accent2">
                    <a:lumMod val="60000"/>
                    <a:lumOff val="40000"/>
                  </a:schemeClr>
                </a:solidFill>
              </a:rPr>
              <a:t> from NCI, </a:t>
            </a:r>
            <a:r>
              <a:rPr lang="en-US" i="1" dirty="0" err="1" smtClean="0">
                <a:solidFill>
                  <a:schemeClr val="accent2">
                    <a:lumMod val="60000"/>
                    <a:lumOff val="40000"/>
                  </a:schemeClr>
                </a:solidFill>
              </a:rPr>
              <a:t>SmartQuit</a:t>
            </a:r>
            <a:r>
              <a:rPr lang="en-US" i="1" dirty="0" smtClean="0">
                <a:solidFill>
                  <a:schemeClr val="accent2">
                    <a:lumMod val="60000"/>
                    <a:lumOff val="40000"/>
                  </a:schemeClr>
                </a:solidFill>
              </a:rPr>
              <a:t> </a:t>
            </a:r>
            <a:endParaRPr lang="en-US" i="1" dirty="0">
              <a:solidFill>
                <a:schemeClr val="accent2">
                  <a:lumMod val="60000"/>
                  <a:lumOff val="40000"/>
                </a:schemeClr>
              </a:solidFill>
            </a:endParaRPr>
          </a:p>
        </p:txBody>
      </p:sp>
      <p:sp>
        <p:nvSpPr>
          <p:cNvPr id="4" name="Slide Number Placeholder 3"/>
          <p:cNvSpPr>
            <a:spLocks noGrp="1"/>
          </p:cNvSpPr>
          <p:nvPr>
            <p:ph type="sldNum" sz="quarter" idx="12"/>
          </p:nvPr>
        </p:nvSpPr>
        <p:spPr/>
        <p:txBody>
          <a:bodyPr/>
          <a:lstStyle/>
          <a:p>
            <a:fld id="{BFE78BB6-AD80-4F03-A5BB-FAF7E3A84D23}" type="slidenum">
              <a:rPr lang="en-US" smtClean="0"/>
              <a:t>40</a:t>
            </a:fld>
            <a:endParaRPr lang="en-US"/>
          </a:p>
        </p:txBody>
      </p:sp>
      <p:pic>
        <p:nvPicPr>
          <p:cNvPr id="5" name="Picture 4"/>
          <p:cNvPicPr>
            <a:picLocks noChangeAspect="1"/>
          </p:cNvPicPr>
          <p:nvPr/>
        </p:nvPicPr>
        <p:blipFill>
          <a:blip r:embed="rId3"/>
          <a:stretch>
            <a:fillRect/>
          </a:stretch>
        </p:blipFill>
        <p:spPr>
          <a:xfrm>
            <a:off x="7167032" y="272796"/>
            <a:ext cx="1796374" cy="1828800"/>
          </a:xfrm>
          <a:prstGeom prst="rect">
            <a:avLst/>
          </a:prstGeom>
        </p:spPr>
      </p:pic>
    </p:spTree>
    <p:extLst>
      <p:ext uri="{BB962C8B-B14F-4D97-AF65-F5344CB8AC3E}">
        <p14:creationId xmlns:p14="http://schemas.microsoft.com/office/powerpoint/2010/main" val="28635673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607" y="1206193"/>
            <a:ext cx="4926994" cy="5651808"/>
          </a:xfrm>
        </p:spPr>
        <p:txBody>
          <a:bodyPr>
            <a:normAutofit/>
          </a:bodyPr>
          <a:lstStyle/>
          <a:p>
            <a:pPr marL="514350" indent="-514350">
              <a:lnSpc>
                <a:spcPct val="100000"/>
              </a:lnSpc>
              <a:buFont typeface="+mj-lt"/>
              <a:buAutoNum type="arabicPeriod" startAt="2"/>
            </a:pPr>
            <a:r>
              <a:rPr lang="en-US" dirty="0" smtClean="0"/>
              <a:t>Apps </a:t>
            </a:r>
            <a:r>
              <a:rPr lang="en-US" dirty="0"/>
              <a:t>that provide patients </a:t>
            </a:r>
            <a:r>
              <a:rPr lang="en-US" dirty="0" smtClean="0"/>
              <a:t>simple </a:t>
            </a:r>
            <a:r>
              <a:rPr lang="en-US" dirty="0"/>
              <a:t>tools to </a:t>
            </a:r>
            <a:r>
              <a:rPr lang="en-US" b="1" u="sng" dirty="0"/>
              <a:t>organize and track their health information</a:t>
            </a:r>
            <a:r>
              <a:rPr lang="en-US" dirty="0" smtClean="0"/>
              <a:t>.</a:t>
            </a:r>
          </a:p>
          <a:p>
            <a:pPr lvl="1">
              <a:lnSpc>
                <a:spcPct val="100000"/>
              </a:lnSpc>
            </a:pPr>
            <a:r>
              <a:rPr lang="en-US" sz="3200" dirty="0" smtClean="0">
                <a:solidFill>
                  <a:schemeClr val="accent2">
                    <a:lumMod val="60000"/>
                    <a:lumOff val="40000"/>
                  </a:schemeClr>
                </a:solidFill>
              </a:rPr>
              <a:t>Personal health record</a:t>
            </a:r>
          </a:p>
          <a:p>
            <a:pPr lvl="1">
              <a:lnSpc>
                <a:spcPct val="100000"/>
              </a:lnSpc>
            </a:pPr>
            <a:r>
              <a:rPr lang="en-US" sz="3200" dirty="0" smtClean="0">
                <a:solidFill>
                  <a:schemeClr val="accent2">
                    <a:lumMod val="60000"/>
                    <a:lumOff val="40000"/>
                  </a:schemeClr>
                </a:solidFill>
              </a:rPr>
              <a:t>Fitness tracker</a:t>
            </a:r>
          </a:p>
          <a:p>
            <a:pPr lvl="1">
              <a:lnSpc>
                <a:spcPct val="100000"/>
              </a:lnSpc>
            </a:pPr>
            <a:r>
              <a:rPr lang="en-US" sz="3200" dirty="0" smtClean="0">
                <a:solidFill>
                  <a:schemeClr val="accent2">
                    <a:lumMod val="60000"/>
                    <a:lumOff val="40000"/>
                  </a:schemeClr>
                </a:solidFill>
              </a:rPr>
              <a:t>Symptom tracker</a:t>
            </a:r>
          </a:p>
          <a:p>
            <a:pPr lvl="1">
              <a:lnSpc>
                <a:spcPct val="100000"/>
              </a:lnSpc>
            </a:pPr>
            <a:endParaRPr lang="en-US" dirty="0" smtClean="0"/>
          </a:p>
          <a:p>
            <a:pPr lvl="1">
              <a:lnSpc>
                <a:spcPct val="100000"/>
              </a:lnSpc>
            </a:pPr>
            <a:endParaRPr lang="en-US" dirty="0"/>
          </a:p>
          <a:p>
            <a:pPr marL="0" indent="0">
              <a:lnSpc>
                <a:spcPct val="120000"/>
              </a:lnSpc>
              <a:buNone/>
            </a:pP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41</a:t>
            </a:fld>
            <a:endParaRPr lang="en-US"/>
          </a:p>
        </p:txBody>
      </p:sp>
      <p:pic>
        <p:nvPicPr>
          <p:cNvPr id="5" name="Picture 4"/>
          <p:cNvPicPr>
            <a:picLocks noChangeAspect="1"/>
          </p:cNvPicPr>
          <p:nvPr/>
        </p:nvPicPr>
        <p:blipFill>
          <a:blip r:embed="rId3"/>
          <a:stretch>
            <a:fillRect/>
          </a:stretch>
        </p:blipFill>
        <p:spPr>
          <a:xfrm>
            <a:off x="6012872" y="1206192"/>
            <a:ext cx="2753562" cy="482285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012872" y="6272785"/>
            <a:ext cx="2479974" cy="369332"/>
          </a:xfrm>
          <a:prstGeom prst="rect">
            <a:avLst/>
          </a:prstGeom>
          <a:noFill/>
        </p:spPr>
        <p:txBody>
          <a:bodyPr wrap="none" rtlCol="0">
            <a:spAutoFit/>
          </a:bodyPr>
          <a:lstStyle/>
          <a:p>
            <a:r>
              <a:rPr lang="en-US" dirty="0" smtClean="0">
                <a:hlinkClick r:id="rId4"/>
              </a:rPr>
              <a:t>Microsoft HealthVault</a:t>
            </a:r>
            <a:endParaRPr lang="en-US" dirty="0"/>
          </a:p>
        </p:txBody>
      </p:sp>
      <p:sp>
        <p:nvSpPr>
          <p:cNvPr id="8" name="Title 1"/>
          <p:cNvSpPr>
            <a:spLocks noGrp="1"/>
          </p:cNvSpPr>
          <p:nvPr>
            <p:ph type="title"/>
          </p:nvPr>
        </p:nvSpPr>
        <p:spPr>
          <a:xfrm>
            <a:off x="685800" y="484632"/>
            <a:ext cx="7772400" cy="477823"/>
          </a:xfrm>
        </p:spPr>
        <p:txBody>
          <a:bodyPr>
            <a:normAutofit/>
          </a:bodyPr>
          <a:lstStyle/>
          <a:p>
            <a:r>
              <a:rPr lang="en-US" sz="2400" dirty="0" smtClean="0">
                <a:solidFill>
                  <a:srgbClr val="C00000"/>
                </a:solidFill>
              </a:rPr>
              <a:t>FDA Oversight Discretion </a:t>
            </a:r>
            <a:endParaRPr lang="en-US" sz="2400" dirty="0">
              <a:solidFill>
                <a:srgbClr val="C00000"/>
              </a:solidFill>
            </a:endParaRPr>
          </a:p>
        </p:txBody>
      </p:sp>
    </p:spTree>
    <p:extLst>
      <p:ext uri="{BB962C8B-B14F-4D97-AF65-F5344CB8AC3E}">
        <p14:creationId xmlns:p14="http://schemas.microsoft.com/office/powerpoint/2010/main" val="19930940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 Tracking Apps</a:t>
            </a:r>
            <a:endParaRPr lang="en-US" dirty="0"/>
          </a:p>
        </p:txBody>
      </p:sp>
      <p:sp>
        <p:nvSpPr>
          <p:cNvPr id="3" name="Content Placeholder 2"/>
          <p:cNvSpPr>
            <a:spLocks noGrp="1"/>
          </p:cNvSpPr>
          <p:nvPr>
            <p:ph idx="1"/>
          </p:nvPr>
        </p:nvSpPr>
        <p:spPr>
          <a:xfrm>
            <a:off x="685800" y="1599908"/>
            <a:ext cx="7772400" cy="4647565"/>
          </a:xfrm>
        </p:spPr>
        <p:txBody>
          <a:bodyPr>
            <a:noAutofit/>
          </a:bodyPr>
          <a:lstStyle/>
          <a:p>
            <a:pPr>
              <a:lnSpc>
                <a:spcPct val="100000"/>
              </a:lnSpc>
              <a:spcBef>
                <a:spcPts val="600"/>
              </a:spcBef>
            </a:pPr>
            <a:r>
              <a:rPr lang="en-US" dirty="0" smtClean="0"/>
              <a:t>There is a patient log app for </a:t>
            </a:r>
            <a:r>
              <a:rPr lang="en-US" u="sng" dirty="0" smtClean="0"/>
              <a:t>any</a:t>
            </a:r>
            <a:r>
              <a:rPr lang="en-US" dirty="0" smtClean="0"/>
              <a:t> chronic condition.  Examples:</a:t>
            </a:r>
          </a:p>
          <a:p>
            <a:pPr lvl="1">
              <a:lnSpc>
                <a:spcPct val="100000"/>
              </a:lnSpc>
              <a:spcBef>
                <a:spcPts val="600"/>
              </a:spcBef>
            </a:pPr>
            <a:r>
              <a:rPr lang="en-US" dirty="0" smtClean="0">
                <a:solidFill>
                  <a:schemeClr val="accent2">
                    <a:lumMod val="60000"/>
                    <a:lumOff val="40000"/>
                  </a:schemeClr>
                </a:solidFill>
              </a:rPr>
              <a:t>GI- </a:t>
            </a:r>
            <a:r>
              <a:rPr lang="en-US" i="1" dirty="0" err="1" smtClean="0">
                <a:solidFill>
                  <a:schemeClr val="accent2">
                    <a:lumMod val="60000"/>
                    <a:lumOff val="40000"/>
                  </a:schemeClr>
                </a:solidFill>
              </a:rPr>
              <a:t>myIBS</a:t>
            </a:r>
            <a:r>
              <a:rPr lang="en-US" i="1" dirty="0" smtClean="0">
                <a:solidFill>
                  <a:schemeClr val="accent2">
                    <a:lumMod val="60000"/>
                    <a:lumOff val="40000"/>
                  </a:schemeClr>
                </a:solidFill>
              </a:rPr>
              <a:t>, GI Buddy, Poop Time</a:t>
            </a:r>
            <a:r>
              <a:rPr lang="en-US" dirty="0" smtClean="0">
                <a:solidFill>
                  <a:schemeClr val="accent2">
                    <a:lumMod val="60000"/>
                    <a:lumOff val="40000"/>
                  </a:schemeClr>
                </a:solidFill>
              </a:rPr>
              <a:t>  </a:t>
            </a:r>
            <a:br>
              <a:rPr lang="en-US" dirty="0" smtClean="0">
                <a:solidFill>
                  <a:schemeClr val="accent2">
                    <a:lumMod val="60000"/>
                    <a:lumOff val="40000"/>
                  </a:schemeClr>
                </a:solidFill>
              </a:rPr>
            </a:br>
            <a:r>
              <a:rPr lang="en-US" dirty="0" smtClean="0">
                <a:solidFill>
                  <a:schemeClr val="accent2">
                    <a:lumMod val="60000"/>
                    <a:lumOff val="40000"/>
                  </a:schemeClr>
                </a:solidFill>
              </a:rPr>
              <a:t>Pain – </a:t>
            </a:r>
            <a:r>
              <a:rPr lang="en-US" i="1" dirty="0" smtClean="0">
                <a:solidFill>
                  <a:schemeClr val="accent2">
                    <a:lumMod val="60000"/>
                    <a:lumOff val="40000"/>
                  </a:schemeClr>
                </a:solidFill>
              </a:rPr>
              <a:t>My Pain Diary</a:t>
            </a:r>
            <a:r>
              <a:rPr lang="en-US" dirty="0" smtClean="0">
                <a:solidFill>
                  <a:schemeClr val="accent2">
                    <a:lumMod val="60000"/>
                    <a:lumOff val="40000"/>
                  </a:schemeClr>
                </a:solidFill>
              </a:rPr>
              <a:t/>
            </a:r>
            <a:br>
              <a:rPr lang="en-US" dirty="0" smtClean="0">
                <a:solidFill>
                  <a:schemeClr val="accent2">
                    <a:lumMod val="60000"/>
                    <a:lumOff val="40000"/>
                  </a:schemeClr>
                </a:solidFill>
              </a:rPr>
            </a:br>
            <a:r>
              <a:rPr lang="en-US" dirty="0" smtClean="0">
                <a:solidFill>
                  <a:schemeClr val="accent2">
                    <a:lumMod val="60000"/>
                    <a:lumOff val="40000"/>
                  </a:schemeClr>
                </a:solidFill>
              </a:rPr>
              <a:t>Fertility - </a:t>
            </a:r>
            <a:r>
              <a:rPr lang="en-US" i="1" dirty="0" smtClean="0">
                <a:solidFill>
                  <a:schemeClr val="accent2">
                    <a:lumMod val="60000"/>
                    <a:lumOff val="40000"/>
                  </a:schemeClr>
                </a:solidFill>
              </a:rPr>
              <a:t>Period Tracker</a:t>
            </a:r>
            <a:r>
              <a:rPr lang="en-US" dirty="0" smtClean="0">
                <a:solidFill>
                  <a:schemeClr val="accent2">
                    <a:lumMod val="60000"/>
                    <a:lumOff val="40000"/>
                  </a:schemeClr>
                </a:solidFill>
              </a:rPr>
              <a:t>  </a:t>
            </a:r>
            <a:br>
              <a:rPr lang="en-US" dirty="0" smtClean="0">
                <a:solidFill>
                  <a:schemeClr val="accent2">
                    <a:lumMod val="60000"/>
                    <a:lumOff val="40000"/>
                  </a:schemeClr>
                </a:solidFill>
              </a:rPr>
            </a:br>
            <a:r>
              <a:rPr lang="en-US" dirty="0" smtClean="0">
                <a:solidFill>
                  <a:schemeClr val="accent2">
                    <a:lumMod val="60000"/>
                    <a:lumOff val="40000"/>
                  </a:schemeClr>
                </a:solidFill>
              </a:rPr>
              <a:t>Neuro - </a:t>
            </a:r>
            <a:r>
              <a:rPr lang="en-US" i="1" dirty="0" smtClean="0">
                <a:solidFill>
                  <a:schemeClr val="accent2">
                    <a:lumMod val="60000"/>
                    <a:lumOff val="40000"/>
                  </a:schemeClr>
                </a:solidFill>
              </a:rPr>
              <a:t>Migraine Buddy</a:t>
            </a:r>
            <a:r>
              <a:rPr lang="en-US" dirty="0" smtClean="0">
                <a:solidFill>
                  <a:schemeClr val="accent2">
                    <a:lumMod val="60000"/>
                    <a:lumOff val="40000"/>
                  </a:schemeClr>
                </a:solidFill>
              </a:rPr>
              <a:t/>
            </a:r>
            <a:br>
              <a:rPr lang="en-US" dirty="0" smtClean="0">
                <a:solidFill>
                  <a:schemeClr val="accent2">
                    <a:lumMod val="60000"/>
                    <a:lumOff val="40000"/>
                  </a:schemeClr>
                </a:solidFill>
              </a:rPr>
            </a:br>
            <a:r>
              <a:rPr lang="en-US" dirty="0" smtClean="0">
                <a:solidFill>
                  <a:schemeClr val="accent2">
                    <a:lumMod val="60000"/>
                    <a:lumOff val="40000"/>
                  </a:schemeClr>
                </a:solidFill>
              </a:rPr>
              <a:t>Rheum </a:t>
            </a:r>
            <a:r>
              <a:rPr lang="en-US" dirty="0">
                <a:solidFill>
                  <a:schemeClr val="accent2">
                    <a:lumMod val="60000"/>
                    <a:lumOff val="40000"/>
                  </a:schemeClr>
                </a:solidFill>
              </a:rPr>
              <a:t>– </a:t>
            </a:r>
            <a:r>
              <a:rPr lang="en-US" i="1" dirty="0" err="1">
                <a:solidFill>
                  <a:schemeClr val="accent2">
                    <a:lumMod val="60000"/>
                    <a:lumOff val="40000"/>
                  </a:schemeClr>
                </a:solidFill>
              </a:rPr>
              <a:t>myRA</a:t>
            </a:r>
            <a:r>
              <a:rPr lang="en-US" dirty="0">
                <a:solidFill>
                  <a:schemeClr val="accent2">
                    <a:lumMod val="60000"/>
                    <a:lumOff val="40000"/>
                  </a:schemeClr>
                </a:solidFill>
              </a:rPr>
              <a:t> </a:t>
            </a:r>
          </a:p>
          <a:p>
            <a:pPr>
              <a:lnSpc>
                <a:spcPct val="100000"/>
              </a:lnSpc>
              <a:spcBef>
                <a:spcPts val="600"/>
              </a:spcBef>
            </a:pPr>
            <a:r>
              <a:rPr lang="en-US" dirty="0" smtClean="0"/>
              <a:t>Diabetes – </a:t>
            </a:r>
          </a:p>
          <a:p>
            <a:pPr lvl="1">
              <a:lnSpc>
                <a:spcPct val="100000"/>
              </a:lnSpc>
              <a:spcBef>
                <a:spcPts val="600"/>
              </a:spcBef>
              <a:spcAft>
                <a:spcPts val="0"/>
              </a:spcAft>
            </a:pPr>
            <a:r>
              <a:rPr lang="en-US" dirty="0" err="1" smtClean="0">
                <a:solidFill>
                  <a:schemeClr val="accent2">
                    <a:lumMod val="60000"/>
                    <a:lumOff val="40000"/>
                  </a:schemeClr>
                </a:solidFill>
              </a:rPr>
              <a:t>mySugr</a:t>
            </a:r>
            <a:r>
              <a:rPr lang="en-US" dirty="0">
                <a:solidFill>
                  <a:schemeClr val="accent2">
                    <a:lumMod val="60000"/>
                    <a:lumOff val="40000"/>
                  </a:schemeClr>
                </a:solidFill>
              </a:rPr>
              <a:t>, BG Monitor Diabetes, Glucose </a:t>
            </a:r>
            <a:r>
              <a:rPr lang="en-US" dirty="0" smtClean="0">
                <a:solidFill>
                  <a:schemeClr val="accent2">
                    <a:lumMod val="60000"/>
                    <a:lumOff val="40000"/>
                  </a:schemeClr>
                </a:solidFill>
              </a:rPr>
              <a:t>Buddy</a:t>
            </a:r>
          </a:p>
          <a:p>
            <a:pPr>
              <a:lnSpc>
                <a:spcPct val="120000"/>
              </a:lnSpc>
            </a:pPr>
            <a:endParaRPr lang="en-US" sz="2800" dirty="0" smtClean="0"/>
          </a:p>
          <a:p>
            <a:pPr>
              <a:lnSpc>
                <a:spcPct val="120000"/>
              </a:lnSpc>
            </a:pPr>
            <a:endParaRPr lang="en-US" sz="2800" dirty="0"/>
          </a:p>
        </p:txBody>
      </p:sp>
      <p:sp>
        <p:nvSpPr>
          <p:cNvPr id="4" name="Slide Number Placeholder 3"/>
          <p:cNvSpPr>
            <a:spLocks noGrp="1"/>
          </p:cNvSpPr>
          <p:nvPr>
            <p:ph type="sldNum" sz="quarter" idx="12"/>
          </p:nvPr>
        </p:nvSpPr>
        <p:spPr/>
        <p:txBody>
          <a:bodyPr/>
          <a:lstStyle/>
          <a:p>
            <a:fld id="{BFE78BB6-AD80-4F03-A5BB-FAF7E3A84D23}" type="slidenum">
              <a:rPr lang="en-US" smtClean="0"/>
              <a:t>42</a:t>
            </a:fld>
            <a:endParaRPr lang="en-US"/>
          </a:p>
        </p:txBody>
      </p:sp>
    </p:spTree>
    <p:extLst>
      <p:ext uri="{BB962C8B-B14F-4D97-AF65-F5344CB8AC3E}">
        <p14:creationId xmlns:p14="http://schemas.microsoft.com/office/powerpoint/2010/main" val="25064003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Mental Health Apps</a:t>
            </a:r>
            <a:endParaRPr lang="en-US" dirty="0"/>
          </a:p>
        </p:txBody>
      </p:sp>
      <p:sp>
        <p:nvSpPr>
          <p:cNvPr id="3" name="Content Placeholder 2"/>
          <p:cNvSpPr>
            <a:spLocks noGrp="1"/>
          </p:cNvSpPr>
          <p:nvPr>
            <p:ph sz="half" idx="1"/>
          </p:nvPr>
        </p:nvSpPr>
        <p:spPr/>
        <p:txBody>
          <a:bodyPr>
            <a:normAutofit lnSpcReduction="10000"/>
          </a:bodyPr>
          <a:lstStyle/>
          <a:p>
            <a:r>
              <a:rPr lang="en-US" sz="3200" i="1" dirty="0" smtClean="0"/>
              <a:t>T2 Mood Tracker</a:t>
            </a:r>
          </a:p>
          <a:p>
            <a:pPr lvl="1"/>
            <a:r>
              <a:rPr lang="en-US" sz="2800" dirty="0" smtClean="0">
                <a:solidFill>
                  <a:schemeClr val="accent2">
                    <a:lumMod val="60000"/>
                    <a:lumOff val="40000"/>
                  </a:schemeClr>
                </a:solidFill>
              </a:rPr>
              <a:t>Monitor moods on 6 scales (anxiety, stress, depression, brain injury, PTS, wellbeing)</a:t>
            </a:r>
          </a:p>
          <a:p>
            <a:pPr lvl="1"/>
            <a:r>
              <a:rPr lang="en-US" sz="2800" dirty="0" smtClean="0">
                <a:solidFill>
                  <a:schemeClr val="accent2">
                    <a:lumMod val="60000"/>
                    <a:lumOff val="40000"/>
                  </a:schemeClr>
                </a:solidFill>
              </a:rPr>
              <a:t>From National Center for Telehealth and Technology</a:t>
            </a:r>
          </a:p>
          <a:p>
            <a:endParaRPr lang="en-US" sz="2800" dirty="0"/>
          </a:p>
        </p:txBody>
      </p:sp>
      <p:sp>
        <p:nvSpPr>
          <p:cNvPr id="6" name="Content Placeholder 5"/>
          <p:cNvSpPr>
            <a:spLocks noGrp="1"/>
          </p:cNvSpPr>
          <p:nvPr>
            <p:ph sz="half" idx="2"/>
          </p:nvPr>
        </p:nvSpPr>
        <p:spPr>
          <a:xfrm>
            <a:off x="4792218" y="2042160"/>
            <a:ext cx="4351782" cy="4130040"/>
          </a:xfrm>
        </p:spPr>
        <p:txBody>
          <a:bodyPr>
            <a:noAutofit/>
          </a:bodyPr>
          <a:lstStyle/>
          <a:p>
            <a:r>
              <a:rPr lang="en-US" sz="2800" dirty="0"/>
              <a:t>Other highly recommended:</a:t>
            </a:r>
          </a:p>
          <a:p>
            <a:pPr lvl="1"/>
            <a:r>
              <a:rPr lang="en-US" sz="2800" i="1" dirty="0" err="1">
                <a:solidFill>
                  <a:schemeClr val="accent2">
                    <a:lumMod val="60000"/>
                    <a:lumOff val="40000"/>
                  </a:schemeClr>
                </a:solidFill>
              </a:rPr>
              <a:t>MoodPanda</a:t>
            </a:r>
            <a:r>
              <a:rPr lang="en-US" sz="2800" dirty="0">
                <a:solidFill>
                  <a:schemeClr val="accent2">
                    <a:lumMod val="60000"/>
                    <a:lumOff val="40000"/>
                  </a:schemeClr>
                </a:solidFill>
              </a:rPr>
              <a:t> –Moon Diary &amp; tracker</a:t>
            </a:r>
          </a:p>
          <a:p>
            <a:pPr lvl="1"/>
            <a:r>
              <a:rPr lang="en-US" sz="2800" i="1" dirty="0">
                <a:solidFill>
                  <a:schemeClr val="accent2">
                    <a:lumMod val="60000"/>
                    <a:lumOff val="40000"/>
                  </a:schemeClr>
                </a:solidFill>
              </a:rPr>
              <a:t>Live OCD Free</a:t>
            </a:r>
          </a:p>
          <a:p>
            <a:pPr lvl="1"/>
            <a:r>
              <a:rPr lang="en-US" sz="2800" i="1" dirty="0">
                <a:solidFill>
                  <a:schemeClr val="accent2">
                    <a:lumMod val="60000"/>
                    <a:lumOff val="40000"/>
                  </a:schemeClr>
                </a:solidFill>
              </a:rPr>
              <a:t>ADHD Angel</a:t>
            </a:r>
          </a:p>
          <a:p>
            <a:pPr lvl="1"/>
            <a:r>
              <a:rPr lang="en-US" sz="2800" i="1" dirty="0">
                <a:solidFill>
                  <a:schemeClr val="accent2">
                    <a:lumMod val="60000"/>
                    <a:lumOff val="40000"/>
                  </a:schemeClr>
                </a:solidFill>
              </a:rPr>
              <a:t>PTSD Coach (VA)</a:t>
            </a:r>
          </a:p>
          <a:p>
            <a:pPr lvl="1"/>
            <a:r>
              <a:rPr lang="en-US" sz="2800" i="1" dirty="0">
                <a:solidFill>
                  <a:schemeClr val="accent2">
                    <a:lumMod val="60000"/>
                    <a:lumOff val="40000"/>
                  </a:schemeClr>
                </a:solidFill>
              </a:rPr>
              <a:t>Breathe2Relax</a:t>
            </a:r>
          </a:p>
          <a:p>
            <a:pPr lvl="1"/>
            <a:r>
              <a:rPr lang="en-US" sz="2800" i="1" dirty="0" err="1">
                <a:solidFill>
                  <a:schemeClr val="accent2">
                    <a:lumMod val="60000"/>
                    <a:lumOff val="40000"/>
                  </a:schemeClr>
                </a:solidFill>
              </a:rPr>
              <a:t>mTBI</a:t>
            </a:r>
            <a:r>
              <a:rPr lang="en-US" sz="2800" i="1" dirty="0">
                <a:solidFill>
                  <a:schemeClr val="accent2">
                    <a:lumMod val="60000"/>
                    <a:lumOff val="40000"/>
                  </a:schemeClr>
                </a:solidFill>
              </a:rPr>
              <a:t> Pocket Guide</a:t>
            </a:r>
          </a:p>
          <a:p>
            <a:endParaRPr lang="en-US" sz="2800" dirty="0"/>
          </a:p>
        </p:txBody>
      </p:sp>
      <p:sp>
        <p:nvSpPr>
          <p:cNvPr id="4" name="Slide Number Placeholder 3"/>
          <p:cNvSpPr>
            <a:spLocks noGrp="1"/>
          </p:cNvSpPr>
          <p:nvPr>
            <p:ph type="sldNum" sz="quarter" idx="12"/>
          </p:nvPr>
        </p:nvSpPr>
        <p:spPr/>
        <p:txBody>
          <a:bodyPr/>
          <a:lstStyle/>
          <a:p>
            <a:fld id="{BFE78BB6-AD80-4F03-A5BB-FAF7E3A84D23}" type="slidenum">
              <a:rPr lang="en-US" smtClean="0"/>
              <a:t>43</a:t>
            </a:fld>
            <a:endParaRPr lang="en-US"/>
          </a:p>
        </p:txBody>
      </p:sp>
      <p:pic>
        <p:nvPicPr>
          <p:cNvPr id="5" name="Picture 4"/>
          <p:cNvPicPr>
            <a:picLocks noChangeAspect="1"/>
          </p:cNvPicPr>
          <p:nvPr/>
        </p:nvPicPr>
        <p:blipFill>
          <a:blip r:embed="rId3"/>
          <a:stretch>
            <a:fillRect/>
          </a:stretch>
        </p:blipFill>
        <p:spPr>
          <a:xfrm>
            <a:off x="6901015" y="272796"/>
            <a:ext cx="1822361" cy="1828800"/>
          </a:xfrm>
          <a:prstGeom prst="rect">
            <a:avLst/>
          </a:prstGeom>
        </p:spPr>
      </p:pic>
    </p:spTree>
    <p:extLst>
      <p:ext uri="{BB962C8B-B14F-4D97-AF65-F5344CB8AC3E}">
        <p14:creationId xmlns:p14="http://schemas.microsoft.com/office/powerpoint/2010/main" val="18047201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716" y="1250303"/>
            <a:ext cx="5518246" cy="5387608"/>
          </a:xfrm>
        </p:spPr>
        <p:txBody>
          <a:bodyPr>
            <a:normAutofit/>
          </a:bodyPr>
          <a:lstStyle/>
          <a:p>
            <a:pPr marL="514350" indent="-514350">
              <a:lnSpc>
                <a:spcPct val="100000"/>
              </a:lnSpc>
              <a:buFont typeface="+mj-lt"/>
              <a:buAutoNum type="arabicPeriod" startAt="3"/>
            </a:pPr>
            <a:r>
              <a:rPr lang="en-US" dirty="0" smtClean="0"/>
              <a:t>Apps </a:t>
            </a:r>
            <a:r>
              <a:rPr lang="en-US" dirty="0"/>
              <a:t>that provide </a:t>
            </a:r>
            <a:r>
              <a:rPr lang="en-US" dirty="0" smtClean="0"/>
              <a:t>access </a:t>
            </a:r>
            <a:r>
              <a:rPr lang="en-US" dirty="0"/>
              <a:t>to </a:t>
            </a:r>
            <a:r>
              <a:rPr lang="en-US" b="1" dirty="0"/>
              <a:t>information </a:t>
            </a:r>
            <a:r>
              <a:rPr lang="en-US" dirty="0"/>
              <a:t>related to patients’ health conditions or </a:t>
            </a:r>
            <a:r>
              <a:rPr lang="en-US" dirty="0" smtClean="0"/>
              <a:t>treatments (</a:t>
            </a:r>
            <a:r>
              <a:rPr lang="en-US" b="1" dirty="0"/>
              <a:t>reference</a:t>
            </a:r>
            <a:r>
              <a:rPr lang="en-US" dirty="0" smtClean="0"/>
              <a:t>) </a:t>
            </a:r>
          </a:p>
          <a:p>
            <a:pPr marL="514350" indent="-514350">
              <a:lnSpc>
                <a:spcPct val="100000"/>
              </a:lnSpc>
              <a:buFont typeface="+mj-lt"/>
              <a:buAutoNum type="arabicPeriod" startAt="3"/>
            </a:pPr>
            <a:r>
              <a:rPr lang="en-US" dirty="0" smtClean="0"/>
              <a:t>Perform simple </a:t>
            </a:r>
            <a:r>
              <a:rPr lang="en-US" b="1" dirty="0" smtClean="0"/>
              <a:t>calculations</a:t>
            </a:r>
            <a:r>
              <a:rPr lang="en-US" dirty="0" smtClean="0"/>
              <a:t> routinely used in practice. </a:t>
            </a:r>
          </a:p>
          <a:p>
            <a:pPr marL="512763" lvl="1" indent="-238125">
              <a:lnSpc>
                <a:spcPct val="100000"/>
              </a:lnSpc>
            </a:pPr>
            <a:r>
              <a:rPr lang="en-US" i="1" dirty="0" smtClean="0">
                <a:solidFill>
                  <a:schemeClr val="accent2">
                    <a:lumMod val="60000"/>
                    <a:lumOff val="40000"/>
                  </a:schemeClr>
                </a:solidFill>
              </a:rPr>
              <a:t>Epocrates</a:t>
            </a:r>
          </a:p>
          <a:p>
            <a:pPr marL="512763" lvl="1" indent="-238125">
              <a:lnSpc>
                <a:spcPct val="100000"/>
              </a:lnSpc>
            </a:pPr>
            <a:r>
              <a:rPr lang="en-US" i="1" dirty="0" err="1" smtClean="0">
                <a:solidFill>
                  <a:schemeClr val="accent2">
                    <a:lumMod val="60000"/>
                    <a:lumOff val="40000"/>
                  </a:schemeClr>
                </a:solidFill>
              </a:rPr>
              <a:t>QxMD</a:t>
            </a:r>
            <a:r>
              <a:rPr lang="en-US" i="1" dirty="0" smtClean="0">
                <a:solidFill>
                  <a:schemeClr val="accent2">
                    <a:lumMod val="60000"/>
                    <a:lumOff val="40000"/>
                  </a:schemeClr>
                </a:solidFill>
              </a:rPr>
              <a:t> Calculate</a:t>
            </a:r>
          </a:p>
        </p:txBody>
      </p:sp>
      <p:sp>
        <p:nvSpPr>
          <p:cNvPr id="4" name="Slide Number Placeholder 3"/>
          <p:cNvSpPr>
            <a:spLocks noGrp="1"/>
          </p:cNvSpPr>
          <p:nvPr>
            <p:ph type="sldNum" sz="quarter" idx="12"/>
          </p:nvPr>
        </p:nvSpPr>
        <p:spPr/>
        <p:txBody>
          <a:bodyPr/>
          <a:lstStyle/>
          <a:p>
            <a:fld id="{BFE78BB6-AD80-4F03-A5BB-FAF7E3A84D23}" type="slidenum">
              <a:rPr lang="en-US" smtClean="0"/>
              <a:t>44</a:t>
            </a:fld>
            <a:endParaRPr lang="en-US"/>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837"/>
          <a:stretch/>
        </p:blipFill>
        <p:spPr bwMode="auto">
          <a:xfrm>
            <a:off x="6204046" y="1558977"/>
            <a:ext cx="2505238" cy="43566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6334418" y="6268578"/>
            <a:ext cx="1767472" cy="369332"/>
          </a:xfrm>
          <a:prstGeom prst="rect">
            <a:avLst/>
          </a:prstGeom>
          <a:noFill/>
        </p:spPr>
        <p:txBody>
          <a:bodyPr wrap="none" rtlCol="0">
            <a:spAutoFit/>
          </a:bodyPr>
          <a:lstStyle/>
          <a:p>
            <a:r>
              <a:rPr lang="en-US" dirty="0" smtClean="0"/>
              <a:t>Epocrates.com</a:t>
            </a:r>
            <a:endParaRPr lang="en-US" dirty="0"/>
          </a:p>
        </p:txBody>
      </p:sp>
      <p:sp>
        <p:nvSpPr>
          <p:cNvPr id="7" name="Title 1"/>
          <p:cNvSpPr txBox="1">
            <a:spLocks/>
          </p:cNvSpPr>
          <p:nvPr/>
        </p:nvSpPr>
        <p:spPr>
          <a:xfrm>
            <a:off x="685800" y="484632"/>
            <a:ext cx="7853172" cy="41110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200" b="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2400" dirty="0" smtClean="0">
                <a:solidFill>
                  <a:srgbClr val="C00000"/>
                </a:solidFill>
              </a:rPr>
              <a:t>FDA Oversight Discretion </a:t>
            </a:r>
            <a:endParaRPr lang="en-US" sz="2400" dirty="0">
              <a:solidFill>
                <a:srgbClr val="C00000"/>
              </a:solidFill>
            </a:endParaRPr>
          </a:p>
        </p:txBody>
      </p:sp>
    </p:spTree>
    <p:extLst>
      <p:ext uri="{BB962C8B-B14F-4D97-AF65-F5344CB8AC3E}">
        <p14:creationId xmlns:p14="http://schemas.microsoft.com/office/powerpoint/2010/main" val="34613611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self-Education </a:t>
            </a:r>
            <a:endParaRPr lang="en-US" dirty="0"/>
          </a:p>
        </p:txBody>
      </p:sp>
      <p:sp>
        <p:nvSpPr>
          <p:cNvPr id="3" name="Content Placeholder 2"/>
          <p:cNvSpPr>
            <a:spLocks noGrp="1"/>
          </p:cNvSpPr>
          <p:nvPr>
            <p:ph idx="1"/>
          </p:nvPr>
        </p:nvSpPr>
        <p:spPr>
          <a:xfrm>
            <a:off x="440964" y="1889760"/>
            <a:ext cx="7772400" cy="4282440"/>
          </a:xfrm>
        </p:spPr>
        <p:txBody>
          <a:bodyPr>
            <a:normAutofit lnSpcReduction="10000"/>
          </a:bodyPr>
          <a:lstStyle/>
          <a:p>
            <a:r>
              <a:rPr lang="en-US" dirty="0" smtClean="0"/>
              <a:t>Apps designed for patients </a:t>
            </a:r>
          </a:p>
          <a:p>
            <a:pPr lvl="1"/>
            <a:r>
              <a:rPr lang="en-US" dirty="0" err="1">
                <a:solidFill>
                  <a:schemeClr val="accent2">
                    <a:lumMod val="60000"/>
                    <a:lumOff val="40000"/>
                  </a:schemeClr>
                </a:solidFill>
              </a:rPr>
              <a:t>iTriage</a:t>
            </a:r>
            <a:endParaRPr lang="en-US" dirty="0">
              <a:solidFill>
                <a:schemeClr val="accent2">
                  <a:lumMod val="60000"/>
                  <a:lumOff val="40000"/>
                </a:schemeClr>
              </a:solidFill>
            </a:endParaRPr>
          </a:p>
          <a:p>
            <a:pPr lvl="1"/>
            <a:r>
              <a:rPr lang="en-US" dirty="0">
                <a:solidFill>
                  <a:schemeClr val="accent2">
                    <a:lumMod val="60000"/>
                    <a:lumOff val="40000"/>
                  </a:schemeClr>
                </a:solidFill>
              </a:rPr>
              <a:t>WebMD</a:t>
            </a:r>
          </a:p>
          <a:p>
            <a:pPr lvl="2"/>
            <a:r>
              <a:rPr lang="en-US" dirty="0" smtClean="0"/>
              <a:t>Symptom checker</a:t>
            </a:r>
          </a:p>
          <a:p>
            <a:pPr lvl="2"/>
            <a:r>
              <a:rPr lang="en-US" dirty="0" smtClean="0"/>
              <a:t>Procedure information</a:t>
            </a:r>
          </a:p>
          <a:p>
            <a:pPr lvl="2"/>
            <a:r>
              <a:rPr lang="en-US" dirty="0" smtClean="0"/>
              <a:t>Condition information</a:t>
            </a:r>
          </a:p>
          <a:p>
            <a:pPr lvl="2"/>
            <a:r>
              <a:rPr lang="en-US" dirty="0" smtClean="0"/>
              <a:t>Medication information</a:t>
            </a:r>
          </a:p>
          <a:p>
            <a:pPr lvl="2"/>
            <a:r>
              <a:rPr lang="en-US" dirty="0" smtClean="0"/>
              <a:t>Allergy information</a:t>
            </a:r>
          </a:p>
          <a:p>
            <a:pPr lvl="1"/>
            <a:r>
              <a:rPr lang="en-US" dirty="0" err="1" smtClean="0">
                <a:solidFill>
                  <a:schemeClr val="accent2">
                    <a:lumMod val="60000"/>
                    <a:lumOff val="40000"/>
                  </a:schemeClr>
                </a:solidFill>
              </a:rPr>
              <a:t>AskMD</a:t>
            </a:r>
            <a:endParaRPr lang="en-US" dirty="0" smtClean="0">
              <a:solidFill>
                <a:schemeClr val="accent2">
                  <a:lumMod val="60000"/>
                  <a:lumOff val="40000"/>
                </a:schemeClr>
              </a:solidFill>
            </a:endParaRPr>
          </a:p>
          <a:p>
            <a:pPr lvl="1"/>
            <a:r>
              <a:rPr lang="en-US" dirty="0" err="1" smtClean="0">
                <a:solidFill>
                  <a:schemeClr val="accent2">
                    <a:lumMod val="60000"/>
                    <a:lumOff val="40000"/>
                  </a:schemeClr>
                </a:solidFill>
              </a:rPr>
              <a:t>KidsDoc</a:t>
            </a:r>
            <a:endParaRPr lang="en-US" dirty="0" smtClean="0">
              <a:solidFill>
                <a:schemeClr val="accent2">
                  <a:lumMod val="60000"/>
                  <a:lumOff val="40000"/>
                </a:schemeClr>
              </a:solidFill>
            </a:endParaRPr>
          </a:p>
        </p:txBody>
      </p:sp>
      <p:sp>
        <p:nvSpPr>
          <p:cNvPr id="4" name="Slide Number Placeholder 3"/>
          <p:cNvSpPr>
            <a:spLocks noGrp="1"/>
          </p:cNvSpPr>
          <p:nvPr>
            <p:ph type="sldNum" sz="quarter" idx="12"/>
          </p:nvPr>
        </p:nvSpPr>
        <p:spPr/>
        <p:txBody>
          <a:bodyPr/>
          <a:lstStyle/>
          <a:p>
            <a:fld id="{BFE78BB6-AD80-4F03-A5BB-FAF7E3A84D23}" type="slidenum">
              <a:rPr lang="en-US" smtClean="0"/>
              <a:t>45</a:t>
            </a:fld>
            <a:endParaRPr lang="en-US"/>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128" y="6148238"/>
            <a:ext cx="489672" cy="4896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0259" y="1424050"/>
            <a:ext cx="2643087" cy="45138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4573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8075428" cy="1405128"/>
          </a:xfrm>
        </p:spPr>
        <p:txBody>
          <a:bodyPr/>
          <a:lstStyle/>
          <a:p>
            <a:r>
              <a:rPr lang="en-US" dirty="0" smtClean="0"/>
              <a:t>What is out there for your patients?</a:t>
            </a:r>
            <a:endParaRPr lang="en-US" dirty="0"/>
          </a:p>
        </p:txBody>
      </p:sp>
      <p:sp>
        <p:nvSpPr>
          <p:cNvPr id="3" name="Content Placeholder 2"/>
          <p:cNvSpPr>
            <a:spLocks noGrp="1"/>
          </p:cNvSpPr>
          <p:nvPr>
            <p:ph idx="1"/>
          </p:nvPr>
        </p:nvSpPr>
        <p:spPr>
          <a:xfrm>
            <a:off x="685800" y="1889759"/>
            <a:ext cx="7772400" cy="4623007"/>
          </a:xfrm>
        </p:spPr>
        <p:txBody>
          <a:bodyPr>
            <a:normAutofit lnSpcReduction="10000"/>
          </a:bodyPr>
          <a:lstStyle/>
          <a:p>
            <a:r>
              <a:rPr lang="en-US" dirty="0" smtClean="0"/>
              <a:t>Activity:  Using Google, search for </a:t>
            </a:r>
            <a:r>
              <a:rPr lang="en-US" dirty="0" smtClean="0">
                <a:solidFill>
                  <a:srgbClr val="C00000"/>
                </a:solidFill>
              </a:rPr>
              <a:t>“best apps for patients with _____”</a:t>
            </a:r>
            <a:r>
              <a:rPr lang="en-US" dirty="0" smtClean="0"/>
              <a:t> using a condition common in your practice</a:t>
            </a:r>
            <a:endParaRPr lang="en-US" dirty="0"/>
          </a:p>
          <a:p>
            <a:r>
              <a:rPr lang="en-US" dirty="0" smtClean="0"/>
              <a:t>Look for articles listing coaching, tracking and/or educational apps </a:t>
            </a:r>
          </a:p>
          <a:p>
            <a:r>
              <a:rPr lang="en-US" dirty="0" smtClean="0"/>
              <a:t>Good sites with reviews include: </a:t>
            </a:r>
            <a:r>
              <a:rPr lang="en-US" sz="2800" dirty="0" smtClean="0"/>
              <a:t>iMedicalApps.com, MobiHealthNews.com, Medscape, Healthline.com, EverydayHealth.com, specialty blogs</a:t>
            </a:r>
          </a:p>
          <a:p>
            <a:r>
              <a:rPr lang="en-US" sz="2800" dirty="0" smtClean="0"/>
              <a:t>Check dates. Look for current or past year. </a:t>
            </a:r>
          </a:p>
          <a:p>
            <a:endParaRPr lang="en-US" dirty="0" smtClean="0"/>
          </a:p>
        </p:txBody>
      </p:sp>
      <p:sp>
        <p:nvSpPr>
          <p:cNvPr id="4" name="Slide Number Placeholder 3"/>
          <p:cNvSpPr>
            <a:spLocks noGrp="1"/>
          </p:cNvSpPr>
          <p:nvPr>
            <p:ph type="sldNum" sz="quarter" idx="12"/>
          </p:nvPr>
        </p:nvSpPr>
        <p:spPr/>
        <p:txBody>
          <a:bodyPr/>
          <a:lstStyle/>
          <a:p>
            <a:fld id="{BFE78BB6-AD80-4F03-A5BB-FAF7E3A84D23}" type="slidenum">
              <a:rPr lang="en-US" smtClean="0"/>
              <a:pPr/>
              <a:t>46</a:t>
            </a:fld>
            <a:endParaRPr lang="en-US" dirty="0"/>
          </a:p>
        </p:txBody>
      </p:sp>
    </p:spTree>
    <p:extLst>
      <p:ext uri="{BB962C8B-B14F-4D97-AF65-F5344CB8AC3E}">
        <p14:creationId xmlns:p14="http://schemas.microsoft.com/office/powerpoint/2010/main" val="3645313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App Stores</a:t>
            </a:r>
            <a:endParaRPr lang="en-US" dirty="0"/>
          </a:p>
        </p:txBody>
      </p:sp>
      <p:sp>
        <p:nvSpPr>
          <p:cNvPr id="3" name="Content Placeholder 2"/>
          <p:cNvSpPr>
            <a:spLocks noGrp="1"/>
          </p:cNvSpPr>
          <p:nvPr>
            <p:ph idx="1"/>
          </p:nvPr>
        </p:nvSpPr>
        <p:spPr/>
        <p:txBody>
          <a:bodyPr/>
          <a:lstStyle/>
          <a:p>
            <a:r>
              <a:rPr lang="en-US" dirty="0" smtClean="0"/>
              <a:t>Google Play </a:t>
            </a:r>
            <a:r>
              <a:rPr lang="en-US" sz="2800" dirty="0" smtClean="0">
                <a:hlinkClick r:id="rId3" action="ppaction://hlinkfile"/>
              </a:rPr>
              <a:t>play.google.com/store/apps</a:t>
            </a:r>
            <a:endParaRPr lang="en-US" sz="2800" dirty="0" smtClean="0"/>
          </a:p>
          <a:p>
            <a:pPr lvl="1"/>
            <a:r>
              <a:rPr lang="en-US" dirty="0" smtClean="0"/>
              <a:t>Pick category or search and filter ratings 4+, price, but not category</a:t>
            </a:r>
          </a:p>
          <a:p>
            <a:r>
              <a:rPr lang="en-US" dirty="0" smtClean="0"/>
              <a:t>iTunes App Store lacks functionality</a:t>
            </a:r>
          </a:p>
          <a:p>
            <a:r>
              <a:rPr lang="en-US" dirty="0" smtClean="0"/>
              <a:t>Try </a:t>
            </a:r>
            <a:r>
              <a:rPr lang="en-US" dirty="0" smtClean="0">
                <a:hlinkClick r:id="rId4"/>
              </a:rPr>
              <a:t>https://theappstore.org</a:t>
            </a:r>
            <a:r>
              <a:rPr lang="en-US" dirty="0" smtClean="0"/>
              <a:t> </a:t>
            </a:r>
          </a:p>
          <a:p>
            <a:pPr lvl="1"/>
            <a:r>
              <a:rPr lang="en-US" dirty="0" smtClean="0"/>
              <a:t>Filter by last updated, ratings, category, price, age</a:t>
            </a:r>
          </a:p>
          <a:p>
            <a:pPr lvl="1"/>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pPr/>
              <a:t>47</a:t>
            </a:fld>
            <a:endParaRPr lang="en-US" dirty="0"/>
          </a:p>
        </p:txBody>
      </p:sp>
      <p:pic>
        <p:nvPicPr>
          <p:cNvPr id="5" name="Picture 4"/>
          <p:cNvPicPr>
            <a:picLocks noChangeAspect="1"/>
          </p:cNvPicPr>
          <p:nvPr/>
        </p:nvPicPr>
        <p:blipFill>
          <a:blip r:embed="rId5"/>
          <a:stretch>
            <a:fillRect/>
          </a:stretch>
        </p:blipFill>
        <p:spPr>
          <a:xfrm>
            <a:off x="999553" y="5119062"/>
            <a:ext cx="6663119" cy="1526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6970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00721" y="754087"/>
            <a:ext cx="2743200" cy="4876800"/>
          </a:xfrm>
          <a:prstGeom prst="rect">
            <a:avLst/>
          </a:prstGeom>
          <a:effectLst>
            <a:outerShdw blurRad="292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34715" y="895739"/>
            <a:ext cx="5314921" cy="5568003"/>
          </a:xfrm>
        </p:spPr>
        <p:txBody>
          <a:bodyPr>
            <a:normAutofit lnSpcReduction="10000"/>
          </a:bodyPr>
          <a:lstStyle/>
          <a:p>
            <a:pPr marL="514350" indent="-514350">
              <a:lnSpc>
                <a:spcPct val="100000"/>
              </a:lnSpc>
              <a:buFont typeface="+mj-lt"/>
              <a:buAutoNum type="arabicPeriod" startAt="5"/>
            </a:pPr>
            <a:r>
              <a:rPr lang="en-US" dirty="0"/>
              <a:t>Apps that </a:t>
            </a:r>
            <a:r>
              <a:rPr lang="en-US" dirty="0" smtClean="0"/>
              <a:t>help </a:t>
            </a:r>
            <a:r>
              <a:rPr lang="en-US" dirty="0"/>
              <a:t>patients </a:t>
            </a:r>
            <a:r>
              <a:rPr lang="en-US" b="1" dirty="0" smtClean="0"/>
              <a:t>document, show, or communicate to providers </a:t>
            </a:r>
            <a:r>
              <a:rPr lang="en-US" dirty="0" smtClean="0"/>
              <a:t>potential </a:t>
            </a:r>
            <a:r>
              <a:rPr lang="en-US" dirty="0"/>
              <a:t>medical </a:t>
            </a:r>
            <a:r>
              <a:rPr lang="en-US" dirty="0" smtClean="0"/>
              <a:t>conditions. </a:t>
            </a:r>
          </a:p>
          <a:p>
            <a:pPr lvl="1">
              <a:lnSpc>
                <a:spcPct val="100000"/>
              </a:lnSpc>
            </a:pPr>
            <a:r>
              <a:rPr lang="en-US" sz="3200" dirty="0" smtClean="0">
                <a:solidFill>
                  <a:schemeClr val="accent2">
                    <a:lumMod val="60000"/>
                    <a:lumOff val="40000"/>
                  </a:schemeClr>
                </a:solidFill>
              </a:rPr>
              <a:t>Telemedicine platforms</a:t>
            </a:r>
          </a:p>
          <a:p>
            <a:pPr lvl="2">
              <a:lnSpc>
                <a:spcPct val="100000"/>
              </a:lnSpc>
            </a:pPr>
            <a:r>
              <a:rPr lang="en-US" sz="2800" dirty="0" smtClean="0"/>
              <a:t>eVisit.com</a:t>
            </a:r>
          </a:p>
          <a:p>
            <a:pPr lvl="2">
              <a:lnSpc>
                <a:spcPct val="100000"/>
              </a:lnSpc>
            </a:pPr>
            <a:r>
              <a:rPr lang="en-US" sz="2800" dirty="0" err="1" smtClean="0"/>
              <a:t>TouchCare</a:t>
            </a:r>
            <a:endParaRPr lang="en-US" sz="2800" dirty="0" smtClean="0"/>
          </a:p>
          <a:p>
            <a:pPr lvl="1">
              <a:lnSpc>
                <a:spcPct val="100000"/>
              </a:lnSpc>
            </a:pPr>
            <a:r>
              <a:rPr lang="en-US" sz="3200" dirty="0" err="1" smtClean="0">
                <a:solidFill>
                  <a:schemeClr val="accent2">
                    <a:lumMod val="60000"/>
                    <a:lumOff val="40000"/>
                  </a:schemeClr>
                </a:solidFill>
              </a:rPr>
              <a:t>TeleProviders</a:t>
            </a:r>
            <a:endParaRPr lang="en-US" sz="3200" dirty="0" smtClean="0">
              <a:solidFill>
                <a:schemeClr val="accent2">
                  <a:lumMod val="60000"/>
                  <a:lumOff val="40000"/>
                </a:schemeClr>
              </a:solidFill>
            </a:endParaRPr>
          </a:p>
          <a:p>
            <a:pPr lvl="2">
              <a:lnSpc>
                <a:spcPct val="100000"/>
              </a:lnSpc>
            </a:pPr>
            <a:r>
              <a:rPr lang="en-US" dirty="0" smtClean="0"/>
              <a:t>DoctorOnDemand.com</a:t>
            </a:r>
          </a:p>
          <a:p>
            <a:pPr lvl="2">
              <a:lnSpc>
                <a:spcPct val="100000"/>
              </a:lnSpc>
            </a:pPr>
            <a:r>
              <a:rPr lang="en-US" smtClean="0"/>
              <a:t>HealthTap.com</a:t>
            </a:r>
          </a:p>
          <a:p>
            <a:pPr lvl="2">
              <a:lnSpc>
                <a:spcPct val="100000"/>
              </a:lnSpc>
            </a:pPr>
            <a:r>
              <a:rPr lang="en-US" smtClean="0"/>
              <a:t>LiveHealth</a:t>
            </a:r>
            <a:r>
              <a:rPr lang="en-US" dirty="0" smtClean="0"/>
              <a:t> Online</a:t>
            </a:r>
          </a:p>
          <a:p>
            <a:pPr lvl="1">
              <a:lnSpc>
                <a:spcPct val="100000"/>
              </a:lnSpc>
            </a:pP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48</a:t>
            </a:fld>
            <a:endParaRPr lang="en-US"/>
          </a:p>
        </p:txBody>
      </p:sp>
      <p:sp>
        <p:nvSpPr>
          <p:cNvPr id="5" name="TextBox 4"/>
          <p:cNvSpPr txBox="1"/>
          <p:nvPr/>
        </p:nvSpPr>
        <p:spPr>
          <a:xfrm>
            <a:off x="6418117" y="5747312"/>
            <a:ext cx="1908408" cy="369332"/>
          </a:xfrm>
          <a:prstGeom prst="rect">
            <a:avLst/>
          </a:prstGeom>
          <a:noFill/>
        </p:spPr>
        <p:txBody>
          <a:bodyPr wrap="none" rtlCol="0">
            <a:spAutoFit/>
          </a:bodyPr>
          <a:lstStyle/>
          <a:p>
            <a:r>
              <a:rPr lang="en-US" dirty="0" smtClean="0"/>
              <a:t>TouchCare.com </a:t>
            </a:r>
            <a:endParaRPr lang="en-US" dirty="0"/>
          </a:p>
        </p:txBody>
      </p:sp>
      <p:sp>
        <p:nvSpPr>
          <p:cNvPr id="8" name="TextBox 7"/>
          <p:cNvSpPr txBox="1"/>
          <p:nvPr/>
        </p:nvSpPr>
        <p:spPr>
          <a:xfrm>
            <a:off x="771642" y="6233069"/>
            <a:ext cx="8277761" cy="584775"/>
          </a:xfrm>
          <a:prstGeom prst="rect">
            <a:avLst/>
          </a:prstGeom>
          <a:noFill/>
        </p:spPr>
        <p:txBody>
          <a:bodyPr wrap="square" rtlCol="0">
            <a:spAutoFit/>
          </a:bodyPr>
          <a:lstStyle/>
          <a:p>
            <a:r>
              <a:rPr lang="en-US" sz="1600" dirty="0" smtClean="0"/>
              <a:t>Duffy, J. 10 apps that are changing healthcare.  PC Magazine. </a:t>
            </a:r>
            <a:r>
              <a:rPr lang="en-US" sz="1600" dirty="0"/>
              <a:t>2/11/15. </a:t>
            </a:r>
            <a:r>
              <a:rPr lang="en-US" sz="1600" dirty="0">
                <a:hlinkClick r:id="rId5"/>
              </a:rPr>
              <a:t>http://</a:t>
            </a:r>
            <a:r>
              <a:rPr lang="en-US" sz="1600" dirty="0" smtClean="0">
                <a:hlinkClick r:id="rId5"/>
              </a:rPr>
              <a:t>www.pcmag.com/article2/0,2817,2476623,00.asp</a:t>
            </a:r>
            <a:r>
              <a:rPr lang="en-US" sz="1600" dirty="0" smtClean="0"/>
              <a:t> </a:t>
            </a:r>
            <a:endParaRPr lang="en-US" sz="1600" dirty="0"/>
          </a:p>
        </p:txBody>
      </p:sp>
      <p:pic>
        <p:nvPicPr>
          <p:cNvPr id="7" name="Picture 6">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287" y="6272785"/>
            <a:ext cx="471039" cy="471039"/>
          </a:xfrm>
          <a:prstGeom prst="rect">
            <a:avLst/>
          </a:prstGeom>
        </p:spPr>
      </p:pic>
      <p:sp>
        <p:nvSpPr>
          <p:cNvPr id="11" name="Title 1"/>
          <p:cNvSpPr txBox="1">
            <a:spLocks/>
          </p:cNvSpPr>
          <p:nvPr/>
        </p:nvSpPr>
        <p:spPr>
          <a:xfrm>
            <a:off x="685800" y="484632"/>
            <a:ext cx="7853172" cy="41110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200" b="0" kern="1200" cap="all"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2400" dirty="0" smtClean="0">
                <a:solidFill>
                  <a:srgbClr val="C00000"/>
                </a:solidFill>
              </a:rPr>
              <a:t>FDA Oversight Discretion </a:t>
            </a:r>
            <a:endParaRPr lang="en-US" sz="2400" dirty="0">
              <a:solidFill>
                <a:srgbClr val="C00000"/>
              </a:solidFill>
            </a:endParaRPr>
          </a:p>
        </p:txBody>
      </p:sp>
      <p:pic>
        <p:nvPicPr>
          <p:cNvPr id="10" name="Home%20-%20Touchca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000721" y="775284"/>
            <a:ext cx="2743200" cy="4876800"/>
          </a:xfrm>
          <a:prstGeom prst="rect">
            <a:avLst/>
          </a:prstGeom>
        </p:spPr>
      </p:pic>
    </p:spTree>
    <p:extLst>
      <p:ext uri="{BB962C8B-B14F-4D97-AF65-F5344CB8AC3E}">
        <p14:creationId xmlns:p14="http://schemas.microsoft.com/office/powerpoint/2010/main" val="3500216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24/7 App Based Visits</a:t>
            </a:r>
            <a:endParaRPr lang="en-US" dirty="0"/>
          </a:p>
        </p:txBody>
      </p:sp>
      <p:sp>
        <p:nvSpPr>
          <p:cNvPr id="3" name="Content Placeholder 2"/>
          <p:cNvSpPr>
            <a:spLocks noGrp="1"/>
          </p:cNvSpPr>
          <p:nvPr>
            <p:ph idx="1"/>
          </p:nvPr>
        </p:nvSpPr>
        <p:spPr>
          <a:xfrm>
            <a:off x="483198" y="1719788"/>
            <a:ext cx="5323114" cy="4282440"/>
          </a:xfrm>
        </p:spPr>
        <p:txBody>
          <a:bodyPr>
            <a:normAutofit fontScale="92500"/>
          </a:bodyPr>
          <a:lstStyle/>
          <a:p>
            <a:r>
              <a:rPr lang="en-US" dirty="0" err="1" smtClean="0"/>
              <a:t>Univ</a:t>
            </a:r>
            <a:r>
              <a:rPr lang="en-US" dirty="0" smtClean="0"/>
              <a:t> Pittsburg announced March 2017</a:t>
            </a:r>
          </a:p>
          <a:p>
            <a:r>
              <a:rPr lang="en-US" dirty="0" smtClean="0"/>
              <a:t>All citizens of Pennsylvania</a:t>
            </a:r>
          </a:p>
          <a:p>
            <a:r>
              <a:rPr lang="en-US" dirty="0" smtClean="0"/>
              <a:t>6 minute wait - $10-$49 per visit</a:t>
            </a:r>
          </a:p>
          <a:p>
            <a:r>
              <a:rPr lang="en-US" dirty="0" smtClean="0"/>
              <a:t>3,600 docs in system</a:t>
            </a:r>
          </a:p>
          <a:p>
            <a:r>
              <a:rPr lang="en-US" dirty="0" smtClean="0"/>
              <a:t>UPMC Health Plan members and non-members</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49</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4285" y="1280974"/>
            <a:ext cx="2799121" cy="446668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99931" y="5893655"/>
            <a:ext cx="8744137" cy="1015663"/>
          </a:xfrm>
          <a:prstGeom prst="rect">
            <a:avLst/>
          </a:prstGeom>
          <a:noFill/>
        </p:spPr>
        <p:txBody>
          <a:bodyPr wrap="square" rtlCol="0">
            <a:spAutoFit/>
          </a:bodyPr>
          <a:lstStyle/>
          <a:p>
            <a:r>
              <a:rPr lang="en-US" sz="1600" dirty="0" smtClean="0"/>
              <a:t>Mack, H. </a:t>
            </a:r>
            <a:r>
              <a:rPr lang="en-US" sz="1600" dirty="0"/>
              <a:t>UPMC Health Plan launches app-based video visits to all Pennsylvania </a:t>
            </a:r>
            <a:r>
              <a:rPr lang="en-US" sz="1600" dirty="0" smtClean="0"/>
              <a:t>residents. </a:t>
            </a:r>
            <a:r>
              <a:rPr lang="en-US" sz="1600" dirty="0" err="1" smtClean="0"/>
              <a:t>MobiHealthNews</a:t>
            </a:r>
            <a:r>
              <a:rPr lang="en-US" sz="1600" dirty="0" smtClean="0"/>
              <a:t>. 3/17</a:t>
            </a:r>
          </a:p>
          <a:p>
            <a:r>
              <a:rPr lang="en-US" sz="1400" dirty="0">
                <a:hlinkClick r:id="rId4"/>
              </a:rPr>
              <a:t>http://</a:t>
            </a:r>
            <a:r>
              <a:rPr lang="en-US" sz="1400" dirty="0" smtClean="0">
                <a:hlinkClick r:id="rId4"/>
              </a:rPr>
              <a:t>www.mobihealthnews.com/content/upmc-health-plan-launches-app-based-video-visits-all-pennsylvania-residents</a:t>
            </a:r>
            <a:r>
              <a:rPr lang="en-US" sz="1400" dirty="0" smtClean="0"/>
              <a:t> </a:t>
            </a:r>
            <a:endParaRPr lang="en-US" sz="1400" dirty="0"/>
          </a:p>
        </p:txBody>
      </p:sp>
    </p:spTree>
    <p:extLst>
      <p:ext uri="{BB962C8B-B14F-4D97-AF65-F5344CB8AC3E}">
        <p14:creationId xmlns:p14="http://schemas.microsoft.com/office/powerpoint/2010/main" val="4152382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Popularity and adoption of smartphones</a:t>
            </a:r>
            <a:br>
              <a:rPr lang="en-US" b="1" dirty="0"/>
            </a:br>
            <a:endParaRPr lang="en-US" dirty="0"/>
          </a:p>
        </p:txBody>
      </p:sp>
      <p:sp>
        <p:nvSpPr>
          <p:cNvPr id="3" name="Content Placeholder 2"/>
          <p:cNvSpPr>
            <a:spLocks noGrp="1"/>
          </p:cNvSpPr>
          <p:nvPr>
            <p:ph idx="1"/>
          </p:nvPr>
        </p:nvSpPr>
        <p:spPr/>
        <p:txBody>
          <a:bodyPr/>
          <a:lstStyle/>
          <a:p>
            <a:r>
              <a:rPr lang="en-US" dirty="0"/>
              <a:t>How many here have smartphones?</a:t>
            </a:r>
          </a:p>
          <a:p>
            <a:r>
              <a:rPr lang="en-US" dirty="0"/>
              <a:t>Use apps for health reasons yourself?</a:t>
            </a:r>
          </a:p>
          <a:p>
            <a:r>
              <a:rPr lang="en-US" dirty="0"/>
              <a:t>Use wearables or have other devices that talk to smartphone?</a:t>
            </a:r>
          </a:p>
          <a:p>
            <a:r>
              <a:rPr lang="en-US" dirty="0" smtClean="0"/>
              <a:t>Patients asking </a:t>
            </a:r>
            <a:r>
              <a:rPr lang="en-US" dirty="0"/>
              <a:t>you to recommend an app to help manage their disease or help them exercise and lose weight?</a:t>
            </a:r>
          </a:p>
          <a:p>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5</a:t>
            </a:fld>
            <a:endParaRPr lang="en-US"/>
          </a:p>
        </p:txBody>
      </p:sp>
    </p:spTree>
    <p:extLst>
      <p:ext uri="{BB962C8B-B14F-4D97-AF65-F5344CB8AC3E}">
        <p14:creationId xmlns:p14="http://schemas.microsoft.com/office/powerpoint/2010/main" val="24763032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38356" y="1554770"/>
            <a:ext cx="2599642" cy="4713808"/>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166255" y="1063689"/>
            <a:ext cx="5872101" cy="5574221"/>
          </a:xfrm>
        </p:spPr>
        <p:txBody>
          <a:bodyPr>
            <a:normAutofit/>
          </a:bodyPr>
          <a:lstStyle/>
          <a:p>
            <a:pPr marL="514350" indent="-514350">
              <a:lnSpc>
                <a:spcPct val="100000"/>
              </a:lnSpc>
              <a:buFont typeface="+mj-lt"/>
              <a:buAutoNum type="arabicPeriod" startAt="6"/>
            </a:pPr>
            <a:r>
              <a:rPr lang="en-US" dirty="0"/>
              <a:t>Apps that enable individuals to </a:t>
            </a:r>
            <a:r>
              <a:rPr lang="en-US" b="1" dirty="0"/>
              <a:t>interact with </a:t>
            </a:r>
            <a:r>
              <a:rPr lang="en-US" dirty="0" smtClean="0"/>
              <a:t>personal health record </a:t>
            </a:r>
            <a:r>
              <a:rPr lang="en-US" dirty="0"/>
              <a:t>systems or </a:t>
            </a:r>
            <a:r>
              <a:rPr lang="en-US" b="1" dirty="0"/>
              <a:t>EHR </a:t>
            </a:r>
            <a:r>
              <a:rPr lang="en-US" b="1" dirty="0" smtClean="0"/>
              <a:t>systems</a:t>
            </a:r>
            <a:r>
              <a:rPr lang="en-US" dirty="0" smtClean="0"/>
              <a:t>.</a:t>
            </a:r>
          </a:p>
          <a:p>
            <a:pPr lvl="1">
              <a:lnSpc>
                <a:spcPct val="100000"/>
              </a:lnSpc>
            </a:pPr>
            <a:r>
              <a:rPr lang="en-US" dirty="0">
                <a:solidFill>
                  <a:schemeClr val="accent2">
                    <a:lumMod val="60000"/>
                    <a:lumOff val="40000"/>
                  </a:schemeClr>
                </a:solidFill>
              </a:rPr>
              <a:t>Epic: </a:t>
            </a:r>
            <a:r>
              <a:rPr lang="en-US" i="1" dirty="0" err="1">
                <a:solidFill>
                  <a:schemeClr val="accent2">
                    <a:lumMod val="60000"/>
                    <a:lumOff val="40000"/>
                  </a:schemeClr>
                </a:solidFill>
              </a:rPr>
              <a:t>MyChart</a:t>
            </a:r>
            <a:r>
              <a:rPr lang="en-US" dirty="0">
                <a:solidFill>
                  <a:schemeClr val="accent2">
                    <a:lumMod val="60000"/>
                    <a:lumOff val="40000"/>
                  </a:schemeClr>
                </a:solidFill>
              </a:rPr>
              <a:t> </a:t>
            </a:r>
          </a:p>
          <a:p>
            <a:pPr lvl="1">
              <a:lnSpc>
                <a:spcPct val="100000"/>
              </a:lnSpc>
            </a:pPr>
            <a:r>
              <a:rPr lang="en-US" dirty="0" err="1" smtClean="0">
                <a:solidFill>
                  <a:schemeClr val="accent2">
                    <a:lumMod val="60000"/>
                    <a:lumOff val="40000"/>
                  </a:schemeClr>
                </a:solidFill>
              </a:rPr>
              <a:t>Allscripts</a:t>
            </a:r>
            <a:r>
              <a:rPr lang="en-US" dirty="0" smtClean="0">
                <a:solidFill>
                  <a:schemeClr val="accent2">
                    <a:lumMod val="60000"/>
                    <a:lumOff val="40000"/>
                  </a:schemeClr>
                </a:solidFill>
              </a:rPr>
              <a:t> </a:t>
            </a:r>
            <a:r>
              <a:rPr lang="en-US" dirty="0">
                <a:solidFill>
                  <a:schemeClr val="accent2">
                    <a:lumMod val="60000"/>
                    <a:lumOff val="40000"/>
                  </a:schemeClr>
                </a:solidFill>
              </a:rPr>
              <a:t>– </a:t>
            </a:r>
            <a:r>
              <a:rPr lang="en-US" i="1" dirty="0" err="1">
                <a:solidFill>
                  <a:schemeClr val="accent2">
                    <a:lumMod val="60000"/>
                    <a:lumOff val="40000"/>
                  </a:schemeClr>
                </a:solidFill>
              </a:rPr>
              <a:t>FollowMyHealth</a:t>
            </a:r>
            <a:r>
              <a:rPr lang="en-US" dirty="0">
                <a:solidFill>
                  <a:schemeClr val="accent2">
                    <a:lumMod val="60000"/>
                    <a:lumOff val="40000"/>
                  </a:schemeClr>
                </a:solidFill>
              </a:rPr>
              <a:t> </a:t>
            </a:r>
            <a:r>
              <a:rPr lang="en-US" dirty="0" smtClean="0">
                <a:solidFill>
                  <a:schemeClr val="accent2">
                    <a:lumMod val="60000"/>
                    <a:lumOff val="40000"/>
                  </a:schemeClr>
                </a:solidFill>
              </a:rPr>
              <a:t>App</a:t>
            </a:r>
          </a:p>
          <a:p>
            <a:pPr lvl="1">
              <a:lnSpc>
                <a:spcPct val="100000"/>
              </a:lnSpc>
            </a:pPr>
            <a:r>
              <a:rPr lang="en-US" dirty="0" smtClean="0">
                <a:solidFill>
                  <a:schemeClr val="accent2">
                    <a:lumMod val="60000"/>
                    <a:lumOff val="40000"/>
                  </a:schemeClr>
                </a:solidFill>
              </a:rPr>
              <a:t>Mostly read only</a:t>
            </a:r>
          </a:p>
          <a:p>
            <a:pPr lvl="1">
              <a:lnSpc>
                <a:spcPct val="100000"/>
              </a:lnSpc>
            </a:pPr>
            <a:r>
              <a:rPr lang="en-US" dirty="0" err="1" smtClean="0">
                <a:solidFill>
                  <a:schemeClr val="accent2">
                    <a:lumMod val="60000"/>
                    <a:lumOff val="40000"/>
                  </a:schemeClr>
                </a:solidFill>
              </a:rPr>
              <a:t>drchrono</a:t>
            </a:r>
            <a:r>
              <a:rPr lang="en-US" dirty="0" smtClean="0">
                <a:solidFill>
                  <a:schemeClr val="accent2">
                    <a:lumMod val="60000"/>
                    <a:lumOff val="40000"/>
                  </a:schemeClr>
                </a:solidFill>
              </a:rPr>
              <a:t> </a:t>
            </a:r>
            <a:r>
              <a:rPr lang="en-US" dirty="0" smtClean="0"/>
              <a:t>- </a:t>
            </a:r>
            <a:r>
              <a:rPr lang="en-US" dirty="0" smtClean="0">
                <a:hlinkClick r:id="rId4"/>
              </a:rPr>
              <a:t>onPatient </a:t>
            </a:r>
            <a:r>
              <a:rPr lang="en-US" dirty="0">
                <a:hlinkClick r:id="rId4"/>
              </a:rPr>
              <a:t>Personal Health </a:t>
            </a:r>
            <a:r>
              <a:rPr lang="en-US" dirty="0" smtClean="0">
                <a:hlinkClick r:id="rId4"/>
              </a:rPr>
              <a:t>Record</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50</a:t>
            </a:fld>
            <a:endParaRPr lang="en-US"/>
          </a:p>
        </p:txBody>
      </p:sp>
      <p:sp>
        <p:nvSpPr>
          <p:cNvPr id="6" name="TextBox 5"/>
          <p:cNvSpPr txBox="1"/>
          <p:nvPr/>
        </p:nvSpPr>
        <p:spPr>
          <a:xfrm>
            <a:off x="6193007" y="6270682"/>
            <a:ext cx="2415006" cy="369332"/>
          </a:xfrm>
          <a:prstGeom prst="rect">
            <a:avLst/>
          </a:prstGeom>
          <a:noFill/>
        </p:spPr>
        <p:txBody>
          <a:bodyPr wrap="square" rtlCol="0">
            <a:spAutoFit/>
          </a:bodyPr>
          <a:lstStyle/>
          <a:p>
            <a:r>
              <a:rPr lang="en-US" dirty="0" smtClean="0"/>
              <a:t>Epic.com </a:t>
            </a:r>
            <a:r>
              <a:rPr lang="en-US" dirty="0" err="1" smtClean="0"/>
              <a:t>MyChart</a:t>
            </a:r>
            <a:endParaRPr lang="en-US" dirty="0"/>
          </a:p>
        </p:txBody>
      </p:sp>
      <p:pic>
        <p:nvPicPr>
          <p:cNvPr id="7" name="Picture 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255" y="6268578"/>
            <a:ext cx="423169" cy="423169"/>
          </a:xfrm>
          <a:prstGeom prst="rect">
            <a:avLst/>
          </a:prstGeom>
        </p:spPr>
      </p:pic>
      <p:sp>
        <p:nvSpPr>
          <p:cNvPr id="9" name="Title 1"/>
          <p:cNvSpPr txBox="1">
            <a:spLocks noGrp="1"/>
          </p:cNvSpPr>
          <p:nvPr>
            <p:ph type="title"/>
          </p:nvPr>
        </p:nvSpPr>
        <p:spPr>
          <a:xfrm>
            <a:off x="685800" y="484632"/>
            <a:ext cx="7772400" cy="373784"/>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200" b="0" kern="1200" cap="all"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2400" dirty="0" smtClean="0">
                <a:solidFill>
                  <a:srgbClr val="C00000"/>
                </a:solidFill>
              </a:rPr>
              <a:t>FDA Oversight Discretion </a:t>
            </a:r>
            <a:endParaRPr lang="en-US" sz="2400" dirty="0">
              <a:solidFill>
                <a:srgbClr val="C00000"/>
              </a:solidFill>
            </a:endParaRPr>
          </a:p>
        </p:txBody>
      </p:sp>
    </p:spTree>
    <p:extLst>
      <p:ext uri="{BB962C8B-B14F-4D97-AF65-F5344CB8AC3E}">
        <p14:creationId xmlns:p14="http://schemas.microsoft.com/office/powerpoint/2010/main" val="33167572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EMR Companies Developing Apps</a:t>
            </a:r>
            <a:endParaRPr lang="en-US" dirty="0"/>
          </a:p>
        </p:txBody>
      </p:sp>
      <p:sp>
        <p:nvSpPr>
          <p:cNvPr id="3" name="Content Placeholder 2"/>
          <p:cNvSpPr>
            <a:spLocks noGrp="1"/>
          </p:cNvSpPr>
          <p:nvPr>
            <p:ph idx="1"/>
          </p:nvPr>
        </p:nvSpPr>
        <p:spPr/>
        <p:txBody>
          <a:bodyPr>
            <a:normAutofit lnSpcReduction="10000"/>
          </a:bodyPr>
          <a:lstStyle/>
          <a:p>
            <a:r>
              <a:rPr lang="en-US" b="1" dirty="0" smtClean="0"/>
              <a:t>Epic</a:t>
            </a:r>
            <a:r>
              <a:rPr lang="en-US" dirty="0" smtClean="0"/>
              <a:t>: </a:t>
            </a:r>
            <a:r>
              <a:rPr lang="en-US" i="1" dirty="0" err="1" smtClean="0">
                <a:solidFill>
                  <a:srgbClr val="FF0000"/>
                </a:solidFill>
              </a:rPr>
              <a:t>MyChart</a:t>
            </a:r>
            <a:r>
              <a:rPr lang="en-US" i="1" dirty="0" smtClean="0">
                <a:solidFill>
                  <a:srgbClr val="FF0000"/>
                </a:solidFill>
              </a:rPr>
              <a:t> </a:t>
            </a:r>
          </a:p>
          <a:p>
            <a:pPr lvl="1"/>
            <a:r>
              <a:rPr lang="en-US" dirty="0" smtClean="0"/>
              <a:t>Partnering with existing apps like Apple’s </a:t>
            </a:r>
            <a:r>
              <a:rPr lang="en-US" dirty="0" err="1" smtClean="0"/>
              <a:t>HealthKit</a:t>
            </a:r>
            <a:r>
              <a:rPr lang="en-US" dirty="0" smtClean="0"/>
              <a:t>, Fitbit to collect data from multiple apps and devices</a:t>
            </a:r>
          </a:p>
          <a:p>
            <a:r>
              <a:rPr lang="en-US" b="1" dirty="0" err="1" smtClean="0"/>
              <a:t>AthenaHealth</a:t>
            </a:r>
            <a:r>
              <a:rPr lang="en-US" dirty="0" smtClean="0"/>
              <a:t>: </a:t>
            </a:r>
            <a:r>
              <a:rPr lang="en-US" i="1" dirty="0" err="1" smtClean="0">
                <a:solidFill>
                  <a:srgbClr val="FF0000"/>
                </a:solidFill>
              </a:rPr>
              <a:t>athenaWell</a:t>
            </a:r>
            <a:r>
              <a:rPr lang="en-US" i="1" dirty="0" smtClean="0">
                <a:solidFill>
                  <a:srgbClr val="FF0000"/>
                </a:solidFill>
              </a:rPr>
              <a:t> </a:t>
            </a:r>
            <a:r>
              <a:rPr lang="en-US" i="1" dirty="0">
                <a:solidFill>
                  <a:srgbClr val="FF0000"/>
                </a:solidFill>
              </a:rPr>
              <a:t>Care </a:t>
            </a:r>
            <a:r>
              <a:rPr lang="en-US" i="1" dirty="0" smtClean="0">
                <a:solidFill>
                  <a:srgbClr val="FF0000"/>
                </a:solidFill>
              </a:rPr>
              <a:t>Management</a:t>
            </a:r>
            <a:endParaRPr lang="en-US" dirty="0" smtClean="0"/>
          </a:p>
          <a:p>
            <a:pPr lvl="1"/>
            <a:r>
              <a:rPr lang="en-US" dirty="0" smtClean="0"/>
              <a:t>owns </a:t>
            </a:r>
            <a:r>
              <a:rPr lang="en-US" dirty="0"/>
              <a:t>Epocrates</a:t>
            </a:r>
            <a:endParaRPr lang="en-US" i="1" dirty="0">
              <a:solidFill>
                <a:srgbClr val="FF0000"/>
              </a:solidFill>
            </a:endParaRPr>
          </a:p>
          <a:p>
            <a:r>
              <a:rPr lang="en-US" b="1" dirty="0" err="1" smtClean="0"/>
              <a:t>Allscripts</a:t>
            </a:r>
            <a:r>
              <a:rPr lang="en-US" b="1" dirty="0" smtClean="0"/>
              <a:t>:</a:t>
            </a:r>
            <a:r>
              <a:rPr lang="en-US" dirty="0" smtClean="0"/>
              <a:t> </a:t>
            </a:r>
            <a:r>
              <a:rPr lang="en-US" i="1" dirty="0" err="1">
                <a:solidFill>
                  <a:srgbClr val="FF0000"/>
                </a:solidFill>
              </a:rPr>
              <a:t>FollowMyHealth</a:t>
            </a:r>
            <a:r>
              <a:rPr lang="en-US" dirty="0">
                <a:solidFill>
                  <a:srgbClr val="FF0000"/>
                </a:solidFill>
              </a:rPr>
              <a:t> </a:t>
            </a:r>
            <a:endParaRPr lang="en-US" dirty="0" smtClean="0">
              <a:solidFill>
                <a:srgbClr val="FF0000"/>
              </a:solidFill>
            </a:endParaRPr>
          </a:p>
          <a:p>
            <a:r>
              <a:rPr lang="en-US" b="1" dirty="0" smtClean="0"/>
              <a:t>Cerner</a:t>
            </a:r>
            <a:r>
              <a:rPr lang="en-US" dirty="0" smtClean="0"/>
              <a:t>: </a:t>
            </a:r>
            <a:r>
              <a:rPr lang="en-US" i="1" dirty="0" err="1" smtClean="0">
                <a:solidFill>
                  <a:srgbClr val="FF0000"/>
                </a:solidFill>
              </a:rPr>
              <a:t>HealtheLife</a:t>
            </a:r>
            <a:endParaRPr lang="en-US" i="1" dirty="0">
              <a:solidFill>
                <a:srgbClr val="FF0000"/>
              </a:solidFill>
            </a:endParaRPr>
          </a:p>
          <a:p>
            <a:endParaRPr lang="en-US" dirty="0" smtClean="0"/>
          </a:p>
        </p:txBody>
      </p:sp>
      <p:sp>
        <p:nvSpPr>
          <p:cNvPr id="4" name="Slide Number Placeholder 3"/>
          <p:cNvSpPr>
            <a:spLocks noGrp="1"/>
          </p:cNvSpPr>
          <p:nvPr>
            <p:ph type="sldNum" sz="quarter" idx="12"/>
          </p:nvPr>
        </p:nvSpPr>
        <p:spPr/>
        <p:txBody>
          <a:bodyPr/>
          <a:lstStyle/>
          <a:p>
            <a:fld id="{BFE78BB6-AD80-4F03-A5BB-FAF7E3A84D23}" type="slidenum">
              <a:rPr lang="en-US" smtClean="0"/>
              <a:t>51</a:t>
            </a:fld>
            <a:endParaRPr lang="en-US"/>
          </a:p>
        </p:txBody>
      </p:sp>
    </p:spTree>
    <p:extLst>
      <p:ext uri="{BB962C8B-B14F-4D97-AF65-F5344CB8AC3E}">
        <p14:creationId xmlns:p14="http://schemas.microsoft.com/office/powerpoint/2010/main" val="10956155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68732" y="1091691"/>
            <a:ext cx="7476067" cy="4884499"/>
          </a:xfrm>
        </p:spPr>
        <p:txBody>
          <a:bodyPr/>
          <a:lstStyle/>
          <a:p>
            <a:pPr marL="514350" indent="-514350">
              <a:buFont typeface="+mj-lt"/>
              <a:buAutoNum type="arabicPeriod" startAt="7"/>
            </a:pPr>
            <a:r>
              <a:rPr lang="en-US" dirty="0" smtClean="0"/>
              <a:t>Apps </a:t>
            </a:r>
            <a:r>
              <a:rPr lang="en-US" dirty="0"/>
              <a:t>that meet the definition of Medical Device </a:t>
            </a:r>
            <a:r>
              <a:rPr lang="en-US" b="1" dirty="0"/>
              <a:t>Data </a:t>
            </a:r>
            <a:r>
              <a:rPr lang="en-US" b="1" dirty="0" smtClean="0"/>
              <a:t>Systems</a:t>
            </a:r>
            <a:r>
              <a:rPr lang="en-US" dirty="0" smtClean="0"/>
              <a:t>.</a:t>
            </a:r>
          </a:p>
          <a:p>
            <a:r>
              <a:rPr lang="en-US" dirty="0" smtClean="0"/>
              <a:t>Example Apple’s </a:t>
            </a:r>
            <a:r>
              <a:rPr lang="en-US" i="1" dirty="0" smtClean="0"/>
              <a:t>Health</a:t>
            </a:r>
            <a:r>
              <a:rPr lang="en-US" dirty="0" smtClean="0"/>
              <a:t> </a:t>
            </a:r>
          </a:p>
          <a:p>
            <a:r>
              <a:rPr lang="en-US" dirty="0" smtClean="0"/>
              <a:t>Consolidates data from multiple sources: Apple Watch or Fitbit, iHealth devices, MyFitnessPal, </a:t>
            </a:r>
            <a:r>
              <a:rPr lang="en-US" dirty="0" err="1" smtClean="0"/>
              <a:t>RunKeeper</a:t>
            </a:r>
            <a:r>
              <a:rPr lang="en-US" dirty="0" smtClean="0"/>
              <a:t>….</a:t>
            </a:r>
          </a:p>
          <a:p>
            <a:pPr lvl="1"/>
            <a:r>
              <a:rPr lang="en-US" dirty="0" smtClean="0">
                <a:solidFill>
                  <a:schemeClr val="accent2">
                    <a:lumMod val="60000"/>
                    <a:lumOff val="40000"/>
                  </a:schemeClr>
                </a:solidFill>
              </a:rPr>
              <a:t>Transform data into diagnostic tools</a:t>
            </a:r>
          </a:p>
          <a:p>
            <a:pPr lvl="1"/>
            <a:r>
              <a:rPr lang="en-US" dirty="0" err="1">
                <a:solidFill>
                  <a:schemeClr val="accent2">
                    <a:lumMod val="60000"/>
                    <a:lumOff val="40000"/>
                  </a:schemeClr>
                </a:solidFill>
              </a:rPr>
              <a:t>HealthKit</a:t>
            </a:r>
            <a:r>
              <a:rPr lang="en-US" dirty="0">
                <a:solidFill>
                  <a:schemeClr val="accent2">
                    <a:lumMod val="60000"/>
                    <a:lumOff val="40000"/>
                  </a:schemeClr>
                </a:solidFill>
              </a:rPr>
              <a:t>, </a:t>
            </a:r>
            <a:r>
              <a:rPr lang="en-US" dirty="0" err="1">
                <a:solidFill>
                  <a:schemeClr val="accent2">
                    <a:lumMod val="60000"/>
                    <a:lumOff val="40000"/>
                  </a:schemeClr>
                </a:solidFill>
                <a:hlinkClick r:id="rId3"/>
              </a:rPr>
              <a:t>ResearchKit</a:t>
            </a:r>
            <a:r>
              <a:rPr lang="en-US" dirty="0">
                <a:solidFill>
                  <a:schemeClr val="accent2">
                    <a:lumMod val="60000"/>
                    <a:lumOff val="40000"/>
                  </a:schemeClr>
                </a:solidFill>
              </a:rPr>
              <a:t> and </a:t>
            </a:r>
            <a:r>
              <a:rPr lang="en-US" dirty="0" err="1" smtClean="0">
                <a:solidFill>
                  <a:schemeClr val="accent2">
                    <a:lumMod val="60000"/>
                    <a:lumOff val="40000"/>
                  </a:schemeClr>
                </a:solidFill>
              </a:rPr>
              <a:t>CareKit</a:t>
            </a:r>
            <a:r>
              <a:rPr lang="en-US" dirty="0" smtClean="0">
                <a:solidFill>
                  <a:schemeClr val="accent2">
                    <a:lumMod val="60000"/>
                    <a:lumOff val="40000"/>
                  </a:schemeClr>
                </a:solidFill>
              </a:rPr>
              <a:t> developer kits for connectivity</a:t>
            </a:r>
            <a:endParaRPr lang="en-US" dirty="0">
              <a:solidFill>
                <a:schemeClr val="accent2">
                  <a:lumMod val="60000"/>
                  <a:lumOff val="40000"/>
                </a:schemeClr>
              </a:solidFill>
            </a:endParaRPr>
          </a:p>
          <a:p>
            <a:pPr lvl="1"/>
            <a:endParaRPr lang="en-US" dirty="0"/>
          </a:p>
        </p:txBody>
      </p:sp>
      <p:sp>
        <p:nvSpPr>
          <p:cNvPr id="4" name="Slide Number Placeholder 3"/>
          <p:cNvSpPr>
            <a:spLocks noGrp="1"/>
          </p:cNvSpPr>
          <p:nvPr>
            <p:ph type="sldNum" sz="quarter" idx="12"/>
          </p:nvPr>
        </p:nvSpPr>
        <p:spPr>
          <a:prstGeom prst="rect">
            <a:avLst/>
          </a:prstGeom>
        </p:spPr>
        <p:txBody>
          <a:bodyPr/>
          <a:lstStyle/>
          <a:p>
            <a:fld id="{BFE78BB6-AD80-4F03-A5BB-FAF7E3A84D23}" type="slidenum">
              <a:rPr lang="en-US" smtClean="0"/>
              <a:t>52</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911" y="484632"/>
            <a:ext cx="1599192" cy="1564301"/>
          </a:xfrm>
          <a:prstGeom prst="rect">
            <a:avLst/>
          </a:prstGeom>
        </p:spPr>
      </p:pic>
      <p:sp>
        <p:nvSpPr>
          <p:cNvPr id="3" name="TextBox 2"/>
          <p:cNvSpPr txBox="1"/>
          <p:nvPr/>
        </p:nvSpPr>
        <p:spPr>
          <a:xfrm>
            <a:off x="568732" y="5403191"/>
            <a:ext cx="7797546" cy="1323439"/>
          </a:xfrm>
          <a:prstGeom prst="rect">
            <a:avLst/>
          </a:prstGeom>
          <a:noFill/>
        </p:spPr>
        <p:txBody>
          <a:bodyPr wrap="square" rtlCol="0">
            <a:spAutoFit/>
          </a:bodyPr>
          <a:lstStyle/>
          <a:p>
            <a:r>
              <a:rPr lang="en-US" sz="1600" dirty="0" err="1" smtClean="0"/>
              <a:t>Pai</a:t>
            </a:r>
            <a:r>
              <a:rPr lang="en-US" sz="1600" dirty="0" smtClean="0"/>
              <a:t>, A. 38 more health and wellness apps that connect to Apples </a:t>
            </a:r>
            <a:r>
              <a:rPr lang="en-US" sz="1600" dirty="0" err="1" smtClean="0"/>
              <a:t>HealthKit</a:t>
            </a:r>
            <a:r>
              <a:rPr lang="en-US" sz="1600" dirty="0" smtClean="0"/>
              <a:t>.  10/16/14. </a:t>
            </a:r>
            <a:r>
              <a:rPr lang="en-US" sz="1600" dirty="0" smtClean="0">
                <a:hlinkClick r:id="rId5"/>
              </a:rPr>
              <a:t>http</a:t>
            </a:r>
            <a:r>
              <a:rPr lang="en-US" sz="1600" dirty="0">
                <a:hlinkClick r:id="rId5"/>
              </a:rPr>
              <a:t>://</a:t>
            </a:r>
            <a:r>
              <a:rPr lang="en-US" sz="1600" dirty="0" smtClean="0">
                <a:hlinkClick r:id="rId5"/>
              </a:rPr>
              <a:t>www.mobihealthnews.com/37340/38-more-health-and-wellness-apps-that-connect-to-apples-healthkit</a:t>
            </a:r>
            <a:r>
              <a:rPr lang="en-US" sz="1600" dirty="0"/>
              <a:t>  and </a:t>
            </a:r>
            <a:r>
              <a:rPr lang="en-US" sz="1600" dirty="0">
                <a:hlinkClick r:id="rId6"/>
              </a:rPr>
              <a:t>http://www.mobihealthnews.com/36870/23-health-and-wellness-apps-that-connect-to-apples-healthkit/#</a:t>
            </a:r>
            <a:r>
              <a:rPr lang="en-US" sz="1600" dirty="0" smtClean="0">
                <a:hlinkClick r:id="rId6"/>
              </a:rPr>
              <a:t>comment-1613689779</a:t>
            </a:r>
            <a:r>
              <a:rPr lang="en-US" sz="1600" dirty="0" smtClean="0"/>
              <a:t> </a:t>
            </a:r>
            <a:endParaRPr lang="en-US" sz="1600" dirty="0"/>
          </a:p>
        </p:txBody>
      </p:sp>
      <p:pic>
        <p:nvPicPr>
          <p:cNvPr id="8" name="Picture 7">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100" y="4894515"/>
            <a:ext cx="410700" cy="410700"/>
          </a:xfrm>
          <a:prstGeom prst="rect">
            <a:avLst/>
          </a:prstGeom>
        </p:spPr>
      </p:pic>
      <p:sp>
        <p:nvSpPr>
          <p:cNvPr id="9" name="Title 1"/>
          <p:cNvSpPr txBox="1">
            <a:spLocks/>
          </p:cNvSpPr>
          <p:nvPr/>
        </p:nvSpPr>
        <p:spPr>
          <a:xfrm>
            <a:off x="685800" y="484632"/>
            <a:ext cx="7853172" cy="41110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200" b="0" kern="1200" cap="all" baseline="0">
                <a:blipFill>
                  <a:blip r:embed="rId9">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2400" dirty="0" smtClean="0">
                <a:solidFill>
                  <a:srgbClr val="C00000"/>
                </a:solidFill>
              </a:rPr>
              <a:t>FDA Oversight Discretion </a:t>
            </a:r>
            <a:endParaRPr lang="en-US" sz="2400" dirty="0">
              <a:solidFill>
                <a:srgbClr val="C00000"/>
              </a:solidFill>
            </a:endParaRPr>
          </a:p>
        </p:txBody>
      </p:sp>
    </p:spTree>
    <p:extLst>
      <p:ext uri="{BB962C8B-B14F-4D97-AF65-F5344CB8AC3E}">
        <p14:creationId xmlns:p14="http://schemas.microsoft.com/office/powerpoint/2010/main" val="14495731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for Health Data Collection</a:t>
            </a:r>
            <a:endParaRPr lang="en-US" dirty="0"/>
          </a:p>
        </p:txBody>
      </p:sp>
      <p:sp>
        <p:nvSpPr>
          <p:cNvPr id="3" name="Content Placeholder 2"/>
          <p:cNvSpPr>
            <a:spLocks noGrp="1"/>
          </p:cNvSpPr>
          <p:nvPr>
            <p:ph idx="1"/>
          </p:nvPr>
        </p:nvSpPr>
        <p:spPr>
          <a:xfrm>
            <a:off x="333895" y="1745607"/>
            <a:ext cx="7772400" cy="4808911"/>
          </a:xfrm>
        </p:spPr>
        <p:txBody>
          <a:bodyPr>
            <a:normAutofit/>
          </a:bodyPr>
          <a:lstStyle/>
          <a:p>
            <a:r>
              <a:rPr lang="en-US" sz="2800" dirty="0"/>
              <a:t>A dashboard is needed. </a:t>
            </a:r>
            <a:endParaRPr lang="en-US" sz="2800" dirty="0" smtClean="0"/>
          </a:p>
          <a:p>
            <a:r>
              <a:rPr lang="en-US" sz="2800" dirty="0" smtClean="0"/>
              <a:t>Cloud collection point for multiple devices:</a:t>
            </a:r>
          </a:p>
          <a:p>
            <a:pPr lvl="1"/>
            <a:r>
              <a:rPr lang="en-US" sz="2400" dirty="0" smtClean="0"/>
              <a:t>BP, BG, vitals, etc.</a:t>
            </a:r>
          </a:p>
          <a:p>
            <a:r>
              <a:rPr lang="en-US" sz="2800" dirty="0" smtClean="0"/>
              <a:t>Proprietary to device manufacturer</a:t>
            </a:r>
          </a:p>
          <a:p>
            <a:r>
              <a:rPr lang="en-US" sz="2800" dirty="0" smtClean="0"/>
              <a:t>Shared with popular </a:t>
            </a:r>
            <a:br>
              <a:rPr lang="en-US" sz="2800" dirty="0" smtClean="0"/>
            </a:br>
            <a:r>
              <a:rPr lang="en-US" sz="2800" dirty="0" smtClean="0"/>
              <a:t>health/fitness app </a:t>
            </a:r>
            <a:br>
              <a:rPr lang="en-US" sz="2800" dirty="0" smtClean="0"/>
            </a:br>
            <a:r>
              <a:rPr lang="en-US" sz="2800" dirty="0" smtClean="0"/>
              <a:t>like Apple Health or </a:t>
            </a:r>
            <a:br>
              <a:rPr lang="en-US" sz="2800" dirty="0" smtClean="0"/>
            </a:br>
            <a:r>
              <a:rPr lang="en-US" sz="2800" dirty="0" smtClean="0"/>
              <a:t>MyFitnessPal</a:t>
            </a:r>
          </a:p>
          <a:p>
            <a:r>
              <a:rPr lang="en-US" sz="2800" dirty="0" smtClean="0"/>
              <a:t>Will EMR import?</a:t>
            </a:r>
            <a:endParaRPr lang="en-US" sz="2800" dirty="0"/>
          </a:p>
        </p:txBody>
      </p:sp>
      <p:sp>
        <p:nvSpPr>
          <p:cNvPr id="5" name="Slide Number Placeholder 4"/>
          <p:cNvSpPr>
            <a:spLocks noGrp="1"/>
          </p:cNvSpPr>
          <p:nvPr>
            <p:ph type="sldNum" sz="quarter" idx="12"/>
          </p:nvPr>
        </p:nvSpPr>
        <p:spPr/>
        <p:txBody>
          <a:bodyPr/>
          <a:lstStyle/>
          <a:p>
            <a:fld id="{BFE78BB6-AD80-4F03-A5BB-FAF7E3A84D23}" type="slidenum">
              <a:rPr lang="en-US" smtClean="0"/>
              <a:pPr/>
              <a:t>53</a:t>
            </a:fld>
            <a:endParaRPr lang="en-US" dirty="0"/>
          </a:p>
        </p:txBody>
      </p:sp>
      <p:pic>
        <p:nvPicPr>
          <p:cNvPr id="6" name="watch"/>
          <p:cNvPicPr>
            <a:picLocks noRot="1" noChangeAspect="1"/>
          </p:cNvPicPr>
          <p:nvPr>
            <a:videoFile r:link="rId1"/>
          </p:nvPr>
        </p:nvPicPr>
        <p:blipFill>
          <a:blip r:embed="rId4"/>
          <a:stretch>
            <a:fillRect/>
          </a:stretch>
        </p:blipFill>
        <p:spPr>
          <a:xfrm>
            <a:off x="4257675" y="3869499"/>
            <a:ext cx="4281297" cy="2408229"/>
          </a:xfrm>
          <a:prstGeom prst="rect">
            <a:avLst/>
          </a:prstGeom>
        </p:spPr>
      </p:pic>
      <p:pic>
        <p:nvPicPr>
          <p:cNvPr id="7" name="Picture 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100" y="6072378"/>
            <a:ext cx="410700" cy="410700"/>
          </a:xfrm>
          <a:prstGeom prst="rect">
            <a:avLst/>
          </a:prstGeom>
        </p:spPr>
      </p:pic>
    </p:spTree>
    <p:extLst>
      <p:ext uri="{BB962C8B-B14F-4D97-AF65-F5344CB8AC3E}">
        <p14:creationId xmlns:p14="http://schemas.microsoft.com/office/powerpoint/2010/main" val="32372723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Duke Using Dashboard</a:t>
            </a:r>
            <a:endParaRPr lang="en-US" dirty="0"/>
          </a:p>
        </p:txBody>
      </p:sp>
      <p:sp>
        <p:nvSpPr>
          <p:cNvPr id="3" name="Content Placeholder 2"/>
          <p:cNvSpPr>
            <a:spLocks noGrp="1"/>
          </p:cNvSpPr>
          <p:nvPr>
            <p:ph idx="1"/>
          </p:nvPr>
        </p:nvSpPr>
        <p:spPr/>
        <p:txBody>
          <a:bodyPr/>
          <a:lstStyle/>
          <a:p>
            <a:r>
              <a:rPr lang="en-US" dirty="0" smtClean="0"/>
              <a:t>Duke: Integrate Apple’s </a:t>
            </a:r>
            <a:r>
              <a:rPr lang="en-US" dirty="0" err="1" smtClean="0"/>
              <a:t>HealthKit</a:t>
            </a:r>
            <a:r>
              <a:rPr lang="en-US" dirty="0" smtClean="0"/>
              <a:t> mobile platform with Epic EMR.</a:t>
            </a:r>
          </a:p>
          <a:p>
            <a:r>
              <a:rPr lang="en-US" dirty="0" smtClean="0"/>
              <a:t>Pilot with patients CHF</a:t>
            </a:r>
          </a:p>
          <a:p>
            <a:r>
              <a:rPr lang="en-US" dirty="0" smtClean="0"/>
              <a:t>Monitor BP, weight, activity at home</a:t>
            </a:r>
          </a:p>
          <a:p>
            <a:r>
              <a:rPr lang="en-US" dirty="0" smtClean="0"/>
              <a:t>Duke provides devices</a:t>
            </a:r>
          </a:p>
          <a:p>
            <a:r>
              <a:rPr lang="en-US" dirty="0" smtClean="0"/>
              <a:t>Clinicians opt to turn on data stream, notifications, alerts</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54</a:t>
            </a:fld>
            <a:endParaRPr lang="en-US"/>
          </a:p>
        </p:txBody>
      </p:sp>
      <p:sp>
        <p:nvSpPr>
          <p:cNvPr id="5" name="TextBox 4"/>
          <p:cNvSpPr txBox="1"/>
          <p:nvPr/>
        </p:nvSpPr>
        <p:spPr>
          <a:xfrm>
            <a:off x="505206" y="5841898"/>
            <a:ext cx="8458200" cy="861774"/>
          </a:xfrm>
          <a:prstGeom prst="rect">
            <a:avLst/>
          </a:prstGeom>
          <a:noFill/>
        </p:spPr>
        <p:txBody>
          <a:bodyPr wrap="square" rtlCol="0">
            <a:spAutoFit/>
          </a:bodyPr>
          <a:lstStyle/>
          <a:p>
            <a:r>
              <a:rPr lang="en-US" dirty="0" err="1" smtClean="0"/>
              <a:t>Ritterband</a:t>
            </a:r>
            <a:r>
              <a:rPr lang="en-US" dirty="0" smtClean="0"/>
              <a:t>, V. Apps for physicians and patients: The next frontier for EHRs?  </a:t>
            </a:r>
            <a:r>
              <a:rPr lang="en-US" dirty="0"/>
              <a:t>2015  </a:t>
            </a:r>
            <a:r>
              <a:rPr lang="en-US" sz="1400" dirty="0">
                <a:hlinkClick r:id="rId3"/>
              </a:rPr>
              <a:t>http://www.massmed.org/News-and-Publications/Vital-Signs/Apps-For-Physicians-and-Patients--The-Next-Frontier-for-EHRs-/#.</a:t>
            </a:r>
            <a:r>
              <a:rPr lang="en-US" sz="1400" dirty="0" smtClean="0">
                <a:hlinkClick r:id="rId3"/>
              </a:rPr>
              <a:t>WNVjyGe1uvF</a:t>
            </a:r>
            <a:r>
              <a:rPr lang="en-US" sz="1400" dirty="0" smtClean="0"/>
              <a:t> </a:t>
            </a:r>
            <a:endParaRPr lang="en-US" sz="1400" dirty="0"/>
          </a:p>
        </p:txBody>
      </p:sp>
    </p:spTree>
    <p:extLst>
      <p:ext uri="{BB962C8B-B14F-4D97-AF65-F5344CB8AC3E}">
        <p14:creationId xmlns:p14="http://schemas.microsoft.com/office/powerpoint/2010/main" val="16635492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AMA Guidelines for Health App Usage</a:t>
            </a:r>
            <a:endParaRPr lang="en-US" dirty="0"/>
          </a:p>
        </p:txBody>
      </p:sp>
      <p:sp>
        <p:nvSpPr>
          <p:cNvPr id="3" name="Content Placeholder 2"/>
          <p:cNvSpPr>
            <a:spLocks noGrp="1"/>
          </p:cNvSpPr>
          <p:nvPr>
            <p:ph idx="1"/>
          </p:nvPr>
        </p:nvSpPr>
        <p:spPr>
          <a:xfrm>
            <a:off x="605118" y="1755290"/>
            <a:ext cx="8277606" cy="4282440"/>
          </a:xfrm>
        </p:spPr>
        <p:txBody>
          <a:bodyPr>
            <a:normAutofit/>
          </a:bodyPr>
          <a:lstStyle/>
          <a:p>
            <a:r>
              <a:rPr lang="en-US" sz="3600" dirty="0" smtClean="0"/>
              <a:t>Main concerns;</a:t>
            </a:r>
          </a:p>
          <a:p>
            <a:pPr lvl="1"/>
            <a:r>
              <a:rPr lang="en-US" sz="3200" dirty="0" smtClean="0"/>
              <a:t>Support patient-physician relationship</a:t>
            </a:r>
          </a:p>
          <a:p>
            <a:pPr lvl="1"/>
            <a:r>
              <a:rPr lang="en-US" sz="3200" dirty="0" smtClean="0"/>
              <a:t>Integrate into clinical workflow</a:t>
            </a:r>
          </a:p>
          <a:p>
            <a:pPr lvl="1"/>
            <a:r>
              <a:rPr lang="en-US" sz="3200" dirty="0" smtClean="0"/>
              <a:t>Reimbursement models</a:t>
            </a:r>
          </a:p>
          <a:p>
            <a:pPr lvl="1"/>
            <a:r>
              <a:rPr lang="en-US" sz="3200" dirty="0" smtClean="0"/>
              <a:t>Ensure patient </a:t>
            </a:r>
            <a:r>
              <a:rPr lang="en-US" sz="3200" dirty="0"/>
              <a:t>safety, quality </a:t>
            </a:r>
            <a:r>
              <a:rPr lang="en-US" sz="3200" dirty="0" smtClean="0"/>
              <a:t>care </a:t>
            </a:r>
            <a:r>
              <a:rPr lang="en-US" sz="3200" dirty="0"/>
              <a:t>and positive health outcomes</a:t>
            </a:r>
            <a:endParaRPr lang="en-US" sz="3200" dirty="0" smtClean="0"/>
          </a:p>
          <a:p>
            <a:pPr lvl="1"/>
            <a:r>
              <a:rPr lang="en-US" sz="3200" dirty="0" smtClean="0"/>
              <a:t>Abide by state laws and licensure </a:t>
            </a:r>
            <a:endParaRPr lang="en-US" sz="3200" dirty="0"/>
          </a:p>
        </p:txBody>
      </p:sp>
      <p:sp>
        <p:nvSpPr>
          <p:cNvPr id="4" name="Slide Number Placeholder 3"/>
          <p:cNvSpPr>
            <a:spLocks noGrp="1"/>
          </p:cNvSpPr>
          <p:nvPr>
            <p:ph type="sldNum" sz="quarter" idx="12"/>
          </p:nvPr>
        </p:nvSpPr>
        <p:spPr/>
        <p:txBody>
          <a:bodyPr/>
          <a:lstStyle/>
          <a:p>
            <a:fld id="{BFE78BB6-AD80-4F03-A5BB-FAF7E3A84D23}" type="slidenum">
              <a:rPr lang="en-US" smtClean="0"/>
              <a:t>55</a:t>
            </a:fld>
            <a:endParaRPr lang="en-US"/>
          </a:p>
        </p:txBody>
      </p:sp>
      <p:sp>
        <p:nvSpPr>
          <p:cNvPr id="5" name="TextBox 4"/>
          <p:cNvSpPr txBox="1"/>
          <p:nvPr/>
        </p:nvSpPr>
        <p:spPr>
          <a:xfrm>
            <a:off x="515752" y="6172200"/>
            <a:ext cx="8112496" cy="738664"/>
          </a:xfrm>
          <a:prstGeom prst="rect">
            <a:avLst/>
          </a:prstGeom>
          <a:noFill/>
        </p:spPr>
        <p:txBody>
          <a:bodyPr wrap="square" rtlCol="0">
            <a:spAutoFit/>
          </a:bodyPr>
          <a:lstStyle/>
          <a:p>
            <a:r>
              <a:rPr lang="en-US" sz="1400" dirty="0" smtClean="0"/>
              <a:t>American Medical Association. AMA Adopts Principles to Promote Safe, Effective mHealth Applications.  Press release. </a:t>
            </a:r>
            <a:r>
              <a:rPr lang="en-US" sz="1400" dirty="0"/>
              <a:t>Nov 16, 2016. </a:t>
            </a:r>
            <a:r>
              <a:rPr lang="en-US" sz="1400" dirty="0">
                <a:hlinkClick r:id="rId3"/>
              </a:rPr>
              <a:t>https://</a:t>
            </a:r>
            <a:r>
              <a:rPr lang="en-US" sz="1400" dirty="0" smtClean="0">
                <a:hlinkClick r:id="rId3"/>
              </a:rPr>
              <a:t>www.ama-assn.org/ama-adopts-principles-promote-safe-effective-mhealth-applications</a:t>
            </a:r>
            <a:r>
              <a:rPr lang="en-US" sz="1400" dirty="0" smtClean="0"/>
              <a:t> </a:t>
            </a:r>
            <a:endParaRPr lang="en-US" sz="1400" dirty="0"/>
          </a:p>
        </p:txBody>
      </p:sp>
    </p:spTree>
    <p:extLst>
      <p:ext uri="{BB962C8B-B14F-4D97-AF65-F5344CB8AC3E}">
        <p14:creationId xmlns:p14="http://schemas.microsoft.com/office/powerpoint/2010/main" val="6318168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Apps Make False Claims </a:t>
            </a:r>
            <a:endParaRPr lang="en-US" dirty="0"/>
          </a:p>
        </p:txBody>
      </p:sp>
      <p:sp>
        <p:nvSpPr>
          <p:cNvPr id="3" name="Content Placeholder 2"/>
          <p:cNvSpPr>
            <a:spLocks noGrp="1"/>
          </p:cNvSpPr>
          <p:nvPr>
            <p:ph idx="1"/>
          </p:nvPr>
        </p:nvSpPr>
        <p:spPr>
          <a:xfrm>
            <a:off x="685800" y="1599909"/>
            <a:ext cx="7772400" cy="4282440"/>
          </a:xfrm>
        </p:spPr>
        <p:txBody>
          <a:bodyPr>
            <a:normAutofit fontScale="92500" lnSpcReduction="10000"/>
          </a:bodyPr>
          <a:lstStyle/>
          <a:p>
            <a:r>
              <a:rPr lang="en-US" dirty="0" smtClean="0"/>
              <a:t>Apps </a:t>
            </a:r>
            <a:r>
              <a:rPr lang="en-US" u="sng" dirty="0" smtClean="0"/>
              <a:t>without attachments </a:t>
            </a:r>
            <a:r>
              <a:rPr lang="en-US" dirty="0" smtClean="0"/>
              <a:t>that claim to measure BP, pulse ox, or temp.  </a:t>
            </a:r>
          </a:p>
          <a:p>
            <a:r>
              <a:rPr lang="en-US" dirty="0" smtClean="0"/>
              <a:t>Look for “for entertainment purposes only” in description</a:t>
            </a:r>
          </a:p>
          <a:p>
            <a:r>
              <a:rPr lang="en-US" dirty="0" smtClean="0"/>
              <a:t>Look for </a:t>
            </a:r>
            <a:r>
              <a:rPr lang="en-US" b="1" dirty="0" smtClean="0"/>
              <a:t>FDA approved </a:t>
            </a:r>
            <a:r>
              <a:rPr lang="en-US" dirty="0" smtClean="0"/>
              <a:t>on any devices or app to manage a Dx.  Example: Insulin dose calculator</a:t>
            </a:r>
          </a:p>
          <a:p>
            <a:r>
              <a:rPr lang="en-US" dirty="0" smtClean="0"/>
              <a:t>Watch for healthcare systems to certify apps and create their own that integrate with information systems</a:t>
            </a:r>
          </a:p>
          <a:p>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56</a:t>
            </a:fld>
            <a:endParaRPr lang="en-US"/>
          </a:p>
        </p:txBody>
      </p:sp>
      <p:sp>
        <p:nvSpPr>
          <p:cNvPr id="6" name="TextBox 5"/>
          <p:cNvSpPr txBox="1"/>
          <p:nvPr/>
        </p:nvSpPr>
        <p:spPr>
          <a:xfrm>
            <a:off x="205740" y="5993682"/>
            <a:ext cx="8277606" cy="584775"/>
          </a:xfrm>
          <a:prstGeom prst="rect">
            <a:avLst/>
          </a:prstGeom>
          <a:noFill/>
        </p:spPr>
        <p:txBody>
          <a:bodyPr wrap="square" rtlCol="0">
            <a:spAutoFit/>
          </a:bodyPr>
          <a:lstStyle/>
          <a:p>
            <a:r>
              <a:rPr lang="en-US" sz="1600" dirty="0" err="1" smtClean="0"/>
              <a:t>Misra</a:t>
            </a:r>
            <a:r>
              <a:rPr lang="en-US" sz="1600" dirty="0" smtClean="0"/>
              <a:t>, D. App claims to measure oxygen saturation with only a smartphone.  </a:t>
            </a:r>
            <a:r>
              <a:rPr lang="en-US" sz="1600" dirty="0" err="1" smtClean="0"/>
              <a:t>Medpages</a:t>
            </a:r>
            <a:r>
              <a:rPr lang="en-US" sz="1600" dirty="0" smtClean="0"/>
              <a:t> Today</a:t>
            </a:r>
            <a:r>
              <a:rPr lang="en-US" sz="1600" dirty="0"/>
              <a:t>, June 2015. </a:t>
            </a:r>
            <a:r>
              <a:rPr lang="en-US" sz="1600" dirty="0">
                <a:hlinkClick r:id="rId3"/>
              </a:rPr>
              <a:t>http://</a:t>
            </a:r>
            <a:r>
              <a:rPr lang="en-US" sz="1600" dirty="0" smtClean="0">
                <a:hlinkClick r:id="rId3"/>
              </a:rPr>
              <a:t>www.medpagetoday.com/Blogs/IltifatHusain/51888</a:t>
            </a:r>
            <a:r>
              <a:rPr lang="en-US" sz="1600" dirty="0" smtClean="0"/>
              <a:t> </a:t>
            </a:r>
            <a:endParaRPr lang="en-US" sz="1600" dirty="0"/>
          </a:p>
        </p:txBody>
      </p:sp>
      <p:sp>
        <p:nvSpPr>
          <p:cNvPr id="5" name="TextBox 4"/>
          <p:cNvSpPr txBox="1"/>
          <p:nvPr/>
        </p:nvSpPr>
        <p:spPr>
          <a:xfrm>
            <a:off x="6027663" y="719105"/>
            <a:ext cx="2430537" cy="646331"/>
          </a:xfrm>
          <a:prstGeom prst="rect">
            <a:avLst/>
          </a:prstGeom>
          <a:solidFill>
            <a:schemeClr val="accent2"/>
          </a:solidFill>
        </p:spPr>
        <p:txBody>
          <a:bodyPr wrap="none" rtlCol="0">
            <a:spAutoFit/>
          </a:bodyPr>
          <a:lstStyle/>
          <a:p>
            <a:r>
              <a:rPr lang="en-US" sz="3600" dirty="0" smtClean="0">
                <a:solidFill>
                  <a:schemeClr val="bg1"/>
                </a:solidFill>
                <a:latin typeface="Rockwell Condensed" panose="02060603050405020104" pitchFamily="18" charset="0"/>
              </a:rPr>
              <a:t>Snake Oil Apps</a:t>
            </a:r>
            <a:endParaRPr lang="en-US" sz="3600" dirty="0">
              <a:solidFill>
                <a:schemeClr val="bg1"/>
              </a:solidFill>
              <a:latin typeface="Rockwell Condensed" panose="02060603050405020104" pitchFamily="18" charset="0"/>
            </a:endParaRPr>
          </a:p>
        </p:txBody>
      </p:sp>
    </p:spTree>
    <p:extLst>
      <p:ext uri="{BB962C8B-B14F-4D97-AF65-F5344CB8AC3E}">
        <p14:creationId xmlns:p14="http://schemas.microsoft.com/office/powerpoint/2010/main" val="17832751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HIPAA Considerations</a:t>
            </a:r>
            <a:endParaRPr lang="en-US" dirty="0"/>
          </a:p>
        </p:txBody>
      </p:sp>
      <p:sp>
        <p:nvSpPr>
          <p:cNvPr id="3" name="Content Placeholder 2"/>
          <p:cNvSpPr>
            <a:spLocks noGrp="1"/>
          </p:cNvSpPr>
          <p:nvPr>
            <p:ph idx="1"/>
          </p:nvPr>
        </p:nvSpPr>
        <p:spPr>
          <a:xfrm>
            <a:off x="422031" y="1822552"/>
            <a:ext cx="8370277" cy="4552950"/>
          </a:xfrm>
        </p:spPr>
        <p:txBody>
          <a:bodyPr>
            <a:noAutofit/>
          </a:bodyPr>
          <a:lstStyle/>
          <a:p>
            <a:pPr>
              <a:lnSpc>
                <a:spcPct val="100000"/>
              </a:lnSpc>
              <a:spcBef>
                <a:spcPts val="0"/>
              </a:spcBef>
              <a:spcAft>
                <a:spcPts val="600"/>
              </a:spcAft>
            </a:pPr>
            <a:r>
              <a:rPr lang="en-US" dirty="0" smtClean="0"/>
              <a:t>HIPAA was written before smartphones</a:t>
            </a:r>
          </a:p>
          <a:p>
            <a:pPr>
              <a:lnSpc>
                <a:spcPct val="100000"/>
              </a:lnSpc>
              <a:spcBef>
                <a:spcPts val="0"/>
              </a:spcBef>
              <a:spcAft>
                <a:spcPts val="600"/>
              </a:spcAft>
            </a:pPr>
            <a:r>
              <a:rPr lang="en-US" dirty="0" smtClean="0"/>
              <a:t>Only clinicians covered by HIPAA </a:t>
            </a:r>
          </a:p>
          <a:p>
            <a:pPr>
              <a:lnSpc>
                <a:spcPct val="100000"/>
              </a:lnSpc>
              <a:spcBef>
                <a:spcPts val="0"/>
              </a:spcBef>
              <a:spcAft>
                <a:spcPts val="600"/>
              </a:spcAft>
            </a:pPr>
            <a:r>
              <a:rPr lang="en-US" dirty="0"/>
              <a:t>DHHS has issued new </a:t>
            </a:r>
            <a:r>
              <a:rPr lang="en-US" dirty="0" smtClean="0"/>
              <a:t>guidance for health app developers. : </a:t>
            </a:r>
            <a:r>
              <a:rPr lang="en-US" sz="2400" dirty="0">
                <a:hlinkClick r:id="rId3"/>
              </a:rPr>
              <a:t>http://hipaaqsportal.hhs.gov</a:t>
            </a:r>
            <a:r>
              <a:rPr lang="en-US" sz="2400" dirty="0" smtClean="0">
                <a:hlinkClick r:id="rId3"/>
              </a:rPr>
              <a:t>/</a:t>
            </a:r>
            <a:r>
              <a:rPr lang="en-US" sz="2400" dirty="0" smtClean="0"/>
              <a:t> </a:t>
            </a:r>
          </a:p>
          <a:p>
            <a:pPr>
              <a:lnSpc>
                <a:spcPct val="100000"/>
              </a:lnSpc>
              <a:spcBef>
                <a:spcPts val="0"/>
              </a:spcBef>
              <a:spcAft>
                <a:spcPts val="600"/>
              </a:spcAft>
            </a:pPr>
            <a:r>
              <a:rPr lang="en-US" dirty="0" smtClean="0"/>
              <a:t>ONC has site with tutorials on mobile device use for providers: </a:t>
            </a:r>
            <a:r>
              <a:rPr lang="en-US" sz="2400" dirty="0">
                <a:hlinkClick r:id="rId4"/>
              </a:rPr>
              <a:t>https://</a:t>
            </a:r>
            <a:r>
              <a:rPr lang="en-US" sz="2400" dirty="0" smtClean="0">
                <a:hlinkClick r:id="rId4"/>
              </a:rPr>
              <a:t>www.healthit.gov/providers-professionals/your-mobile-device-and-health-information-privacy-and-security</a:t>
            </a:r>
            <a:r>
              <a:rPr lang="en-US" sz="2400" dirty="0" smtClean="0"/>
              <a:t> </a:t>
            </a:r>
            <a:endParaRPr lang="en-US" sz="2800" dirty="0" smtClean="0"/>
          </a:p>
        </p:txBody>
      </p:sp>
      <p:sp>
        <p:nvSpPr>
          <p:cNvPr id="4" name="Slide Number Placeholder 3"/>
          <p:cNvSpPr>
            <a:spLocks noGrp="1"/>
          </p:cNvSpPr>
          <p:nvPr>
            <p:ph type="sldNum" sz="quarter" idx="12"/>
          </p:nvPr>
        </p:nvSpPr>
        <p:spPr/>
        <p:txBody>
          <a:bodyPr/>
          <a:lstStyle/>
          <a:p>
            <a:fld id="{BFE78BB6-AD80-4F03-A5BB-FAF7E3A84D23}" type="slidenum">
              <a:rPr lang="en-US" smtClean="0"/>
              <a:t>57</a:t>
            </a:fld>
            <a:endParaRPr lang="en-US"/>
          </a:p>
        </p:txBody>
      </p:sp>
    </p:spTree>
    <p:extLst>
      <p:ext uri="{BB962C8B-B14F-4D97-AF65-F5344CB8AC3E}">
        <p14:creationId xmlns:p14="http://schemas.microsoft.com/office/powerpoint/2010/main" val="27180563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HIPAA Caution</a:t>
            </a:r>
            <a:endParaRPr lang="en-US" dirty="0"/>
          </a:p>
        </p:txBody>
      </p:sp>
      <p:sp>
        <p:nvSpPr>
          <p:cNvPr id="3" name="Content Placeholder 2"/>
          <p:cNvSpPr>
            <a:spLocks noGrp="1"/>
          </p:cNvSpPr>
          <p:nvPr>
            <p:ph idx="1"/>
          </p:nvPr>
        </p:nvSpPr>
        <p:spPr/>
        <p:txBody>
          <a:bodyPr>
            <a:normAutofit lnSpcReduction="10000"/>
          </a:bodyPr>
          <a:lstStyle/>
          <a:p>
            <a:r>
              <a:rPr lang="en-US" dirty="0" smtClean="0"/>
              <a:t>No texting with patient using personal account:</a:t>
            </a:r>
          </a:p>
          <a:p>
            <a:pPr lvl="1"/>
            <a:r>
              <a:rPr lang="en-US" dirty="0" smtClean="0">
                <a:solidFill>
                  <a:schemeClr val="accent2">
                    <a:lumMod val="60000"/>
                    <a:lumOff val="40000"/>
                  </a:schemeClr>
                </a:solidFill>
              </a:rPr>
              <a:t>If patient initiates, caution in responding. </a:t>
            </a:r>
          </a:p>
          <a:p>
            <a:r>
              <a:rPr lang="en-US" dirty="0" smtClean="0"/>
              <a:t>No emailing patient using personal account: </a:t>
            </a:r>
          </a:p>
          <a:p>
            <a:pPr lvl="1"/>
            <a:r>
              <a:rPr lang="en-US" dirty="0" smtClean="0">
                <a:solidFill>
                  <a:schemeClr val="accent2">
                    <a:lumMod val="60000"/>
                    <a:lumOff val="40000"/>
                  </a:schemeClr>
                </a:solidFill>
              </a:rPr>
              <a:t>Use patient portal instead.</a:t>
            </a:r>
          </a:p>
          <a:p>
            <a:r>
              <a:rPr lang="en-US" dirty="0" smtClean="0"/>
              <a:t>Use HIPAA compliant services</a:t>
            </a:r>
          </a:p>
          <a:p>
            <a:r>
              <a:rPr lang="en-US" dirty="0" smtClean="0"/>
              <a:t>HIPAA </a:t>
            </a:r>
            <a:r>
              <a:rPr lang="en-US" dirty="0"/>
              <a:t>compliant texting services</a:t>
            </a:r>
          </a:p>
          <a:p>
            <a:pPr lvl="1"/>
            <a:r>
              <a:rPr lang="en-US" i="1" dirty="0" err="1">
                <a:solidFill>
                  <a:schemeClr val="accent2">
                    <a:lumMod val="60000"/>
                    <a:lumOff val="40000"/>
                  </a:schemeClr>
                </a:solidFill>
              </a:rPr>
              <a:t>TigerText</a:t>
            </a:r>
            <a:r>
              <a:rPr lang="en-US" i="1" dirty="0">
                <a:solidFill>
                  <a:schemeClr val="accent2">
                    <a:lumMod val="60000"/>
                    <a:lumOff val="40000"/>
                  </a:schemeClr>
                </a:solidFill>
              </a:rPr>
              <a:t>, </a:t>
            </a:r>
            <a:r>
              <a:rPr lang="en-US" i="1" dirty="0" err="1">
                <a:solidFill>
                  <a:schemeClr val="accent2">
                    <a:lumMod val="60000"/>
                    <a:lumOff val="40000"/>
                  </a:schemeClr>
                </a:solidFill>
              </a:rPr>
              <a:t>qliqsoft</a:t>
            </a:r>
            <a:r>
              <a:rPr lang="en-US" i="1" dirty="0">
                <a:solidFill>
                  <a:schemeClr val="accent2">
                    <a:lumMod val="60000"/>
                    <a:lumOff val="40000"/>
                  </a:schemeClr>
                </a:solidFill>
              </a:rPr>
              <a:t>, </a:t>
            </a:r>
            <a:r>
              <a:rPr lang="en-US" i="1" dirty="0" err="1" smtClean="0">
                <a:solidFill>
                  <a:schemeClr val="accent2">
                    <a:lumMod val="60000"/>
                    <a:lumOff val="40000"/>
                  </a:schemeClr>
                </a:solidFill>
              </a:rPr>
              <a:t>pMD</a:t>
            </a:r>
            <a:r>
              <a:rPr lang="en-US" i="1" dirty="0" smtClean="0">
                <a:solidFill>
                  <a:schemeClr val="accent2">
                    <a:lumMod val="60000"/>
                    <a:lumOff val="40000"/>
                  </a:schemeClr>
                </a:solidFill>
              </a:rPr>
              <a:t>, </a:t>
            </a:r>
            <a:r>
              <a:rPr lang="en-US" i="1" dirty="0" err="1" smtClean="0">
                <a:solidFill>
                  <a:schemeClr val="accent2">
                    <a:lumMod val="60000"/>
                    <a:lumOff val="40000"/>
                  </a:schemeClr>
                </a:solidFill>
              </a:rPr>
              <a:t>PingMD</a:t>
            </a:r>
            <a:endParaRPr lang="en-US" i="1" dirty="0">
              <a:solidFill>
                <a:schemeClr val="accent2">
                  <a:lumMod val="60000"/>
                  <a:lumOff val="40000"/>
                </a:schemeClr>
              </a:solidFill>
            </a:endParaRPr>
          </a:p>
        </p:txBody>
      </p:sp>
      <p:sp>
        <p:nvSpPr>
          <p:cNvPr id="4" name="Slide Number Placeholder 3"/>
          <p:cNvSpPr>
            <a:spLocks noGrp="1"/>
          </p:cNvSpPr>
          <p:nvPr>
            <p:ph type="sldNum" sz="quarter" idx="12"/>
          </p:nvPr>
        </p:nvSpPr>
        <p:spPr/>
        <p:txBody>
          <a:bodyPr/>
          <a:lstStyle/>
          <a:p>
            <a:fld id="{BFE78BB6-AD80-4F03-A5BB-FAF7E3A84D23}" type="slidenum">
              <a:rPr lang="en-US" smtClean="0"/>
              <a:t>58</a:t>
            </a:fld>
            <a:endParaRPr lang="en-US"/>
          </a:p>
        </p:txBody>
      </p:sp>
    </p:spTree>
    <p:extLst>
      <p:ext uri="{BB962C8B-B14F-4D97-AF65-F5344CB8AC3E}">
        <p14:creationId xmlns:p14="http://schemas.microsoft.com/office/powerpoint/2010/main" val="24052584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Collected by Apps</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59</a:t>
            </a:fld>
            <a:endParaRPr lang="en-US"/>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3277928534"/>
              </p:ext>
            </p:extLst>
          </p:nvPr>
        </p:nvGraphicFramePr>
        <p:xfrm>
          <a:off x="166255" y="1924050"/>
          <a:ext cx="8728363" cy="4267200"/>
        </p:xfrm>
        <a:graphic>
          <a:graphicData uri="http://schemas.openxmlformats.org/presentationml/2006/ole">
            <mc:AlternateContent xmlns:mc="http://schemas.openxmlformats.org/markup-compatibility/2006">
              <mc:Choice xmlns:v="urn:schemas-microsoft-com:vml" Requires="v">
                <p:oleObj spid="_x0000_s1087" name="Chart" r:id="rId4" imgW="7056072" imgH="4061532" progId="MSGraph.Chart.8">
                  <p:embed followColorScheme="full"/>
                </p:oleObj>
              </mc:Choice>
              <mc:Fallback>
                <p:oleObj name="Chart" r:id="rId4" imgW="7056072" imgH="4061532" progId="MSGraph.Chart.8">
                  <p:embed followColorScheme="full"/>
                  <p:pic>
                    <p:nvPicPr>
                      <p:cNvPr id="0" name=""/>
                      <p:cNvPicPr/>
                      <p:nvPr/>
                    </p:nvPicPr>
                    <p:blipFill>
                      <a:blip r:embed="rId5"/>
                      <a:stretch>
                        <a:fillRect/>
                      </a:stretch>
                    </p:blipFill>
                    <p:spPr>
                      <a:xfrm>
                        <a:off x="166255" y="1924050"/>
                        <a:ext cx="8728363" cy="4267200"/>
                      </a:xfrm>
                      <a:prstGeom prst="rect">
                        <a:avLst/>
                      </a:prstGeom>
                    </p:spPr>
                  </p:pic>
                </p:oleObj>
              </mc:Fallback>
            </mc:AlternateContent>
          </a:graphicData>
        </a:graphic>
      </p:graphicFrame>
      <p:sp>
        <p:nvSpPr>
          <p:cNvPr id="8" name="TextBox 7"/>
          <p:cNvSpPr txBox="1"/>
          <p:nvPr/>
        </p:nvSpPr>
        <p:spPr>
          <a:xfrm>
            <a:off x="801047" y="3013367"/>
            <a:ext cx="2171364" cy="461665"/>
          </a:xfrm>
          <a:prstGeom prst="rect">
            <a:avLst/>
          </a:prstGeom>
          <a:noFill/>
        </p:spPr>
        <p:txBody>
          <a:bodyPr wrap="none" rtlCol="0">
            <a:spAutoFit/>
          </a:bodyPr>
          <a:lstStyle/>
          <a:p>
            <a:r>
              <a:rPr lang="en-US" sz="2400" dirty="0" smtClean="0"/>
              <a:t>Privacy Policy</a:t>
            </a:r>
            <a:endParaRPr lang="en-US" sz="2400" dirty="0"/>
          </a:p>
        </p:txBody>
      </p:sp>
      <p:sp>
        <p:nvSpPr>
          <p:cNvPr id="9" name="TextBox 8"/>
          <p:cNvSpPr txBox="1"/>
          <p:nvPr/>
        </p:nvSpPr>
        <p:spPr>
          <a:xfrm>
            <a:off x="801047" y="3507813"/>
            <a:ext cx="4112216" cy="461665"/>
          </a:xfrm>
          <a:prstGeom prst="rect">
            <a:avLst/>
          </a:prstGeom>
          <a:noFill/>
        </p:spPr>
        <p:txBody>
          <a:bodyPr wrap="none" rtlCol="0">
            <a:spAutoFit/>
          </a:bodyPr>
          <a:lstStyle/>
          <a:p>
            <a:r>
              <a:rPr lang="en-US" sz="2400" dirty="0" smtClean="0"/>
              <a:t>Personal Health Information</a:t>
            </a:r>
            <a:endParaRPr lang="en-US" sz="2400" dirty="0"/>
          </a:p>
        </p:txBody>
      </p:sp>
      <p:sp>
        <p:nvSpPr>
          <p:cNvPr id="10" name="TextBox 9"/>
          <p:cNvSpPr txBox="1"/>
          <p:nvPr/>
        </p:nvSpPr>
        <p:spPr>
          <a:xfrm>
            <a:off x="801047" y="4018842"/>
            <a:ext cx="1979773" cy="461665"/>
          </a:xfrm>
          <a:prstGeom prst="rect">
            <a:avLst/>
          </a:prstGeom>
          <a:noFill/>
        </p:spPr>
        <p:txBody>
          <a:bodyPr wrap="none" rtlCol="0">
            <a:spAutoFit/>
          </a:bodyPr>
          <a:lstStyle/>
          <a:p>
            <a:r>
              <a:rPr lang="en-US" sz="2400" dirty="0" smtClean="0"/>
              <a:t>Contact Info </a:t>
            </a:r>
            <a:endParaRPr lang="en-US" sz="2400" dirty="0"/>
          </a:p>
        </p:txBody>
      </p:sp>
      <p:sp>
        <p:nvSpPr>
          <p:cNvPr id="11" name="TextBox 10"/>
          <p:cNvSpPr txBox="1"/>
          <p:nvPr/>
        </p:nvSpPr>
        <p:spPr>
          <a:xfrm>
            <a:off x="801047" y="4599908"/>
            <a:ext cx="3257302" cy="461665"/>
          </a:xfrm>
          <a:prstGeom prst="rect">
            <a:avLst/>
          </a:prstGeom>
          <a:noFill/>
        </p:spPr>
        <p:txBody>
          <a:bodyPr wrap="none" rtlCol="0">
            <a:spAutoFit/>
          </a:bodyPr>
          <a:lstStyle/>
          <a:p>
            <a:r>
              <a:rPr lang="en-US" sz="2400" dirty="0" smtClean="0"/>
              <a:t>Name, DOB &amp; Gender</a:t>
            </a:r>
            <a:endParaRPr lang="en-US" sz="2400" dirty="0"/>
          </a:p>
        </p:txBody>
      </p:sp>
      <p:sp>
        <p:nvSpPr>
          <p:cNvPr id="14" name="TextBox 13"/>
          <p:cNvSpPr txBox="1"/>
          <p:nvPr/>
        </p:nvSpPr>
        <p:spPr>
          <a:xfrm>
            <a:off x="574387" y="1535618"/>
            <a:ext cx="4834785" cy="523220"/>
          </a:xfrm>
          <a:prstGeom prst="rect">
            <a:avLst/>
          </a:prstGeom>
          <a:noFill/>
        </p:spPr>
        <p:txBody>
          <a:bodyPr wrap="none" rtlCol="0">
            <a:spAutoFit/>
          </a:bodyPr>
          <a:lstStyle/>
          <a:p>
            <a:r>
              <a:rPr lang="en-US" sz="2800" dirty="0" smtClean="0"/>
              <a:t>Survey of 184 mHealth apps </a:t>
            </a:r>
            <a:endParaRPr lang="en-US" sz="2800" dirty="0"/>
          </a:p>
        </p:txBody>
      </p:sp>
      <p:sp>
        <p:nvSpPr>
          <p:cNvPr id="15" name="TextBox 14"/>
          <p:cNvSpPr txBox="1"/>
          <p:nvPr/>
        </p:nvSpPr>
        <p:spPr>
          <a:xfrm>
            <a:off x="801047" y="2473035"/>
            <a:ext cx="2139881" cy="461665"/>
          </a:xfrm>
          <a:prstGeom prst="rect">
            <a:avLst/>
          </a:prstGeom>
          <a:noFill/>
        </p:spPr>
        <p:txBody>
          <a:bodyPr wrap="none" rtlCol="0">
            <a:spAutoFit/>
          </a:bodyPr>
          <a:lstStyle/>
          <a:p>
            <a:r>
              <a:rPr lang="en-US" sz="2400" dirty="0" smtClean="0"/>
              <a:t>Password </a:t>
            </a:r>
            <a:r>
              <a:rPr lang="en-US" sz="2400" dirty="0" err="1" smtClean="0"/>
              <a:t>Req</a:t>
            </a:r>
            <a:endParaRPr lang="en-US" sz="2400" dirty="0"/>
          </a:p>
        </p:txBody>
      </p:sp>
      <p:sp>
        <p:nvSpPr>
          <p:cNvPr id="16" name="TextBox 15"/>
          <p:cNvSpPr txBox="1"/>
          <p:nvPr/>
        </p:nvSpPr>
        <p:spPr>
          <a:xfrm>
            <a:off x="120997" y="5959655"/>
            <a:ext cx="8097173" cy="1107996"/>
          </a:xfrm>
          <a:prstGeom prst="rect">
            <a:avLst/>
          </a:prstGeom>
          <a:noFill/>
        </p:spPr>
        <p:txBody>
          <a:bodyPr wrap="square" rtlCol="0">
            <a:spAutoFit/>
          </a:bodyPr>
          <a:lstStyle/>
          <a:p>
            <a:r>
              <a:rPr lang="en-US" sz="1600" dirty="0" err="1"/>
              <a:t>Grindrod</a:t>
            </a:r>
            <a:r>
              <a:rPr lang="en-US" sz="1600" dirty="0"/>
              <a:t> K, </a:t>
            </a:r>
            <a:r>
              <a:rPr lang="en-US" sz="1600" dirty="0" err="1"/>
              <a:t>Boersema</a:t>
            </a:r>
            <a:r>
              <a:rPr lang="en-US" sz="1600" dirty="0"/>
              <a:t> J, Waked K, Smith V, Yang J, </a:t>
            </a:r>
            <a:r>
              <a:rPr lang="en-US" sz="1600" dirty="0" err="1"/>
              <a:t>Gebotys</a:t>
            </a:r>
            <a:r>
              <a:rPr lang="en-US" sz="1600" dirty="0"/>
              <a:t> C. Locking it down: The privacy and security of mobile medication apps. </a:t>
            </a:r>
            <a:r>
              <a:rPr lang="en-US" sz="1600" i="1" dirty="0"/>
              <a:t>Canadian Pharmacists Journal : CPJ</a:t>
            </a:r>
            <a:r>
              <a:rPr lang="en-US" sz="1600" dirty="0"/>
              <a:t>. 2017;150(1):60-66. </a:t>
            </a:r>
            <a:r>
              <a:rPr lang="en-US" sz="1600" dirty="0" smtClean="0">
                <a:hlinkClick r:id="rId6"/>
              </a:rPr>
              <a:t>http</a:t>
            </a:r>
            <a:r>
              <a:rPr lang="en-US" sz="1600" dirty="0">
                <a:hlinkClick r:id="rId6"/>
              </a:rPr>
              <a:t>://</a:t>
            </a:r>
            <a:r>
              <a:rPr lang="en-US" sz="1600" dirty="0" smtClean="0">
                <a:hlinkClick r:id="rId6"/>
              </a:rPr>
              <a:t>journals.sagepub.com/doi/abs/10.1177/1715163516680226</a:t>
            </a:r>
            <a:r>
              <a:rPr lang="en-US" sz="1600" dirty="0" smtClean="0"/>
              <a:t> </a:t>
            </a:r>
            <a:endParaRPr lang="en-US" sz="1600" dirty="0"/>
          </a:p>
          <a:p>
            <a:endParaRPr lang="en-US" sz="1600" dirty="0"/>
          </a:p>
        </p:txBody>
      </p:sp>
    </p:spTree>
    <p:extLst>
      <p:ext uri="{BB962C8B-B14F-4D97-AF65-F5344CB8AC3E}">
        <p14:creationId xmlns:p14="http://schemas.microsoft.com/office/powerpoint/2010/main" val="3637128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Smartphone users </a:t>
            </a:r>
            <a:br>
              <a:rPr lang="en-US" dirty="0" smtClean="0"/>
            </a:br>
            <a:r>
              <a:rPr lang="en-US" dirty="0" smtClean="0"/>
              <a:t>Percentage by age group</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6</a:t>
            </a:fld>
            <a:endParaRPr lang="en-US"/>
          </a:p>
        </p:txBody>
      </p:sp>
      <p:pic>
        <p:nvPicPr>
          <p:cNvPr id="5" name="Picture 4"/>
          <p:cNvPicPr>
            <a:picLocks noChangeAspect="1"/>
          </p:cNvPicPr>
          <p:nvPr/>
        </p:nvPicPr>
        <p:blipFill rotWithShape="1">
          <a:blip r:embed="rId3"/>
          <a:srcRect t="19810"/>
          <a:stretch/>
        </p:blipFill>
        <p:spPr>
          <a:xfrm>
            <a:off x="1157288" y="1737360"/>
            <a:ext cx="7143741" cy="4282440"/>
          </a:xfrm>
          <a:prstGeom prst="rect">
            <a:avLst/>
          </a:prstGeom>
        </p:spPr>
      </p:pic>
      <p:sp>
        <p:nvSpPr>
          <p:cNvPr id="7" name="TextBox 6"/>
          <p:cNvSpPr txBox="1"/>
          <p:nvPr/>
        </p:nvSpPr>
        <p:spPr>
          <a:xfrm>
            <a:off x="455018" y="6176245"/>
            <a:ext cx="8233964" cy="923330"/>
          </a:xfrm>
          <a:prstGeom prst="rect">
            <a:avLst/>
          </a:prstGeom>
          <a:noFill/>
        </p:spPr>
        <p:txBody>
          <a:bodyPr wrap="square" rtlCol="0">
            <a:spAutoFit/>
          </a:bodyPr>
          <a:lstStyle/>
          <a:p>
            <a:r>
              <a:rPr lang="en-US" dirty="0" err="1" smtClean="0"/>
              <a:t>Rainie</a:t>
            </a:r>
            <a:r>
              <a:rPr lang="en-US" dirty="0" smtClean="0"/>
              <a:t>, L </a:t>
            </a:r>
            <a:r>
              <a:rPr lang="en-US" dirty="0"/>
              <a:t>and </a:t>
            </a:r>
            <a:r>
              <a:rPr lang="en-US" dirty="0" smtClean="0"/>
              <a:t>Perrin, A. Technology </a:t>
            </a:r>
            <a:r>
              <a:rPr lang="en-US" dirty="0"/>
              <a:t>Adoption by Baby Boomers (and everybody else</a:t>
            </a:r>
            <a:r>
              <a:rPr lang="en-US" dirty="0" smtClean="0"/>
              <a:t>).  Pew Research Center.  March </a:t>
            </a:r>
            <a:r>
              <a:rPr lang="en-US" dirty="0"/>
              <a:t>22, </a:t>
            </a:r>
            <a:r>
              <a:rPr lang="en-US" dirty="0" smtClean="0"/>
              <a:t>2016.</a:t>
            </a:r>
            <a:endParaRPr lang="en-US" dirty="0"/>
          </a:p>
          <a:p>
            <a:endParaRPr lang="en-US" dirty="0"/>
          </a:p>
        </p:txBody>
      </p:sp>
    </p:spTree>
    <p:extLst>
      <p:ext uri="{BB962C8B-B14F-4D97-AF65-F5344CB8AC3E}">
        <p14:creationId xmlns:p14="http://schemas.microsoft.com/office/powerpoint/2010/main" val="32189873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Apps and Security of Health Data</a:t>
            </a:r>
            <a:endParaRPr lang="en-US" dirty="0"/>
          </a:p>
        </p:txBody>
      </p:sp>
      <p:sp>
        <p:nvSpPr>
          <p:cNvPr id="3" name="Content Placeholder 2"/>
          <p:cNvSpPr>
            <a:spLocks noGrp="1"/>
          </p:cNvSpPr>
          <p:nvPr>
            <p:ph idx="1"/>
          </p:nvPr>
        </p:nvSpPr>
        <p:spPr>
          <a:xfrm>
            <a:off x="508652" y="1500188"/>
            <a:ext cx="7949548" cy="4531897"/>
          </a:xfrm>
        </p:spPr>
        <p:txBody>
          <a:bodyPr/>
          <a:lstStyle/>
          <a:p>
            <a:r>
              <a:rPr lang="en-US" dirty="0" smtClean="0"/>
              <a:t>Apple more secure than Android</a:t>
            </a:r>
          </a:p>
          <a:p>
            <a:r>
              <a:rPr lang="en-US" dirty="0" smtClean="0"/>
              <a:t>Free apps are more prone to </a:t>
            </a:r>
            <a:br>
              <a:rPr lang="en-US" dirty="0" smtClean="0"/>
            </a:br>
            <a:r>
              <a:rPr lang="en-US" dirty="0" smtClean="0"/>
              <a:t>security violations</a:t>
            </a:r>
          </a:p>
          <a:p>
            <a:r>
              <a:rPr lang="en-US" dirty="0" smtClean="0"/>
              <a:t>Look for a Privacy Policy on </a:t>
            </a:r>
            <a:br>
              <a:rPr lang="en-US" dirty="0" smtClean="0"/>
            </a:br>
            <a:r>
              <a:rPr lang="en-US" dirty="0" smtClean="0"/>
              <a:t>apps that contain PHI</a:t>
            </a:r>
          </a:p>
          <a:p>
            <a:r>
              <a:rPr lang="en-US" dirty="0" smtClean="0"/>
              <a:t>Patients and providers should enable </a:t>
            </a:r>
            <a:r>
              <a:rPr lang="en-US" dirty="0"/>
              <a:t>security on </a:t>
            </a:r>
            <a:r>
              <a:rPr lang="en-US" dirty="0" smtClean="0"/>
              <a:t>their mobile device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60</a:t>
            </a:fld>
            <a:endParaRPr lang="en-US"/>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55" y="6268578"/>
            <a:ext cx="423169" cy="423169"/>
          </a:xfrm>
          <a:prstGeom prst="rect">
            <a:avLst/>
          </a:prstGeom>
        </p:spPr>
      </p:pic>
      <p:sp>
        <p:nvSpPr>
          <p:cNvPr id="6" name="TextBox 5"/>
          <p:cNvSpPr txBox="1"/>
          <p:nvPr/>
        </p:nvSpPr>
        <p:spPr>
          <a:xfrm>
            <a:off x="589424" y="5387288"/>
            <a:ext cx="7868776" cy="830997"/>
          </a:xfrm>
          <a:prstGeom prst="rect">
            <a:avLst/>
          </a:prstGeom>
          <a:noFill/>
        </p:spPr>
        <p:txBody>
          <a:bodyPr wrap="square" rtlCol="0">
            <a:spAutoFit/>
          </a:bodyPr>
          <a:lstStyle/>
          <a:p>
            <a:r>
              <a:rPr lang="en-US" sz="1600" dirty="0" err="1"/>
              <a:t>Brüggemann</a:t>
            </a:r>
            <a:r>
              <a:rPr lang="en-US" sz="1600" dirty="0"/>
              <a:t>, Thomas, et al. "An Information Privacy Risk Index for mHealth Apps." Annual Privacy Forum. Springer International Publishing, 2016. </a:t>
            </a:r>
            <a:r>
              <a:rPr lang="en-US" sz="1600" dirty="0">
                <a:hlinkClick r:id="rId5"/>
              </a:rPr>
              <a:t>http://</a:t>
            </a:r>
            <a:r>
              <a:rPr lang="en-US" sz="1600" dirty="0" smtClean="0">
                <a:hlinkClick r:id="rId5"/>
              </a:rPr>
              <a:t>link.springer.com/chapter/10.1007/978-3-319-44760-5_12</a:t>
            </a:r>
            <a:r>
              <a:rPr lang="en-US" sz="1600" dirty="0" smtClean="0"/>
              <a:t>   </a:t>
            </a:r>
            <a:endParaRPr lang="en-US" sz="1600" dirty="0"/>
          </a:p>
        </p:txBody>
      </p:sp>
      <p:pic>
        <p:nvPicPr>
          <p:cNvPr id="7" name="Picture 6"/>
          <p:cNvPicPr>
            <a:picLocks noChangeAspect="1"/>
          </p:cNvPicPr>
          <p:nvPr/>
        </p:nvPicPr>
        <p:blipFill rotWithShape="1">
          <a:blip r:embed="rId6"/>
          <a:srcRect t="68886" r="49665" b="10050"/>
          <a:stretch/>
        </p:blipFill>
        <p:spPr>
          <a:xfrm>
            <a:off x="6467939" y="2004064"/>
            <a:ext cx="2422792" cy="2150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33306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How and why prescribe an app</a:t>
            </a:r>
            <a:endParaRPr lang="en-US" dirty="0"/>
          </a:p>
        </p:txBody>
      </p:sp>
      <p:sp>
        <p:nvSpPr>
          <p:cNvPr id="4" name="Slide Number Placeholder 3"/>
          <p:cNvSpPr>
            <a:spLocks noGrp="1"/>
          </p:cNvSpPr>
          <p:nvPr>
            <p:ph type="sldNum" sz="quarter" idx="4294967295"/>
          </p:nvPr>
        </p:nvSpPr>
        <p:spPr>
          <a:xfrm>
            <a:off x="8664575" y="6272213"/>
            <a:ext cx="479425" cy="365125"/>
          </a:xfrm>
          <a:prstGeom prst="rect">
            <a:avLst/>
          </a:prstGeom>
        </p:spPr>
        <p:txBody>
          <a:bodyPr/>
          <a:lstStyle/>
          <a:p>
            <a:fld id="{BFE78BB6-AD80-4F03-A5BB-FAF7E3A84D23}" type="slidenum">
              <a:rPr lang="en-US" smtClean="0"/>
              <a:t>61</a:t>
            </a:fld>
            <a:endParaRPr lang="en-US"/>
          </a:p>
        </p:txBody>
      </p:sp>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904" y="6148237"/>
            <a:ext cx="506298" cy="506298"/>
          </a:xfrm>
          <a:prstGeom prst="rect">
            <a:avLst/>
          </a:prstGeom>
        </p:spPr>
      </p:pic>
    </p:spTree>
    <p:extLst>
      <p:ext uri="{BB962C8B-B14F-4D97-AF65-F5344CB8AC3E}">
        <p14:creationId xmlns:p14="http://schemas.microsoft.com/office/powerpoint/2010/main" val="4049501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Prescribing apps </a:t>
            </a:r>
            <a:endParaRPr lang="en-US" dirty="0"/>
          </a:p>
        </p:txBody>
      </p:sp>
      <p:sp>
        <p:nvSpPr>
          <p:cNvPr id="3" name="Content Placeholder 2"/>
          <p:cNvSpPr>
            <a:spLocks noGrp="1"/>
          </p:cNvSpPr>
          <p:nvPr>
            <p:ph idx="1"/>
          </p:nvPr>
        </p:nvSpPr>
        <p:spPr>
          <a:xfrm>
            <a:off x="685800" y="1675183"/>
            <a:ext cx="7772400" cy="4282440"/>
          </a:xfrm>
        </p:spPr>
        <p:txBody>
          <a:bodyPr>
            <a:normAutofit/>
          </a:bodyPr>
          <a:lstStyle/>
          <a:p>
            <a:r>
              <a:rPr lang="en-US" dirty="0" smtClean="0"/>
              <a:t>Improve physician/patient relationship</a:t>
            </a:r>
          </a:p>
          <a:p>
            <a:r>
              <a:rPr lang="en-US" dirty="0" smtClean="0"/>
              <a:t>Promote self and shared health management</a:t>
            </a:r>
          </a:p>
          <a:p>
            <a:r>
              <a:rPr lang="en-US" dirty="0" smtClean="0"/>
              <a:t>Assist caregivers in following instructions</a:t>
            </a:r>
          </a:p>
          <a:p>
            <a:r>
              <a:rPr lang="en-US" dirty="0" smtClean="0"/>
              <a:t>Providing data to patient to self monitor and physician monitoring uncontrolled chronic condition</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62</a:t>
            </a:fld>
            <a:endParaRPr lang="en-US"/>
          </a:p>
        </p:txBody>
      </p:sp>
      <p:sp>
        <p:nvSpPr>
          <p:cNvPr id="6" name="TextBox 5"/>
          <p:cNvSpPr txBox="1"/>
          <p:nvPr/>
        </p:nvSpPr>
        <p:spPr>
          <a:xfrm>
            <a:off x="807559" y="6032897"/>
            <a:ext cx="7755466" cy="646331"/>
          </a:xfrm>
          <a:prstGeom prst="rect">
            <a:avLst/>
          </a:prstGeom>
          <a:noFill/>
        </p:spPr>
        <p:txBody>
          <a:bodyPr wrap="square" rtlCol="0">
            <a:spAutoFit/>
          </a:bodyPr>
          <a:lstStyle/>
          <a:p>
            <a:r>
              <a:rPr lang="en-US" dirty="0" smtClean="0"/>
              <a:t>Scher, DL. The big problem with mobile health apps.  Medscape. </a:t>
            </a:r>
            <a:r>
              <a:rPr lang="en-US" dirty="0"/>
              <a:t>2015. </a:t>
            </a:r>
            <a:r>
              <a:rPr lang="en-US" dirty="0">
                <a:hlinkClick r:id="rId3"/>
              </a:rPr>
              <a:t>http://</a:t>
            </a:r>
            <a:r>
              <a:rPr lang="en-US" dirty="0" smtClean="0">
                <a:hlinkClick r:id="rId3"/>
              </a:rPr>
              <a:t>www.medscape.com/viewarticle/840335</a:t>
            </a:r>
            <a:r>
              <a:rPr lang="en-US" dirty="0" smtClean="0"/>
              <a:t> </a:t>
            </a:r>
            <a:endParaRPr lang="en-US" dirty="0"/>
          </a:p>
        </p:txBody>
      </p:sp>
    </p:spTree>
    <p:extLst>
      <p:ext uri="{BB962C8B-B14F-4D97-AF65-F5344CB8AC3E}">
        <p14:creationId xmlns:p14="http://schemas.microsoft.com/office/powerpoint/2010/main" val="25467368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Benefits</a:t>
            </a:r>
            <a:endParaRPr lang="en-US" dirty="0"/>
          </a:p>
        </p:txBody>
      </p:sp>
      <p:sp>
        <p:nvSpPr>
          <p:cNvPr id="3" name="Content Placeholder 2"/>
          <p:cNvSpPr>
            <a:spLocks noGrp="1"/>
          </p:cNvSpPr>
          <p:nvPr>
            <p:ph idx="1"/>
          </p:nvPr>
        </p:nvSpPr>
        <p:spPr/>
        <p:txBody>
          <a:bodyPr/>
          <a:lstStyle/>
          <a:p>
            <a:r>
              <a:rPr lang="en-US" dirty="0" smtClean="0"/>
              <a:t>Patients more likely to use app: monitor symptoms, medication adherence, if they collaborate with their physician, care coordination team</a:t>
            </a:r>
          </a:p>
          <a:p>
            <a:r>
              <a:rPr lang="en-US" dirty="0" smtClean="0"/>
              <a:t>Outcomes based reimbursement is an incentive</a:t>
            </a:r>
          </a:p>
          <a:p>
            <a:r>
              <a:rPr lang="en-US" dirty="0" smtClean="0"/>
              <a:t>Cost savings to patients</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63</a:t>
            </a:fld>
            <a:endParaRPr lang="en-US"/>
          </a:p>
        </p:txBody>
      </p:sp>
      <p:sp>
        <p:nvSpPr>
          <p:cNvPr id="5" name="TextBox 4"/>
          <p:cNvSpPr txBox="1"/>
          <p:nvPr/>
        </p:nvSpPr>
        <p:spPr>
          <a:xfrm>
            <a:off x="914400" y="6519333"/>
            <a:ext cx="184731" cy="369332"/>
          </a:xfrm>
          <a:prstGeom prst="rect">
            <a:avLst/>
          </a:prstGeom>
          <a:noFill/>
        </p:spPr>
        <p:txBody>
          <a:bodyPr wrap="none" rtlCol="0">
            <a:spAutoFit/>
          </a:bodyPr>
          <a:lstStyle/>
          <a:p>
            <a:endParaRPr lang="en-US" dirty="0"/>
          </a:p>
        </p:txBody>
      </p:sp>
      <p:sp>
        <p:nvSpPr>
          <p:cNvPr id="6" name="TextBox 5"/>
          <p:cNvSpPr txBox="1"/>
          <p:nvPr/>
        </p:nvSpPr>
        <p:spPr>
          <a:xfrm>
            <a:off x="685800" y="5734176"/>
            <a:ext cx="8404606" cy="1077218"/>
          </a:xfrm>
          <a:prstGeom prst="rect">
            <a:avLst/>
          </a:prstGeom>
          <a:noFill/>
        </p:spPr>
        <p:txBody>
          <a:bodyPr wrap="square" rtlCol="0">
            <a:spAutoFit/>
          </a:bodyPr>
          <a:lstStyle/>
          <a:p>
            <a:r>
              <a:rPr lang="en-US" dirty="0" smtClean="0"/>
              <a:t>Oscar, R. Mobile apps improve medication adherence, reduce costs.  </a:t>
            </a:r>
            <a:r>
              <a:rPr lang="en-US" dirty="0" err="1" smtClean="0"/>
              <a:t>ModernMedicine</a:t>
            </a:r>
            <a:r>
              <a:rPr lang="en-US" dirty="0" smtClean="0"/>
              <a:t> Network. </a:t>
            </a:r>
            <a:r>
              <a:rPr lang="en-US" dirty="0"/>
              <a:t>2016. </a:t>
            </a:r>
            <a:r>
              <a:rPr lang="en-US" sz="1400" dirty="0">
                <a:hlinkClick r:id="rId3"/>
              </a:rPr>
              <a:t>http://</a:t>
            </a:r>
            <a:r>
              <a:rPr lang="en-US" sz="1400" dirty="0" smtClean="0">
                <a:hlinkClick r:id="rId3"/>
              </a:rPr>
              <a:t>managedhealthcareexecutive.modernmedicine.com/managed-healthcare-executive/news/mobile-apps-improve-medication-adherence-reduce-costs</a:t>
            </a:r>
            <a:r>
              <a:rPr lang="en-US" sz="1400" dirty="0" smtClean="0"/>
              <a:t> </a:t>
            </a:r>
            <a:endParaRPr lang="en-US" sz="1400" dirty="0"/>
          </a:p>
        </p:txBody>
      </p:sp>
    </p:spTree>
    <p:extLst>
      <p:ext uri="{BB962C8B-B14F-4D97-AF65-F5344CB8AC3E}">
        <p14:creationId xmlns:p14="http://schemas.microsoft.com/office/powerpoint/2010/main" val="20378849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5588" y="484632"/>
            <a:ext cx="5299365" cy="1405128"/>
          </a:xfrm>
        </p:spPr>
        <p:txBody>
          <a:bodyPr/>
          <a:lstStyle/>
          <a:p>
            <a:r>
              <a:rPr lang="en-US" dirty="0" smtClean="0"/>
              <a:t>Barriers </a:t>
            </a:r>
            <a:endParaRPr lang="en-US" dirty="0"/>
          </a:p>
        </p:txBody>
      </p:sp>
      <p:sp>
        <p:nvSpPr>
          <p:cNvPr id="3" name="Content Placeholder 2"/>
          <p:cNvSpPr>
            <a:spLocks noGrp="1"/>
          </p:cNvSpPr>
          <p:nvPr>
            <p:ph idx="1"/>
          </p:nvPr>
        </p:nvSpPr>
        <p:spPr>
          <a:xfrm>
            <a:off x="2115589" y="2009383"/>
            <a:ext cx="5748251" cy="3044755"/>
          </a:xfrm>
        </p:spPr>
        <p:txBody>
          <a:bodyPr>
            <a:normAutofit lnSpcReduction="10000"/>
          </a:bodyPr>
          <a:lstStyle/>
          <a:p>
            <a:r>
              <a:rPr lang="en-US" dirty="0" smtClean="0"/>
              <a:t>Lack of evidence</a:t>
            </a:r>
          </a:p>
          <a:p>
            <a:r>
              <a:rPr lang="en-US" dirty="0" smtClean="0"/>
              <a:t>Limited systematic integration</a:t>
            </a:r>
          </a:p>
          <a:p>
            <a:r>
              <a:rPr lang="en-US" dirty="0" smtClean="0"/>
              <a:t>Patient access gaps</a:t>
            </a:r>
          </a:p>
          <a:p>
            <a:r>
              <a:rPr lang="en-US" dirty="0" smtClean="0"/>
              <a:t>Data privacy and security</a:t>
            </a:r>
          </a:p>
          <a:p>
            <a:r>
              <a:rPr lang="en-US" dirty="0" smtClean="0"/>
              <a:t>Reimbursement challenges</a:t>
            </a:r>
          </a:p>
        </p:txBody>
      </p:sp>
      <p:sp>
        <p:nvSpPr>
          <p:cNvPr id="4" name="Slide Number Placeholder 3"/>
          <p:cNvSpPr>
            <a:spLocks noGrp="1"/>
          </p:cNvSpPr>
          <p:nvPr>
            <p:ph type="sldNum" sz="quarter" idx="12"/>
          </p:nvPr>
        </p:nvSpPr>
        <p:spPr/>
        <p:txBody>
          <a:bodyPr/>
          <a:lstStyle/>
          <a:p>
            <a:fld id="{BFE78BB6-AD80-4F03-A5BB-FAF7E3A84D23}" type="slidenum">
              <a:rPr lang="en-US" smtClean="0"/>
              <a:t>64</a:t>
            </a:fld>
            <a:endParaRPr lang="en-US"/>
          </a:p>
        </p:txBody>
      </p:sp>
      <p:pic>
        <p:nvPicPr>
          <p:cNvPr id="6" name="Picture 5"/>
          <p:cNvPicPr>
            <a:picLocks noChangeAspect="1"/>
          </p:cNvPicPr>
          <p:nvPr/>
        </p:nvPicPr>
        <p:blipFill>
          <a:blip r:embed="rId3"/>
          <a:stretch>
            <a:fillRect/>
          </a:stretch>
        </p:blipFill>
        <p:spPr>
          <a:xfrm>
            <a:off x="1697412" y="351321"/>
            <a:ext cx="5768340" cy="5491016"/>
          </a:xfrm>
          <a:prstGeom prst="rect">
            <a:avLst/>
          </a:prstGeom>
        </p:spPr>
      </p:pic>
      <p:sp>
        <p:nvSpPr>
          <p:cNvPr id="7" name="TextBox 6"/>
          <p:cNvSpPr txBox="1"/>
          <p:nvPr/>
        </p:nvSpPr>
        <p:spPr>
          <a:xfrm>
            <a:off x="315884" y="5842337"/>
            <a:ext cx="8167462" cy="1015663"/>
          </a:xfrm>
          <a:prstGeom prst="rect">
            <a:avLst/>
          </a:prstGeom>
          <a:noFill/>
        </p:spPr>
        <p:txBody>
          <a:bodyPr wrap="square" rtlCol="0">
            <a:spAutoFit/>
          </a:bodyPr>
          <a:lstStyle/>
          <a:p>
            <a:r>
              <a:rPr lang="en-US" sz="1600" dirty="0" smtClean="0"/>
              <a:t>IMS Institute. Patient Adoption of mHealth</a:t>
            </a:r>
            <a:r>
              <a:rPr lang="en-US" sz="1600" dirty="0"/>
              <a:t>: Use, Evidence and Remaining Barriers </a:t>
            </a:r>
            <a:r>
              <a:rPr lang="en-US" sz="1600" dirty="0" smtClean="0"/>
              <a:t>to </a:t>
            </a:r>
            <a:r>
              <a:rPr lang="en-US" sz="1600" dirty="0"/>
              <a:t>Mainstream </a:t>
            </a:r>
            <a:r>
              <a:rPr lang="en-US" sz="1600" dirty="0" smtClean="0"/>
              <a:t>Acceptance</a:t>
            </a:r>
            <a:r>
              <a:rPr lang="en-US" sz="1600" dirty="0"/>
              <a:t>. </a:t>
            </a:r>
            <a:r>
              <a:rPr lang="en-US" sz="1400" dirty="0">
                <a:hlinkClick r:id="rId4" invalidUrl="http://www.imshealth.com/files/web/IMSH Institute/Reports/Patient Adoption of mHealth/IIHI_Patient_Adoption_of_mHealth.pdf"/>
              </a:rPr>
              <a:t>http://</a:t>
            </a:r>
            <a:r>
              <a:rPr lang="en-US" sz="1400" dirty="0" smtClean="0">
                <a:hlinkClick r:id="rId4" invalidUrl="http://www.imshealth.com/files/web/IMSH Institute/Reports/Patient Adoption of mHealth/IIHI_Patient_Adoption_of_mHealth.pdf"/>
              </a:rPr>
              <a:t>www.imshealth.com/files/web/IMSH%20Institute/Reports/Patient%20Adoption%20of%20mHealth/IIHI_Patient_Adoption_of_mHealth.pdf</a:t>
            </a:r>
            <a:r>
              <a:rPr lang="en-US" sz="1400" dirty="0" smtClean="0"/>
              <a:t> </a:t>
            </a:r>
            <a:endParaRPr lang="en-US" dirty="0"/>
          </a:p>
        </p:txBody>
      </p:sp>
    </p:spTree>
    <p:extLst>
      <p:ext uri="{BB962C8B-B14F-4D97-AF65-F5344CB8AC3E}">
        <p14:creationId xmlns:p14="http://schemas.microsoft.com/office/powerpoint/2010/main" val="30519532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Proactive Insurers</a:t>
            </a:r>
            <a:endParaRPr lang="en-US" dirty="0"/>
          </a:p>
        </p:txBody>
      </p:sp>
      <p:sp>
        <p:nvSpPr>
          <p:cNvPr id="3" name="Content Placeholder 2"/>
          <p:cNvSpPr>
            <a:spLocks noGrp="1"/>
          </p:cNvSpPr>
          <p:nvPr>
            <p:ph idx="1"/>
          </p:nvPr>
        </p:nvSpPr>
        <p:spPr>
          <a:xfrm>
            <a:off x="685800" y="1714209"/>
            <a:ext cx="7772400" cy="4282440"/>
          </a:xfrm>
        </p:spPr>
        <p:txBody>
          <a:bodyPr>
            <a:normAutofit fontScale="92500" lnSpcReduction="10000"/>
          </a:bodyPr>
          <a:lstStyle/>
          <a:p>
            <a:r>
              <a:rPr lang="en-US" dirty="0" smtClean="0"/>
              <a:t>Aetna covers 46.3M people</a:t>
            </a:r>
          </a:p>
          <a:p>
            <a:r>
              <a:rPr lang="en-US" dirty="0" smtClean="0"/>
              <a:t>Announced 9/2016</a:t>
            </a:r>
          </a:p>
          <a:p>
            <a:r>
              <a:rPr lang="en-US" dirty="0" smtClean="0"/>
              <a:t>Will provide Apple Watch free to 50,000 employees who participate in wellness program</a:t>
            </a:r>
          </a:p>
          <a:p>
            <a:r>
              <a:rPr lang="en-US" dirty="0" smtClean="0"/>
              <a:t>Developing integrated health apps with Apple</a:t>
            </a:r>
          </a:p>
          <a:p>
            <a:r>
              <a:rPr lang="en-US" dirty="0" smtClean="0"/>
              <a:t>Will subsidize cost of Apple Watch to large employers</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pPr/>
              <a:t>65</a:t>
            </a:fld>
            <a:endParaRPr lang="en-US" dirty="0"/>
          </a:p>
        </p:txBody>
      </p:sp>
      <p:sp>
        <p:nvSpPr>
          <p:cNvPr id="5" name="TextBox 4"/>
          <p:cNvSpPr txBox="1"/>
          <p:nvPr/>
        </p:nvSpPr>
        <p:spPr>
          <a:xfrm>
            <a:off x="342900" y="6027003"/>
            <a:ext cx="8115300" cy="830997"/>
          </a:xfrm>
          <a:prstGeom prst="rect">
            <a:avLst/>
          </a:prstGeom>
          <a:noFill/>
        </p:spPr>
        <p:txBody>
          <a:bodyPr wrap="square" rtlCol="0">
            <a:spAutoFit/>
          </a:bodyPr>
          <a:lstStyle/>
          <a:p>
            <a:r>
              <a:rPr lang="en-US" sz="1600" dirty="0" smtClean="0"/>
              <a:t>News Release: Aetna to Transform Members’ Consumer Health Experience using iPhone, iPad and Apple Watch. </a:t>
            </a:r>
            <a:r>
              <a:rPr lang="en-US" sz="1600" dirty="0"/>
              <a:t>9/2016. </a:t>
            </a:r>
            <a:r>
              <a:rPr lang="en-US" sz="1600" dirty="0">
                <a:hlinkClick r:id="rId3"/>
              </a:rPr>
              <a:t>http://</a:t>
            </a:r>
            <a:r>
              <a:rPr lang="en-US" sz="1600" dirty="0" smtClean="0">
                <a:hlinkClick r:id="rId3"/>
              </a:rPr>
              <a:t>investor.aetna.com/phoenix.zhtml?c=110617&amp;p=irol-newsArticle&amp;ID=2206242</a:t>
            </a:r>
            <a:r>
              <a:rPr lang="en-US" sz="1600" dirty="0" smtClean="0"/>
              <a:t> </a:t>
            </a:r>
            <a:endParaRPr lang="en-US" sz="1600" dirty="0"/>
          </a:p>
        </p:txBody>
      </p:sp>
    </p:spTree>
    <p:extLst>
      <p:ext uri="{BB962C8B-B14F-4D97-AF65-F5344CB8AC3E}">
        <p14:creationId xmlns:p14="http://schemas.microsoft.com/office/powerpoint/2010/main" val="4161139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Proactive Institutions</a:t>
            </a:r>
          </a:p>
        </p:txBody>
      </p:sp>
      <p:sp>
        <p:nvSpPr>
          <p:cNvPr id="3" name="Content Placeholder 2"/>
          <p:cNvSpPr>
            <a:spLocks noGrp="1"/>
          </p:cNvSpPr>
          <p:nvPr>
            <p:ph idx="1"/>
          </p:nvPr>
        </p:nvSpPr>
        <p:spPr>
          <a:xfrm>
            <a:off x="707809" y="1601893"/>
            <a:ext cx="7772400" cy="4282440"/>
          </a:xfrm>
        </p:spPr>
        <p:txBody>
          <a:bodyPr>
            <a:normAutofit fontScale="92500" lnSpcReduction="10000"/>
          </a:bodyPr>
          <a:lstStyle/>
          <a:p>
            <a:r>
              <a:rPr lang="en-US" b="1" dirty="0" smtClean="0"/>
              <a:t>Ochsner</a:t>
            </a:r>
            <a:r>
              <a:rPr lang="en-US" dirty="0" smtClean="0"/>
              <a:t>: Setting up their own App Store with apps they recommend to their patients.</a:t>
            </a:r>
          </a:p>
          <a:p>
            <a:r>
              <a:rPr lang="en-US" b="1" dirty="0" smtClean="0"/>
              <a:t>Kaiser</a:t>
            </a:r>
            <a:r>
              <a:rPr lang="en-US" dirty="0" smtClean="0"/>
              <a:t> </a:t>
            </a:r>
            <a:r>
              <a:rPr lang="en-US" b="1" dirty="0" smtClean="0"/>
              <a:t>Permanente</a:t>
            </a:r>
            <a:r>
              <a:rPr lang="en-US" dirty="0" smtClean="0"/>
              <a:t>: develop certification system for medical apps.</a:t>
            </a:r>
          </a:p>
          <a:p>
            <a:r>
              <a:rPr lang="en-US" b="1" dirty="0" smtClean="0"/>
              <a:t>U of Pittsburg </a:t>
            </a:r>
            <a:r>
              <a:rPr lang="en-US" dirty="0" smtClean="0"/>
              <a:t>Medical Center and Montefiore in NY developing apps for affiliated doctors.</a:t>
            </a:r>
          </a:p>
          <a:p>
            <a:r>
              <a:rPr lang="en-US" b="1" dirty="0" smtClean="0"/>
              <a:t>Mount Sinai</a:t>
            </a:r>
            <a:r>
              <a:rPr lang="en-US" dirty="0" smtClean="0"/>
              <a:t>: </a:t>
            </a:r>
            <a:r>
              <a:rPr lang="en-US" dirty="0" err="1" smtClean="0"/>
              <a:t>RxUniverse</a:t>
            </a:r>
            <a:r>
              <a:rPr lang="en-US" dirty="0" smtClean="0"/>
              <a:t>, system wide platform to prescribe apps.</a:t>
            </a:r>
          </a:p>
          <a:p>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66</a:t>
            </a:fld>
            <a:endParaRPr lang="en-US"/>
          </a:p>
        </p:txBody>
      </p:sp>
      <p:sp>
        <p:nvSpPr>
          <p:cNvPr id="5" name="TextBox 4"/>
          <p:cNvSpPr txBox="1"/>
          <p:nvPr/>
        </p:nvSpPr>
        <p:spPr>
          <a:xfrm>
            <a:off x="524934" y="6032897"/>
            <a:ext cx="7755466" cy="646331"/>
          </a:xfrm>
          <a:prstGeom prst="rect">
            <a:avLst/>
          </a:prstGeom>
          <a:noFill/>
        </p:spPr>
        <p:txBody>
          <a:bodyPr wrap="square" rtlCol="0">
            <a:spAutoFit/>
          </a:bodyPr>
          <a:lstStyle/>
          <a:p>
            <a:r>
              <a:rPr lang="en-US" dirty="0" smtClean="0"/>
              <a:t>Scher, DL. The big problem with mobile health apps.  Medscape. </a:t>
            </a:r>
            <a:r>
              <a:rPr lang="en-US" dirty="0"/>
              <a:t>2015. </a:t>
            </a:r>
            <a:r>
              <a:rPr lang="en-US" dirty="0">
                <a:hlinkClick r:id="rId3"/>
              </a:rPr>
              <a:t>http://</a:t>
            </a:r>
            <a:r>
              <a:rPr lang="en-US" dirty="0" smtClean="0">
                <a:hlinkClick r:id="rId3"/>
              </a:rPr>
              <a:t>www.medscape.com/viewarticle/840335</a:t>
            </a:r>
            <a:r>
              <a:rPr lang="en-US" dirty="0" smtClean="0"/>
              <a:t> </a:t>
            </a:r>
            <a:endParaRPr lang="en-US" dirty="0"/>
          </a:p>
        </p:txBody>
      </p:sp>
    </p:spTree>
    <p:extLst>
      <p:ext uri="{BB962C8B-B14F-4D97-AF65-F5344CB8AC3E}">
        <p14:creationId xmlns:p14="http://schemas.microsoft.com/office/powerpoint/2010/main" val="25830737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Mount Sinai did </a:t>
            </a:r>
            <a:r>
              <a:rPr lang="en-US" dirty="0" smtClean="0"/>
              <a:t>It</a:t>
            </a:r>
            <a:endParaRPr lang="en-US" cap="none" dirty="0"/>
          </a:p>
        </p:txBody>
      </p:sp>
      <p:pic>
        <p:nvPicPr>
          <p:cNvPr id="5" name="hNC7QYQP-lM&amp;showsearch=0&amp;rel=0&amp;fs=1&amp;autoplay=0&amp;ap=%2526fmt%3D18"/>
          <p:cNvPicPr>
            <a:picLocks noGrp="1" noRot="1" noChangeAspect="1"/>
          </p:cNvPicPr>
          <p:nvPr>
            <p:ph idx="1"/>
            <a:videoFile r:link="rId1"/>
          </p:nvPr>
        </p:nvPicPr>
        <p:blipFill>
          <a:blip r:embed="rId4"/>
          <a:stretch>
            <a:fillRect/>
          </a:stretch>
        </p:blipFill>
        <p:spPr>
          <a:xfrm>
            <a:off x="1129947" y="1889759"/>
            <a:ext cx="6884106" cy="3872310"/>
          </a:xfrm>
          <a:prstGeom prst="rect">
            <a:avLst/>
          </a:prstGeom>
        </p:spPr>
      </p:pic>
      <p:sp>
        <p:nvSpPr>
          <p:cNvPr id="4" name="Slide Number Placeholder 3"/>
          <p:cNvSpPr>
            <a:spLocks noGrp="1"/>
          </p:cNvSpPr>
          <p:nvPr>
            <p:ph type="sldNum" sz="quarter" idx="12"/>
          </p:nvPr>
        </p:nvSpPr>
        <p:spPr/>
        <p:txBody>
          <a:bodyPr/>
          <a:lstStyle/>
          <a:p>
            <a:fld id="{BFE78BB6-AD80-4F03-A5BB-FAF7E3A84D23}" type="slidenum">
              <a:rPr lang="en-US" smtClean="0"/>
              <a:pPr/>
              <a:t>67</a:t>
            </a:fld>
            <a:endParaRPr lang="en-US" dirty="0"/>
          </a:p>
        </p:txBody>
      </p:sp>
      <p:pic>
        <p:nvPicPr>
          <p:cNvPr id="6" name="Content Placeholder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4590" y="690430"/>
            <a:ext cx="993531" cy="993531"/>
          </a:xfrm>
          <a:prstGeom prst="rect">
            <a:avLst/>
          </a:prstGeom>
        </p:spPr>
      </p:pic>
      <p:sp>
        <p:nvSpPr>
          <p:cNvPr id="7" name="TextBox 6"/>
          <p:cNvSpPr txBox="1"/>
          <p:nvPr/>
        </p:nvSpPr>
        <p:spPr>
          <a:xfrm>
            <a:off x="1129947" y="5762069"/>
            <a:ext cx="5702651" cy="984885"/>
          </a:xfrm>
          <a:prstGeom prst="rect">
            <a:avLst/>
          </a:prstGeom>
          <a:noFill/>
        </p:spPr>
        <p:txBody>
          <a:bodyPr wrap="none" rtlCol="0">
            <a:spAutoFit/>
          </a:bodyPr>
          <a:lstStyle/>
          <a:p>
            <a:r>
              <a:rPr lang="en-US" sz="2000" b="1" dirty="0"/>
              <a:t>Mount Sinai Launches Rx Universe </a:t>
            </a:r>
            <a:r>
              <a:rPr lang="en-US" sz="2000" b="1" dirty="0" smtClean="0"/>
              <a:t>– </a:t>
            </a:r>
          </a:p>
          <a:p>
            <a:r>
              <a:rPr lang="en-US" sz="2000" b="1" dirty="0" smtClean="0"/>
              <a:t>Mobile </a:t>
            </a:r>
            <a:r>
              <a:rPr lang="en-US" sz="2000" b="1" dirty="0"/>
              <a:t>Health Prescription Platform</a:t>
            </a:r>
          </a:p>
          <a:p>
            <a:r>
              <a:rPr lang="en-US" dirty="0" smtClean="0">
                <a:hlinkClick r:id="rId7"/>
              </a:rPr>
              <a:t>https</a:t>
            </a:r>
            <a:r>
              <a:rPr lang="en-US" dirty="0">
                <a:hlinkClick r:id="rId7"/>
              </a:rPr>
              <a:t>://</a:t>
            </a:r>
            <a:r>
              <a:rPr lang="en-US" dirty="0" smtClean="0">
                <a:hlinkClick r:id="rId7"/>
              </a:rPr>
              <a:t>www.youtube.com/watch?v=hNC7QYQP-lM</a:t>
            </a:r>
            <a:r>
              <a:rPr lang="en-US" dirty="0" smtClean="0"/>
              <a:t> </a:t>
            </a:r>
            <a:endParaRPr lang="en-US" dirty="0"/>
          </a:p>
        </p:txBody>
      </p:sp>
    </p:spTree>
    <p:extLst>
      <p:ext uri="{BB962C8B-B14F-4D97-AF65-F5344CB8AC3E}">
        <p14:creationId xmlns:p14="http://schemas.microsoft.com/office/powerpoint/2010/main" val="1697113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cap="none" dirty="0" err="1"/>
              <a:t>RxUniverse</a:t>
            </a:r>
            <a:endParaRPr lang="en-US" sz="4400" dirty="0"/>
          </a:p>
        </p:txBody>
      </p:sp>
      <p:sp>
        <p:nvSpPr>
          <p:cNvPr id="4" name="Slide Number Placeholder 3"/>
          <p:cNvSpPr>
            <a:spLocks noGrp="1"/>
          </p:cNvSpPr>
          <p:nvPr>
            <p:ph type="sldNum" sz="quarter" idx="12"/>
          </p:nvPr>
        </p:nvSpPr>
        <p:spPr/>
        <p:txBody>
          <a:bodyPr/>
          <a:lstStyle/>
          <a:p>
            <a:fld id="{BFE78BB6-AD80-4F03-A5BB-FAF7E3A84D23}" type="slidenum">
              <a:rPr lang="en-US" smtClean="0"/>
              <a:t>68</a:t>
            </a:fld>
            <a:endParaRPr lang="en-US"/>
          </a:p>
        </p:txBody>
      </p:sp>
      <p:sp>
        <p:nvSpPr>
          <p:cNvPr id="7" name="TextBox 6"/>
          <p:cNvSpPr txBox="1"/>
          <p:nvPr/>
        </p:nvSpPr>
        <p:spPr>
          <a:xfrm>
            <a:off x="493685" y="5499982"/>
            <a:ext cx="8045287" cy="1477328"/>
          </a:xfrm>
          <a:prstGeom prst="rect">
            <a:avLst/>
          </a:prstGeom>
          <a:noFill/>
        </p:spPr>
        <p:txBody>
          <a:bodyPr wrap="square" rtlCol="0">
            <a:spAutoFit/>
          </a:bodyPr>
          <a:lstStyle/>
          <a:p>
            <a:r>
              <a:rPr lang="en-US" b="1" dirty="0"/>
              <a:t>Mount Sinai Launches Rx Universe - Mobile Health Prescription Platform </a:t>
            </a:r>
            <a:endParaRPr lang="en-US" b="1" dirty="0" smtClean="0"/>
          </a:p>
          <a:p>
            <a:r>
              <a:rPr lang="en-US" dirty="0">
                <a:hlinkClick r:id="rId3"/>
              </a:rPr>
              <a:t>http://</a:t>
            </a:r>
            <a:r>
              <a:rPr lang="en-US" dirty="0" smtClean="0">
                <a:hlinkClick r:id="rId3"/>
              </a:rPr>
              <a:t>www.mountsinai.org/about-us/newsroom/press-releases/mount-sinai-health-system-launches-first-enterprise-wide-platform-to-prescribe-apps-to-patients</a:t>
            </a:r>
            <a:r>
              <a:rPr lang="en-US" dirty="0" smtClean="0"/>
              <a:t> </a:t>
            </a:r>
            <a:endParaRPr lang="en-US" dirty="0"/>
          </a:p>
        </p:txBody>
      </p:sp>
      <p:sp>
        <p:nvSpPr>
          <p:cNvPr id="6" name="Content Placeholder 5"/>
          <p:cNvSpPr>
            <a:spLocks noGrp="1"/>
          </p:cNvSpPr>
          <p:nvPr>
            <p:ph idx="1"/>
          </p:nvPr>
        </p:nvSpPr>
        <p:spPr>
          <a:xfrm>
            <a:off x="493685" y="1889759"/>
            <a:ext cx="7772400" cy="3933387"/>
          </a:xfrm>
        </p:spPr>
        <p:txBody>
          <a:bodyPr/>
          <a:lstStyle/>
          <a:p>
            <a:pPr marL="342900" indent="-342900">
              <a:spcAft>
                <a:spcPts val="1200"/>
              </a:spcAft>
              <a:buFont typeface="Arial" panose="020B0604020202020204" pitchFamily="34" charset="0"/>
              <a:buChar char="•"/>
            </a:pPr>
            <a:r>
              <a:rPr lang="en-US" dirty="0"/>
              <a:t>Sinai </a:t>
            </a:r>
            <a:r>
              <a:rPr lang="en-US" dirty="0" err="1"/>
              <a:t>AppLab</a:t>
            </a:r>
            <a:r>
              <a:rPr lang="en-US" dirty="0"/>
              <a:t> has partnered with Mount Sinai Innovation Partners</a:t>
            </a:r>
          </a:p>
          <a:p>
            <a:pPr marL="342900" indent="-342900">
              <a:spcAft>
                <a:spcPts val="1200"/>
              </a:spcAft>
              <a:buFont typeface="Arial" panose="020B0604020202020204" pitchFamily="34" charset="0"/>
              <a:buChar char="•"/>
            </a:pPr>
            <a:r>
              <a:rPr lang="en-US" dirty="0"/>
              <a:t>Plans to </a:t>
            </a:r>
            <a:r>
              <a:rPr lang="en-US" dirty="0" smtClean="0"/>
              <a:t>launch new company: </a:t>
            </a:r>
            <a:r>
              <a:rPr lang="en-US" b="1" dirty="0"/>
              <a:t>Responsive Health</a:t>
            </a:r>
            <a:r>
              <a:rPr lang="en-US" dirty="0"/>
              <a:t> </a:t>
            </a:r>
          </a:p>
          <a:p>
            <a:pPr marL="342900" indent="-342900">
              <a:spcAft>
                <a:spcPts val="1200"/>
              </a:spcAft>
              <a:buFont typeface="Arial" panose="020B0604020202020204" pitchFamily="34" charset="0"/>
              <a:buChar char="•"/>
            </a:pPr>
            <a:r>
              <a:rPr lang="en-US" dirty="0"/>
              <a:t>License </a:t>
            </a:r>
            <a:r>
              <a:rPr lang="en-US" b="1" dirty="0" err="1"/>
              <a:t>RxUniverse</a:t>
            </a:r>
            <a:r>
              <a:rPr lang="en-US" dirty="0"/>
              <a:t> for use by other health systems</a:t>
            </a:r>
          </a:p>
          <a:p>
            <a:endParaRPr lang="en-US" dirty="0"/>
          </a:p>
        </p:txBody>
      </p:sp>
    </p:spTree>
    <p:extLst>
      <p:ext uri="{BB962C8B-B14F-4D97-AF65-F5344CB8AC3E}">
        <p14:creationId xmlns:p14="http://schemas.microsoft.com/office/powerpoint/2010/main" val="5424278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to Possibly help Rx apps</a:t>
            </a:r>
            <a:endParaRPr lang="en-US" dirty="0"/>
          </a:p>
        </p:txBody>
      </p:sp>
      <p:sp>
        <p:nvSpPr>
          <p:cNvPr id="3" name="Content Placeholder 2"/>
          <p:cNvSpPr>
            <a:spLocks noGrp="1"/>
          </p:cNvSpPr>
          <p:nvPr>
            <p:ph idx="1"/>
          </p:nvPr>
        </p:nvSpPr>
        <p:spPr/>
        <p:txBody>
          <a:bodyPr>
            <a:normAutofit/>
          </a:bodyPr>
          <a:lstStyle/>
          <a:p>
            <a:pPr marL="285750" indent="-285750"/>
            <a:r>
              <a:rPr lang="en-US" sz="3600" b="1" dirty="0" smtClean="0"/>
              <a:t>AppScript.net</a:t>
            </a:r>
          </a:p>
          <a:p>
            <a:pPr marL="285750" indent="-285750"/>
            <a:r>
              <a:rPr lang="en-US" sz="3600" b="1" dirty="0" smtClean="0"/>
              <a:t>iPrescribeApps.com</a:t>
            </a:r>
            <a:endParaRPr lang="en-US" sz="3600" dirty="0" smtClean="0"/>
          </a:p>
          <a:p>
            <a:pPr marL="285750" indent="-285750"/>
            <a:r>
              <a:rPr lang="en-US" sz="3600" b="1" dirty="0" err="1" smtClean="0"/>
              <a:t>Happtique</a:t>
            </a:r>
            <a:r>
              <a:rPr lang="en-US" sz="3600" dirty="0" smtClean="0"/>
              <a:t> and </a:t>
            </a:r>
            <a:r>
              <a:rPr lang="en-US" sz="3600" b="1" dirty="0" err="1" smtClean="0"/>
              <a:t>mWellthRx</a:t>
            </a:r>
            <a:r>
              <a:rPr lang="en-US" sz="3600" b="1" dirty="0" smtClean="0"/>
              <a:t> </a:t>
            </a:r>
            <a:r>
              <a:rPr lang="en-US" sz="3600" dirty="0" smtClean="0"/>
              <a:t>from SocialWellth.com</a:t>
            </a:r>
          </a:p>
          <a:p>
            <a:pPr marL="285750" indent="-285750"/>
            <a:r>
              <a:rPr lang="en-US" sz="3600" b="1" dirty="0" err="1" smtClean="0"/>
              <a:t>Xcertia</a:t>
            </a:r>
            <a:endParaRPr lang="en-US" sz="3600" b="1" dirty="0" smtClean="0"/>
          </a:p>
        </p:txBody>
      </p:sp>
      <p:sp>
        <p:nvSpPr>
          <p:cNvPr id="4" name="Slide Number Placeholder 3"/>
          <p:cNvSpPr>
            <a:spLocks noGrp="1"/>
          </p:cNvSpPr>
          <p:nvPr>
            <p:ph type="sldNum" sz="quarter" idx="12"/>
          </p:nvPr>
        </p:nvSpPr>
        <p:spPr/>
        <p:txBody>
          <a:bodyPr/>
          <a:lstStyle/>
          <a:p>
            <a:fld id="{BFE78BB6-AD80-4F03-A5BB-FAF7E3A84D23}" type="slidenum">
              <a:rPr lang="en-US" smtClean="0"/>
              <a:t>69</a:t>
            </a:fld>
            <a:endParaRPr lang="en-US"/>
          </a:p>
        </p:txBody>
      </p:sp>
    </p:spTree>
    <p:extLst>
      <p:ext uri="{BB962C8B-B14F-4D97-AF65-F5344CB8AC3E}">
        <p14:creationId xmlns:p14="http://schemas.microsoft.com/office/powerpoint/2010/main" val="3753257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use of mobile tech</a:t>
            </a:r>
            <a:endParaRPr lang="en-US" dirty="0"/>
          </a:p>
        </p:txBody>
      </p:sp>
      <p:sp>
        <p:nvSpPr>
          <p:cNvPr id="3" name="Content Placeholder 2"/>
          <p:cNvSpPr>
            <a:spLocks noGrp="1"/>
          </p:cNvSpPr>
          <p:nvPr>
            <p:ph idx="1"/>
          </p:nvPr>
        </p:nvSpPr>
        <p:spPr>
          <a:xfrm>
            <a:off x="685800" y="1669626"/>
            <a:ext cx="7772400" cy="4282440"/>
          </a:xfrm>
        </p:spPr>
        <p:txBody>
          <a:bodyPr>
            <a:normAutofit fontScale="85000" lnSpcReduction="20000"/>
          </a:bodyPr>
          <a:lstStyle/>
          <a:p>
            <a:pPr>
              <a:lnSpc>
                <a:spcPct val="100000"/>
              </a:lnSpc>
            </a:pPr>
            <a:r>
              <a:rPr lang="en-US" dirty="0" smtClean="0"/>
              <a:t>58% of people with smartphone shared information with medical professional using mobile or wearable device</a:t>
            </a:r>
            <a:endParaRPr lang="en-US" dirty="0"/>
          </a:p>
          <a:p>
            <a:pPr>
              <a:lnSpc>
                <a:spcPct val="100000"/>
              </a:lnSpc>
            </a:pPr>
            <a:r>
              <a:rPr lang="en-US" dirty="0" smtClean="0"/>
              <a:t>40% comfortable using AI like Siri </a:t>
            </a:r>
          </a:p>
          <a:p>
            <a:pPr>
              <a:lnSpc>
                <a:spcPct val="100000"/>
              </a:lnSpc>
            </a:pPr>
            <a:r>
              <a:rPr lang="en-US" dirty="0" smtClean="0"/>
              <a:t>25% have emailed or texted a photo of a medical issue to a doctor</a:t>
            </a:r>
          </a:p>
          <a:p>
            <a:pPr>
              <a:lnSpc>
                <a:spcPct val="100000"/>
              </a:lnSpc>
            </a:pPr>
            <a:r>
              <a:rPr lang="en-US" dirty="0" smtClean="0"/>
              <a:t>25% say </a:t>
            </a:r>
            <a:r>
              <a:rPr lang="en-US" dirty="0"/>
              <a:t>health and fitness tracking apps have made them feel </a:t>
            </a:r>
            <a:r>
              <a:rPr lang="en-US" dirty="0" smtClean="0"/>
              <a:t>bad</a:t>
            </a:r>
          </a:p>
          <a:p>
            <a:pPr>
              <a:lnSpc>
                <a:spcPct val="100000"/>
              </a:lnSpc>
            </a:pPr>
            <a:r>
              <a:rPr lang="en-US" dirty="0" smtClean="0"/>
              <a:t>9% would use an AI therapist</a:t>
            </a:r>
          </a:p>
          <a:p>
            <a:pPr marL="0" indent="0">
              <a:lnSpc>
                <a:spcPct val="100000"/>
              </a:lnSpc>
              <a:buNone/>
            </a:pPr>
            <a:r>
              <a:rPr lang="en-US" dirty="0" smtClean="0"/>
              <a:t>N = 2000 smartphone owners</a:t>
            </a:r>
            <a:endParaRPr lang="en-US" dirty="0"/>
          </a:p>
          <a:p>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7</a:t>
            </a:fld>
            <a:endParaRPr lang="en-US"/>
          </a:p>
        </p:txBody>
      </p:sp>
      <p:sp>
        <p:nvSpPr>
          <p:cNvPr id="5" name="TextBox 4"/>
          <p:cNvSpPr txBox="1"/>
          <p:nvPr/>
        </p:nvSpPr>
        <p:spPr>
          <a:xfrm>
            <a:off x="685800" y="6272785"/>
            <a:ext cx="7410747" cy="338554"/>
          </a:xfrm>
          <a:prstGeom prst="rect">
            <a:avLst/>
          </a:prstGeom>
          <a:noFill/>
        </p:spPr>
        <p:txBody>
          <a:bodyPr wrap="none" rtlCol="0">
            <a:spAutoFit/>
          </a:bodyPr>
          <a:lstStyle/>
          <a:p>
            <a:r>
              <a:rPr lang="en-US" sz="1600" dirty="0" smtClean="0"/>
              <a:t>Ketchum mHealth Monitor.  2016 </a:t>
            </a:r>
            <a:r>
              <a:rPr lang="en-US" sz="1600" dirty="0">
                <a:hlinkClick r:id="rId3"/>
              </a:rPr>
              <a:t>https://</a:t>
            </a:r>
            <a:r>
              <a:rPr lang="en-US" sz="1600" dirty="0" smtClean="0">
                <a:hlinkClick r:id="rId3"/>
              </a:rPr>
              <a:t>www.ketchum.com/mhealth-monitor</a:t>
            </a:r>
            <a:r>
              <a:rPr lang="en-US" sz="1600" dirty="0" smtClean="0"/>
              <a:t> </a:t>
            </a:r>
            <a:endParaRPr lang="en-US" sz="1600" dirty="0"/>
          </a:p>
        </p:txBody>
      </p:sp>
    </p:spTree>
    <p:extLst>
      <p:ext uri="{BB962C8B-B14F-4D97-AF65-F5344CB8AC3E}">
        <p14:creationId xmlns:p14="http://schemas.microsoft.com/office/powerpoint/2010/main" val="732911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AppScript.net</a:t>
            </a:r>
            <a:endParaRPr lang="en-US" cap="none" dirty="0"/>
          </a:p>
        </p:txBody>
      </p:sp>
      <p:sp>
        <p:nvSpPr>
          <p:cNvPr id="3" name="Content Placeholder 2"/>
          <p:cNvSpPr>
            <a:spLocks noGrp="1"/>
          </p:cNvSpPr>
          <p:nvPr>
            <p:ph idx="1"/>
          </p:nvPr>
        </p:nvSpPr>
        <p:spPr/>
        <p:txBody>
          <a:bodyPr/>
          <a:lstStyle/>
          <a:p>
            <a:r>
              <a:rPr lang="en-US" dirty="0" smtClean="0"/>
              <a:t>From </a:t>
            </a:r>
            <a:r>
              <a:rPr lang="en-US" b="1" dirty="0" smtClean="0"/>
              <a:t>IMS Institute </a:t>
            </a:r>
            <a:r>
              <a:rPr lang="en-US" dirty="0" smtClean="0"/>
              <a:t>for Healthcare Informatics, now </a:t>
            </a:r>
            <a:r>
              <a:rPr lang="en-US" b="1" dirty="0" err="1" smtClean="0"/>
              <a:t>QuintilesIMS</a:t>
            </a:r>
            <a:endParaRPr lang="en-US" b="1" dirty="0" smtClean="0"/>
          </a:p>
          <a:p>
            <a:r>
              <a:rPr lang="en-US" dirty="0" smtClean="0"/>
              <a:t>Clinicians look at curated app store online of 60K+ curated apps</a:t>
            </a:r>
          </a:p>
          <a:p>
            <a:r>
              <a:rPr lang="en-US" dirty="0" smtClean="0"/>
              <a:t>Prescribe apps, devices, content to patients’ phone</a:t>
            </a:r>
          </a:p>
          <a:p>
            <a:r>
              <a:rPr lang="en-US" dirty="0" smtClean="0"/>
              <a:t>Currently available?</a:t>
            </a:r>
          </a:p>
          <a:p>
            <a:r>
              <a:rPr lang="en-US" dirty="0" smtClean="0"/>
              <a:t>Pricing model?</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70</a:t>
            </a:fld>
            <a:endParaRPr lang="en-US"/>
          </a:p>
        </p:txBody>
      </p:sp>
    </p:spTree>
    <p:extLst>
      <p:ext uri="{BB962C8B-B14F-4D97-AF65-F5344CB8AC3E}">
        <p14:creationId xmlns:p14="http://schemas.microsoft.com/office/powerpoint/2010/main" val="3617908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iPrescribeApps.com</a:t>
            </a:r>
            <a:endParaRPr lang="en-US" cap="none" dirty="0"/>
          </a:p>
        </p:txBody>
      </p:sp>
      <p:pic>
        <p:nvPicPr>
          <p:cNvPr id="5" name="Picture 4"/>
          <p:cNvPicPr>
            <a:picLocks noChangeAspect="1"/>
          </p:cNvPicPr>
          <p:nvPr/>
        </p:nvPicPr>
        <p:blipFill>
          <a:blip r:embed="rId3"/>
          <a:stretch>
            <a:fillRect/>
          </a:stretch>
        </p:blipFill>
        <p:spPr>
          <a:xfrm>
            <a:off x="1295400" y="3508967"/>
            <a:ext cx="6609302" cy="3310007"/>
          </a:xfrm>
          <a:prstGeom prst="rect">
            <a:avLst/>
          </a:prstGeom>
        </p:spPr>
      </p:pic>
      <p:sp>
        <p:nvSpPr>
          <p:cNvPr id="3" name="Content Placeholder 2"/>
          <p:cNvSpPr>
            <a:spLocks noGrp="1"/>
          </p:cNvSpPr>
          <p:nvPr>
            <p:ph idx="1"/>
          </p:nvPr>
        </p:nvSpPr>
        <p:spPr>
          <a:xfrm>
            <a:off x="674233" y="1603719"/>
            <a:ext cx="7772400" cy="4282440"/>
          </a:xfrm>
        </p:spPr>
        <p:txBody>
          <a:bodyPr>
            <a:normAutofit/>
          </a:bodyPr>
          <a:lstStyle/>
          <a:p>
            <a:r>
              <a:rPr lang="en-US" sz="2800" dirty="0" smtClean="0"/>
              <a:t>From iMedicalApps.com who review medical apps – great RSS feed</a:t>
            </a:r>
          </a:p>
          <a:p>
            <a:r>
              <a:rPr lang="en-US" sz="2800" dirty="0" smtClean="0"/>
              <a:t>Currently in Beta until Q3 2017</a:t>
            </a:r>
          </a:p>
          <a:p>
            <a:r>
              <a:rPr lang="en-US" sz="2800" dirty="0" smtClean="0"/>
              <a:t>Sustainability?  Pricing model? </a:t>
            </a:r>
            <a:endParaRPr lang="en-US" sz="2800" dirty="0"/>
          </a:p>
        </p:txBody>
      </p:sp>
      <p:sp>
        <p:nvSpPr>
          <p:cNvPr id="4" name="Slide Number Placeholder 3"/>
          <p:cNvSpPr>
            <a:spLocks noGrp="1"/>
          </p:cNvSpPr>
          <p:nvPr>
            <p:ph type="sldNum" sz="quarter" idx="12"/>
          </p:nvPr>
        </p:nvSpPr>
        <p:spPr/>
        <p:txBody>
          <a:bodyPr/>
          <a:lstStyle/>
          <a:p>
            <a:fld id="{BFE78BB6-AD80-4F03-A5BB-FAF7E3A84D23}" type="slidenum">
              <a:rPr lang="en-US" smtClean="0"/>
              <a:t>71</a:t>
            </a:fld>
            <a:endParaRPr lang="en-US"/>
          </a:p>
        </p:txBody>
      </p:sp>
    </p:spTree>
    <p:extLst>
      <p:ext uri="{BB962C8B-B14F-4D97-AF65-F5344CB8AC3E}">
        <p14:creationId xmlns:p14="http://schemas.microsoft.com/office/powerpoint/2010/main" val="4069045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SocialWellth.com</a:t>
            </a:r>
            <a:endParaRPr lang="en-US" cap="none" dirty="0"/>
          </a:p>
        </p:txBody>
      </p:sp>
      <p:sp>
        <p:nvSpPr>
          <p:cNvPr id="3" name="Content Placeholder 2"/>
          <p:cNvSpPr>
            <a:spLocks noGrp="1"/>
          </p:cNvSpPr>
          <p:nvPr>
            <p:ph idx="1"/>
          </p:nvPr>
        </p:nvSpPr>
        <p:spPr/>
        <p:txBody>
          <a:bodyPr>
            <a:normAutofit fontScale="92500" lnSpcReduction="10000"/>
          </a:bodyPr>
          <a:lstStyle/>
          <a:p>
            <a:r>
              <a:rPr lang="en-US" dirty="0" smtClean="0"/>
              <a:t>Announced 12/16 at HIMSS</a:t>
            </a:r>
          </a:p>
          <a:p>
            <a:r>
              <a:rPr lang="en-US" dirty="0" smtClean="0"/>
              <a:t>Revived </a:t>
            </a:r>
            <a:r>
              <a:rPr lang="en-US" b="1" dirty="0" err="1" smtClean="0"/>
              <a:t>Happtique</a:t>
            </a:r>
            <a:r>
              <a:rPr lang="en-US" dirty="0" smtClean="0"/>
              <a:t> app curation effort</a:t>
            </a:r>
          </a:p>
          <a:p>
            <a:r>
              <a:rPr lang="en-US" dirty="0" smtClean="0"/>
              <a:t>Creating </a:t>
            </a:r>
            <a:r>
              <a:rPr lang="en-US" b="1" dirty="0" err="1" smtClean="0"/>
              <a:t>mWellthRx</a:t>
            </a:r>
            <a:r>
              <a:rPr lang="en-US" dirty="0" smtClean="0"/>
              <a:t>, advertised to be a boutique of mHealth apps to enable docs to prescribe apps and digital content </a:t>
            </a:r>
          </a:p>
          <a:p>
            <a:r>
              <a:rPr lang="en-US" b="1" dirty="0" err="1" smtClean="0"/>
              <a:t>mHealthOasi</a:t>
            </a:r>
            <a:r>
              <a:rPr lang="en-US" dirty="0" err="1" smtClean="0"/>
              <a:t>s</a:t>
            </a:r>
            <a:r>
              <a:rPr lang="en-US" dirty="0" smtClean="0"/>
              <a:t> envisioned as consumer base</a:t>
            </a:r>
          </a:p>
          <a:p>
            <a:r>
              <a:rPr lang="en-US" dirty="0" smtClean="0"/>
              <a:t>Vaporware? Pricing model? Sustainability?</a:t>
            </a:r>
          </a:p>
          <a:p>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pPr/>
              <a:t>72</a:t>
            </a:fld>
            <a:endParaRPr lang="en-US" dirty="0"/>
          </a:p>
        </p:txBody>
      </p:sp>
    </p:spTree>
    <p:extLst>
      <p:ext uri="{BB962C8B-B14F-4D97-AF65-F5344CB8AC3E}">
        <p14:creationId xmlns:p14="http://schemas.microsoft.com/office/powerpoint/2010/main" val="797968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Xcertia.org</a:t>
            </a:r>
            <a:endParaRPr lang="en-US" cap="none" dirty="0"/>
          </a:p>
        </p:txBody>
      </p:sp>
      <p:sp>
        <p:nvSpPr>
          <p:cNvPr id="3" name="Content Placeholder 2"/>
          <p:cNvSpPr>
            <a:spLocks noGrp="1"/>
          </p:cNvSpPr>
          <p:nvPr>
            <p:ph idx="1"/>
          </p:nvPr>
        </p:nvSpPr>
        <p:spPr/>
        <p:txBody>
          <a:bodyPr/>
          <a:lstStyle/>
          <a:p>
            <a:r>
              <a:rPr lang="en-US" dirty="0" smtClean="0"/>
              <a:t> Consolidated effort to improve safety of mHealth apps</a:t>
            </a:r>
          </a:p>
          <a:p>
            <a:r>
              <a:rPr lang="en-US" dirty="0" smtClean="0"/>
              <a:t>AMA, AHA, HIMSS and DHX Group.  </a:t>
            </a:r>
          </a:p>
          <a:p>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pPr/>
              <a:t>73</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1484" y="3678419"/>
            <a:ext cx="4426466" cy="2203930"/>
          </a:xfrm>
          <a:prstGeom prst="rect">
            <a:avLst/>
          </a:prstGeom>
        </p:spPr>
      </p:pic>
    </p:spTree>
    <p:extLst>
      <p:ext uri="{BB962C8B-B14F-4D97-AF65-F5344CB8AC3E}">
        <p14:creationId xmlns:p14="http://schemas.microsoft.com/office/powerpoint/2010/main" val="2706038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starting point</a:t>
            </a:r>
            <a:endParaRPr lang="en-US" dirty="0"/>
          </a:p>
        </p:txBody>
      </p:sp>
      <p:sp>
        <p:nvSpPr>
          <p:cNvPr id="3" name="Content Placeholder 2"/>
          <p:cNvSpPr>
            <a:spLocks noGrp="1"/>
          </p:cNvSpPr>
          <p:nvPr>
            <p:ph idx="1"/>
          </p:nvPr>
        </p:nvSpPr>
        <p:spPr/>
        <p:txBody>
          <a:bodyPr>
            <a:normAutofit/>
          </a:bodyPr>
          <a:lstStyle/>
          <a:p>
            <a:r>
              <a:rPr lang="en-US" dirty="0" smtClean="0"/>
              <a:t>When patient needs to track symptoms, treatments, medications….</a:t>
            </a:r>
          </a:p>
          <a:p>
            <a:r>
              <a:rPr lang="en-US" dirty="0" smtClean="0"/>
              <a:t>Assess their technology adoption and suggest they find an app or suggest one you or staff are familiar with</a:t>
            </a:r>
          </a:p>
          <a:p>
            <a:r>
              <a:rPr lang="en-US" dirty="0" smtClean="0"/>
              <a:t>Have them bring printout of data from online?</a:t>
            </a:r>
          </a:p>
          <a:p>
            <a:r>
              <a:rPr lang="en-US" dirty="0" smtClean="0"/>
              <a:t>What works for you? </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74</a:t>
            </a:fld>
            <a:endParaRPr lang="en-US"/>
          </a:p>
        </p:txBody>
      </p:sp>
    </p:spTree>
    <p:extLst>
      <p:ext uri="{BB962C8B-B14F-4D97-AF65-F5344CB8AC3E}">
        <p14:creationId xmlns:p14="http://schemas.microsoft.com/office/powerpoint/2010/main" val="19702619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Healthcare</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75</a:t>
            </a:fld>
            <a:endParaRPr lang="en-US"/>
          </a:p>
        </p:txBody>
      </p:sp>
      <p:sp>
        <p:nvSpPr>
          <p:cNvPr id="5" name="Rounded Rectangle 4"/>
          <p:cNvSpPr/>
          <p:nvPr/>
        </p:nvSpPr>
        <p:spPr>
          <a:xfrm>
            <a:off x="685800" y="2842048"/>
            <a:ext cx="2194560" cy="186205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In Person</a:t>
            </a:r>
          </a:p>
          <a:p>
            <a:pPr algn="ctr"/>
            <a:r>
              <a:rPr lang="en-US" sz="2400" dirty="0" smtClean="0"/>
              <a:t>Reactive</a:t>
            </a:r>
          </a:p>
          <a:p>
            <a:pPr algn="ctr"/>
            <a:r>
              <a:rPr lang="en-US" sz="2400" dirty="0" smtClean="0"/>
              <a:t>Broke - Fix</a:t>
            </a:r>
            <a:endParaRPr lang="en-US" sz="2400" dirty="0"/>
          </a:p>
        </p:txBody>
      </p:sp>
      <p:sp>
        <p:nvSpPr>
          <p:cNvPr id="6" name="Rounded Rectangle 5"/>
          <p:cNvSpPr/>
          <p:nvPr/>
        </p:nvSpPr>
        <p:spPr>
          <a:xfrm>
            <a:off x="3474720" y="2842048"/>
            <a:ext cx="2194560" cy="186205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In Home</a:t>
            </a:r>
          </a:p>
          <a:p>
            <a:pPr algn="ctr"/>
            <a:r>
              <a:rPr lang="en-US" sz="2400" dirty="0" smtClean="0"/>
              <a:t>Connected</a:t>
            </a:r>
          </a:p>
          <a:p>
            <a:pPr algn="ctr"/>
            <a:r>
              <a:rPr lang="en-US" sz="2400" dirty="0" smtClean="0"/>
              <a:t>Semi-Reactive</a:t>
            </a:r>
            <a:endParaRPr lang="en-US" sz="2400" dirty="0"/>
          </a:p>
        </p:txBody>
      </p:sp>
      <p:sp>
        <p:nvSpPr>
          <p:cNvPr id="7" name="Rounded Rectangle 6"/>
          <p:cNvSpPr/>
          <p:nvPr/>
        </p:nvSpPr>
        <p:spPr>
          <a:xfrm>
            <a:off x="6263640" y="2842048"/>
            <a:ext cx="2194560" cy="186205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Prevented</a:t>
            </a:r>
          </a:p>
          <a:p>
            <a:pPr algn="ctr"/>
            <a:r>
              <a:rPr lang="en-US" sz="2400" dirty="0" smtClean="0"/>
              <a:t>Predicted</a:t>
            </a:r>
          </a:p>
          <a:p>
            <a:pPr algn="ctr"/>
            <a:r>
              <a:rPr lang="en-US" sz="2400" dirty="0" smtClean="0"/>
              <a:t>Monitored</a:t>
            </a:r>
            <a:endParaRPr lang="en-US" sz="2400" dirty="0"/>
          </a:p>
        </p:txBody>
      </p:sp>
      <p:sp>
        <p:nvSpPr>
          <p:cNvPr id="8" name="Right Arrow 7"/>
          <p:cNvSpPr/>
          <p:nvPr/>
        </p:nvSpPr>
        <p:spPr>
          <a:xfrm>
            <a:off x="2969721" y="3290935"/>
            <a:ext cx="415637" cy="85288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758641" y="3290935"/>
            <a:ext cx="415637" cy="85288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39823" y="5635017"/>
            <a:ext cx="7505268" cy="1077218"/>
          </a:xfrm>
          <a:prstGeom prst="rect">
            <a:avLst/>
          </a:prstGeom>
          <a:noFill/>
        </p:spPr>
        <p:txBody>
          <a:bodyPr wrap="square" rtlCol="0">
            <a:spAutoFit/>
          </a:bodyPr>
          <a:lstStyle/>
          <a:p>
            <a:r>
              <a:rPr lang="en-US" sz="1600" dirty="0" smtClean="0"/>
              <a:t>Zubin </a:t>
            </a:r>
            <a:r>
              <a:rPr lang="en-US" sz="1600" dirty="0" err="1" smtClean="0"/>
              <a:t>Eapen</a:t>
            </a:r>
            <a:r>
              <a:rPr lang="en-US" sz="1600" dirty="0"/>
              <a:t>, MD, Epic and </a:t>
            </a:r>
            <a:r>
              <a:rPr lang="en-US" sz="1600" dirty="0" err="1"/>
              <a:t>iHealth</a:t>
            </a:r>
            <a:r>
              <a:rPr lang="en-US" sz="1600" dirty="0"/>
              <a:t> App: My Data, Your Data, Our Data: Using Apple’s </a:t>
            </a:r>
            <a:r>
              <a:rPr lang="en-US" sz="1600" dirty="0" err="1"/>
              <a:t>HealthKit</a:t>
            </a:r>
            <a:r>
              <a:rPr lang="en-US" sz="1600" dirty="0"/>
              <a:t> and </a:t>
            </a:r>
            <a:r>
              <a:rPr lang="en-US" sz="1600" dirty="0" err="1"/>
              <a:t>ResearchKit</a:t>
            </a:r>
            <a:r>
              <a:rPr lang="en-US" sz="1600" dirty="0"/>
              <a:t> to Improve Care Delivery and Clinical Research. Duke Global Health </a:t>
            </a:r>
            <a:r>
              <a:rPr lang="en-US" sz="1600" dirty="0" smtClean="0"/>
              <a:t>Institute. Video.  May 2015. </a:t>
            </a:r>
            <a:r>
              <a:rPr lang="en-US" sz="1600" u="sng" dirty="0" smtClean="0">
                <a:hlinkClick r:id="rId3"/>
              </a:rPr>
              <a:t>https</a:t>
            </a:r>
            <a:r>
              <a:rPr lang="en-US" sz="1600" u="sng" dirty="0">
                <a:hlinkClick r:id="rId3"/>
              </a:rPr>
              <a:t>://</a:t>
            </a:r>
            <a:r>
              <a:rPr lang="en-US" sz="1600" u="sng" dirty="0" smtClean="0">
                <a:hlinkClick r:id="rId3"/>
              </a:rPr>
              <a:t>www.youtube.com/watch?v=MEh9murD_wk</a:t>
            </a:r>
            <a:r>
              <a:rPr lang="en-US" sz="1600" u="sng" dirty="0" smtClean="0"/>
              <a:t> </a:t>
            </a:r>
            <a:r>
              <a:rPr lang="en-US" sz="1600" dirty="0" smtClean="0"/>
              <a:t> </a:t>
            </a:r>
            <a:endParaRPr lang="en-US" sz="1600" dirty="0"/>
          </a:p>
        </p:txBody>
      </p:sp>
      <p:pic>
        <p:nvPicPr>
          <p:cNvPr id="11" name="Picture 10">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598" y="6172199"/>
            <a:ext cx="477202" cy="477202"/>
          </a:xfrm>
          <a:prstGeom prst="rect">
            <a:avLst/>
          </a:prstGeom>
        </p:spPr>
      </p:pic>
    </p:spTree>
    <p:extLst>
      <p:ext uri="{BB962C8B-B14F-4D97-AF65-F5344CB8AC3E}">
        <p14:creationId xmlns:p14="http://schemas.microsoft.com/office/powerpoint/2010/main" val="29973697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healthcare look like in 20 Years?</a:t>
            </a:r>
            <a:endParaRPr lang="en-US" dirty="0"/>
          </a:p>
        </p:txBody>
      </p:sp>
      <p:sp>
        <p:nvSpPr>
          <p:cNvPr id="4" name="Slide Number Placeholder 3"/>
          <p:cNvSpPr>
            <a:spLocks noGrp="1"/>
          </p:cNvSpPr>
          <p:nvPr>
            <p:ph type="sldNum" sz="quarter" idx="12"/>
          </p:nvPr>
        </p:nvSpPr>
        <p:spPr/>
        <p:txBody>
          <a:bodyPr/>
          <a:lstStyle/>
          <a:p>
            <a:fld id="{BFE78BB6-AD80-4F03-A5BB-FAF7E3A84D23}" type="slidenum">
              <a:rPr lang="en-US" smtClean="0"/>
              <a:t>76</a:t>
            </a:fld>
            <a:endParaRPr lang="en-US"/>
          </a:p>
        </p:txBody>
      </p:sp>
      <p:sp>
        <p:nvSpPr>
          <p:cNvPr id="6" name="Content Placeholder 5"/>
          <p:cNvSpPr>
            <a:spLocks noGrp="1"/>
          </p:cNvSpPr>
          <p:nvPr>
            <p:ph idx="1"/>
          </p:nvPr>
        </p:nvSpPr>
        <p:spPr/>
        <p:txBody>
          <a:bodyPr/>
          <a:lstStyle/>
          <a:p>
            <a:pPr marL="0" indent="0" algn="ctr">
              <a:buNone/>
            </a:pPr>
            <a:r>
              <a:rPr lang="en-US" dirty="0" smtClean="0">
                <a:hlinkClick r:id="rId3" invalidUrl="https://intranet.med.fsu.edu/sites/academicaffairs/ome/Informatics/seminar/Seminar Series Documents/Session 13 - Prescribing Medical Apps to Patients/The Doctor's Office of the Future - Bloomberg-1.mp4"/>
              </a:rPr>
              <a:t>The Doctor's Office of the Future</a:t>
            </a:r>
            <a:endParaRPr lang="en-US" dirty="0" smtClean="0"/>
          </a:p>
          <a:p>
            <a:pPr marL="0" indent="0" algn="ctr">
              <a:buNone/>
            </a:pPr>
            <a:r>
              <a:rPr lang="en-US" sz="2800" dirty="0" smtClean="0"/>
              <a:t>Bloomberg Technology</a:t>
            </a:r>
          </a:p>
          <a:p>
            <a:pPr marL="0" indent="0" algn="ctr">
              <a:buNone/>
            </a:pPr>
            <a:r>
              <a:rPr lang="en-US" sz="2800" dirty="0" smtClean="0"/>
              <a:t>January 18, 2017</a:t>
            </a:r>
            <a:endParaRPr lang="en-US" sz="2800" dirty="0"/>
          </a:p>
        </p:txBody>
      </p:sp>
      <p:sp>
        <p:nvSpPr>
          <p:cNvPr id="5" name="TextBox 4"/>
          <p:cNvSpPr txBox="1"/>
          <p:nvPr/>
        </p:nvSpPr>
        <p:spPr>
          <a:xfrm>
            <a:off x="435265" y="5678087"/>
            <a:ext cx="8273469" cy="1138773"/>
          </a:xfrm>
          <a:prstGeom prst="rect">
            <a:avLst/>
          </a:prstGeom>
          <a:noFill/>
        </p:spPr>
        <p:txBody>
          <a:bodyPr wrap="square" rtlCol="0">
            <a:spAutoFit/>
          </a:bodyPr>
          <a:lstStyle/>
          <a:p>
            <a:r>
              <a:rPr lang="en-US" dirty="0" smtClean="0"/>
              <a:t>.Nicholson, D. and Jeffries, A. The </a:t>
            </a:r>
            <a:r>
              <a:rPr lang="en-US" dirty="0"/>
              <a:t>doctors office of the future.  Bloomberg </a:t>
            </a:r>
            <a:r>
              <a:rPr lang="en-US" dirty="0" smtClean="0"/>
              <a:t>News . 1/18/17. </a:t>
            </a:r>
            <a:r>
              <a:rPr lang="en-US" sz="1600" dirty="0" smtClean="0">
                <a:hlinkClick r:id="rId4"/>
              </a:rPr>
              <a:t>https</a:t>
            </a:r>
            <a:r>
              <a:rPr lang="en-US" sz="1600" dirty="0">
                <a:hlinkClick r:id="rId4"/>
              </a:rPr>
              <a:t>://www.bloomberg.com/news/videos/2017-01-18/the-doctor-s-office-of-the-future-video</a:t>
            </a:r>
            <a:r>
              <a:rPr lang="en-US" sz="1600" dirty="0"/>
              <a:t> </a:t>
            </a:r>
          </a:p>
          <a:p>
            <a:endParaRPr lang="en-US" sz="1600" dirty="0"/>
          </a:p>
        </p:txBody>
      </p:sp>
    </p:spTree>
    <p:extLst>
      <p:ext uri="{BB962C8B-B14F-4D97-AF65-F5344CB8AC3E}">
        <p14:creationId xmlns:p14="http://schemas.microsoft.com/office/powerpoint/2010/main" val="988588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49" y="0"/>
            <a:ext cx="7640782" cy="443347"/>
          </a:xfrm>
        </p:spPr>
        <p:txBody>
          <a:bodyPr>
            <a:normAutofit fontScale="90000"/>
          </a:bodyPr>
          <a:lstStyle/>
          <a:p>
            <a:pPr algn="ctr"/>
            <a:r>
              <a:rPr lang="en-US" sz="3600" dirty="0"/>
              <a:t>5</a:t>
            </a:r>
            <a:r>
              <a:rPr lang="en-US" dirty="0"/>
              <a:t> </a:t>
            </a:r>
            <a:r>
              <a:rPr lang="en-US" sz="3600" dirty="0"/>
              <a:t>Kinds of </a:t>
            </a:r>
            <a:r>
              <a:rPr lang="en-US" sz="3600" cap="none" dirty="0"/>
              <a:t>m</a:t>
            </a:r>
            <a:r>
              <a:rPr lang="en-US" sz="3600" dirty="0"/>
              <a:t>health Users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25087267"/>
              </p:ext>
            </p:extLst>
          </p:nvPr>
        </p:nvGraphicFramePr>
        <p:xfrm>
          <a:off x="346362" y="443346"/>
          <a:ext cx="8405752" cy="5999018"/>
        </p:xfrm>
        <a:graphic>
          <a:graphicData uri="http://schemas.openxmlformats.org/drawingml/2006/table">
            <a:tbl>
              <a:tblPr bandRow="1">
                <a:tableStyleId>{5C22544A-7EE6-4342-B048-85BDC9FD1C3A}</a:tableStyleId>
              </a:tblPr>
              <a:tblGrid>
                <a:gridCol w="8405752"/>
              </a:tblGrid>
              <a:tr h="1049057">
                <a:tc>
                  <a:txBody>
                    <a:bodyPr/>
                    <a:lstStyle/>
                    <a:p>
                      <a:r>
                        <a:rPr lang="en-US" sz="2400" b="1" dirty="0" smtClean="0"/>
                        <a:t>Discerning Digitals: 16% </a:t>
                      </a:r>
                    </a:p>
                    <a:p>
                      <a:pPr marL="342900" indent="-342900">
                        <a:buFont typeface="Wingdings" charset="2"/>
                        <a:buChar char="§"/>
                      </a:pPr>
                      <a:r>
                        <a:rPr lang="en-US" sz="2000" dirty="0" smtClean="0"/>
                        <a:t>super users, love being constantly connected, advocates of mHealth, still like face-to-face contact with medical professionals</a:t>
                      </a:r>
                    </a:p>
                  </a:txBody>
                  <a:tcPr/>
                </a:tc>
              </a:tr>
              <a:tr h="1427018">
                <a:tc>
                  <a:txBody>
                    <a:bodyPr/>
                    <a:lstStyle/>
                    <a:p>
                      <a:r>
                        <a:rPr lang="en-US" sz="2400" b="1" dirty="0" smtClean="0"/>
                        <a:t>Swayable Seekers: 21% </a:t>
                      </a:r>
                    </a:p>
                    <a:p>
                      <a:pPr marL="342900" indent="-342900">
                        <a:buFont typeface="Wingdings" charset="2"/>
                        <a:buChar char="§"/>
                      </a:pPr>
                      <a:r>
                        <a:rPr lang="en-US" sz="2000" dirty="0" smtClean="0"/>
                        <a:t>want to expand their smartphone repertoire, feel confident about managing their health and get medical info online. Have lot to learn about using mobile tech for their health</a:t>
                      </a:r>
                    </a:p>
                  </a:txBody>
                  <a:tcPr/>
                </a:tc>
              </a:tr>
              <a:tr h="12886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t>Health Tech Hesitators: 21% </a:t>
                      </a:r>
                    </a:p>
                    <a:p>
                      <a:pPr marL="342900" marR="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sz="2000" dirty="0" smtClean="0"/>
                        <a:t>don’t manage health very well and aren’t happy with physical well-being, and not exactly comfortable sharing information online either</a:t>
                      </a:r>
                    </a:p>
                  </a:txBody>
                  <a:tcPr/>
                </a:tc>
              </a:tr>
              <a:tr h="1049057">
                <a:tc>
                  <a:txBody>
                    <a:bodyPr/>
                    <a:lstStyle/>
                    <a:p>
                      <a:r>
                        <a:rPr lang="en-US" sz="2400" b="1" dirty="0" smtClean="0"/>
                        <a:t>App-</a:t>
                      </a:r>
                      <a:r>
                        <a:rPr lang="en-US" sz="2400" b="1" dirty="0" err="1" smtClean="0"/>
                        <a:t>athetic</a:t>
                      </a:r>
                      <a:r>
                        <a:rPr lang="en-US" sz="2400" b="1" dirty="0" smtClean="0"/>
                        <a:t> Agnostics: 22% </a:t>
                      </a:r>
                    </a:p>
                    <a:p>
                      <a:pPr marL="342900" indent="-342900">
                        <a:buFont typeface="Wingdings" charset="2"/>
                        <a:buChar char="§"/>
                      </a:pPr>
                      <a:r>
                        <a:rPr lang="en-US" sz="2000" dirty="0" smtClean="0"/>
                        <a:t>love mobile technology; don’t use any type of mHealth, nor do they care to in next year</a:t>
                      </a:r>
                      <a:endParaRPr lang="en-US" sz="2000" dirty="0"/>
                    </a:p>
                  </a:txBody>
                  <a:tcPr/>
                </a:tc>
              </a:tr>
              <a:tr h="1049057">
                <a:tc>
                  <a:txBody>
                    <a:bodyPr/>
                    <a:lstStyle/>
                    <a:p>
                      <a:r>
                        <a:rPr lang="en-US" sz="2400" b="1" dirty="0" smtClean="0"/>
                        <a:t>Low-tech Lifers: 18% </a:t>
                      </a:r>
                    </a:p>
                    <a:p>
                      <a:pPr marL="342900" indent="-342900">
                        <a:buFont typeface="Wingdings" charset="2"/>
                        <a:buChar char="§"/>
                      </a:pPr>
                      <a:r>
                        <a:rPr lang="en-US" sz="2000" dirty="0" smtClean="0"/>
                        <a:t>don’t think mHealth has had a positive impact on their lives, nor do they foresee</a:t>
                      </a:r>
                      <a:r>
                        <a:rPr lang="en-US" sz="2000" baseline="0" dirty="0" smtClean="0"/>
                        <a:t> it having a positive impact in the </a:t>
                      </a:r>
                      <a:r>
                        <a:rPr lang="en-US" sz="2000" dirty="0" smtClean="0"/>
                        <a:t>future. </a:t>
                      </a:r>
                      <a:endParaRPr lang="en-US" sz="2000" dirty="0"/>
                    </a:p>
                  </a:txBody>
                  <a:tcPr/>
                </a:tc>
              </a:tr>
            </a:tbl>
          </a:graphicData>
        </a:graphic>
      </p:graphicFrame>
      <p:sp>
        <p:nvSpPr>
          <p:cNvPr id="9" name="Rectangle 8"/>
          <p:cNvSpPr/>
          <p:nvPr/>
        </p:nvSpPr>
        <p:spPr>
          <a:xfrm rot="10800000" flipV="1">
            <a:off x="691549" y="6498914"/>
            <a:ext cx="8327482" cy="338554"/>
          </a:xfrm>
          <a:prstGeom prst="rect">
            <a:avLst/>
          </a:prstGeom>
        </p:spPr>
        <p:txBody>
          <a:bodyPr wrap="square">
            <a:spAutoFit/>
          </a:bodyPr>
          <a:lstStyle/>
          <a:p>
            <a:r>
              <a:rPr lang="en-US" sz="1600" dirty="0"/>
              <a:t>Ketchum mHealth Monitor.  2016 </a:t>
            </a:r>
            <a:r>
              <a:rPr lang="en-US" sz="1600" dirty="0">
                <a:hlinkClick r:id="rId3"/>
              </a:rPr>
              <a:t>https://www.ketchum.com/mhealth-monitor</a:t>
            </a:r>
            <a:r>
              <a:rPr lang="en-US" sz="1600" dirty="0"/>
              <a:t> </a:t>
            </a:r>
            <a:r>
              <a:rPr lang="en-US" sz="1600" dirty="0" smtClean="0"/>
              <a:t> </a:t>
            </a:r>
            <a:endParaRPr lang="en-US" sz="1600" dirty="0"/>
          </a:p>
        </p:txBody>
      </p:sp>
      <p:sp>
        <p:nvSpPr>
          <p:cNvPr id="4" name="Slide Number Placeholder 3"/>
          <p:cNvSpPr>
            <a:spLocks noGrp="1"/>
          </p:cNvSpPr>
          <p:nvPr>
            <p:ph type="sldNum" sz="quarter" idx="12"/>
          </p:nvPr>
        </p:nvSpPr>
        <p:spPr/>
        <p:txBody>
          <a:bodyPr/>
          <a:lstStyle/>
          <a:p>
            <a:fld id="{BFE78BB6-AD80-4F03-A5BB-FAF7E3A84D23}" type="slidenum">
              <a:rPr lang="en-US" smtClean="0"/>
              <a:pPr/>
              <a:t>8</a:t>
            </a:fld>
            <a:endParaRPr lang="en-US" dirty="0"/>
          </a:p>
        </p:txBody>
      </p:sp>
    </p:spTree>
    <p:extLst>
      <p:ext uri="{BB962C8B-B14F-4D97-AF65-F5344CB8AC3E}">
        <p14:creationId xmlns:p14="http://schemas.microsoft.com/office/powerpoint/2010/main" val="1601797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7927" y="665735"/>
            <a:ext cx="7898822" cy="6206217"/>
          </a:xfrm>
          <a:prstGeom prst="rect">
            <a:avLst/>
          </a:prstGeom>
        </p:spPr>
      </p:pic>
      <p:sp>
        <p:nvSpPr>
          <p:cNvPr id="4" name="Title 3"/>
          <p:cNvSpPr>
            <a:spLocks noGrp="1"/>
          </p:cNvSpPr>
          <p:nvPr>
            <p:ph type="title"/>
          </p:nvPr>
        </p:nvSpPr>
        <p:spPr>
          <a:xfrm>
            <a:off x="950976" y="76143"/>
            <a:ext cx="7772400" cy="1108642"/>
          </a:xfrm>
        </p:spPr>
        <p:txBody>
          <a:bodyPr>
            <a:normAutofit fontScale="90000"/>
          </a:bodyPr>
          <a:lstStyle/>
          <a:p>
            <a:pPr algn="r"/>
            <a:r>
              <a:rPr lang="en-US" dirty="0" smtClean="0"/>
              <a:t>Patients Use Apps for Health Reasons</a:t>
            </a:r>
            <a:endParaRPr lang="en-US" dirty="0"/>
          </a:p>
        </p:txBody>
      </p:sp>
      <p:sp>
        <p:nvSpPr>
          <p:cNvPr id="5" name="Content Placeholder 4"/>
          <p:cNvSpPr>
            <a:spLocks noGrp="1"/>
          </p:cNvSpPr>
          <p:nvPr>
            <p:ph idx="1"/>
          </p:nvPr>
        </p:nvSpPr>
        <p:spPr>
          <a:xfrm>
            <a:off x="2453987" y="872837"/>
            <a:ext cx="6395811" cy="2382982"/>
          </a:xfrm>
        </p:spPr>
        <p:txBody>
          <a:bodyPr>
            <a:normAutofit/>
          </a:bodyPr>
          <a:lstStyle/>
          <a:p>
            <a:r>
              <a:rPr lang="en-US" sz="2400" dirty="0" smtClean="0"/>
              <a:t>2016 Survey:</a:t>
            </a:r>
          </a:p>
          <a:p>
            <a:pPr lvl="1"/>
            <a:r>
              <a:rPr lang="en-US" sz="2000" dirty="0" smtClean="0"/>
              <a:t>Use of health apps doubles since 2014 from 16% to 33% in 2016</a:t>
            </a:r>
          </a:p>
          <a:p>
            <a:pPr lvl="1"/>
            <a:r>
              <a:rPr lang="en-US" sz="2000" dirty="0" smtClean="0"/>
              <a:t>Use of wearable technology up from 9% in 2014 to 21% in 2016</a:t>
            </a:r>
            <a:endParaRPr lang="en-US" sz="2000" dirty="0"/>
          </a:p>
        </p:txBody>
      </p:sp>
      <p:sp>
        <p:nvSpPr>
          <p:cNvPr id="3" name="Slide Number Placeholder 2"/>
          <p:cNvSpPr>
            <a:spLocks noGrp="1"/>
          </p:cNvSpPr>
          <p:nvPr>
            <p:ph type="sldNum" sz="quarter" idx="12"/>
          </p:nvPr>
        </p:nvSpPr>
        <p:spPr/>
        <p:txBody>
          <a:bodyPr/>
          <a:lstStyle/>
          <a:p>
            <a:fld id="{BFE78BB6-AD80-4F03-A5BB-FAF7E3A84D23}" type="slidenum">
              <a:rPr lang="en-US" smtClean="0"/>
              <a:t>9</a:t>
            </a:fld>
            <a:endParaRPr lang="en-US"/>
          </a:p>
        </p:txBody>
      </p:sp>
      <p:sp>
        <p:nvSpPr>
          <p:cNvPr id="7" name="TextBox 6"/>
          <p:cNvSpPr txBox="1"/>
          <p:nvPr/>
        </p:nvSpPr>
        <p:spPr>
          <a:xfrm>
            <a:off x="290945" y="6484021"/>
            <a:ext cx="6442364" cy="307777"/>
          </a:xfrm>
          <a:prstGeom prst="rect">
            <a:avLst/>
          </a:prstGeom>
          <a:noFill/>
        </p:spPr>
        <p:txBody>
          <a:bodyPr wrap="square" rtlCol="0">
            <a:spAutoFit/>
          </a:bodyPr>
          <a:lstStyle/>
          <a:p>
            <a:r>
              <a:rPr lang="fr-FR" sz="1400" dirty="0" err="1">
                <a:hlinkClick r:id="rId4"/>
              </a:rPr>
              <a:t>Accenture</a:t>
            </a:r>
            <a:r>
              <a:rPr lang="fr-FR" sz="1400" dirty="0">
                <a:hlinkClick r:id="rId4"/>
              </a:rPr>
              <a:t> 2016 </a:t>
            </a:r>
            <a:r>
              <a:rPr lang="fr-FR" sz="1400" dirty="0" smtClean="0">
                <a:hlinkClick r:id="rId4"/>
              </a:rPr>
              <a:t>Consumer </a:t>
            </a:r>
            <a:r>
              <a:rPr lang="fr-FR" sz="1400" dirty="0">
                <a:hlinkClick r:id="rId4"/>
              </a:rPr>
              <a:t>Survey </a:t>
            </a:r>
            <a:r>
              <a:rPr lang="fr-FR" sz="1400" dirty="0" smtClean="0">
                <a:hlinkClick r:id="rId4"/>
              </a:rPr>
              <a:t>on Patient </a:t>
            </a:r>
            <a:r>
              <a:rPr lang="fr-FR" sz="1400" dirty="0">
                <a:hlinkClick r:id="rId4"/>
              </a:rPr>
              <a:t>Engagement</a:t>
            </a:r>
            <a:endParaRPr lang="en-US" sz="1400" dirty="0"/>
          </a:p>
        </p:txBody>
      </p:sp>
      <p:sp>
        <p:nvSpPr>
          <p:cNvPr id="2" name="TextBox 1"/>
          <p:cNvSpPr txBox="1"/>
          <p:nvPr/>
        </p:nvSpPr>
        <p:spPr>
          <a:xfrm>
            <a:off x="1154176" y="4679165"/>
            <a:ext cx="4001352" cy="769441"/>
          </a:xfrm>
          <a:prstGeom prst="rect">
            <a:avLst/>
          </a:prstGeom>
          <a:solidFill>
            <a:schemeClr val="bg1">
              <a:lumMod val="95000"/>
            </a:schemeClr>
          </a:solidFill>
          <a:ln>
            <a:noFill/>
          </a:ln>
        </p:spPr>
        <p:txBody>
          <a:bodyPr wrap="none" rtlCol="0">
            <a:spAutoFit/>
          </a:bodyPr>
          <a:lstStyle/>
          <a:p>
            <a:r>
              <a:rPr lang="en-US" sz="4400" dirty="0">
                <a:latin typeface="+mj-lt"/>
              </a:rPr>
              <a:t>200K</a:t>
            </a:r>
            <a:r>
              <a:rPr lang="en-US" sz="4400" dirty="0">
                <a:latin typeface="+mj-lt"/>
                <a:sym typeface="Symbol" panose="05050102010706020507" pitchFamily="18" charset="2"/>
              </a:rPr>
              <a:t></a:t>
            </a:r>
            <a:r>
              <a:rPr lang="en-US" sz="4400" dirty="0">
                <a:latin typeface="+mj-lt"/>
              </a:rPr>
              <a:t> </a:t>
            </a:r>
            <a:r>
              <a:rPr lang="en-US" sz="4400" dirty="0" smtClean="0">
                <a:latin typeface="+mj-lt"/>
              </a:rPr>
              <a:t>Medical </a:t>
            </a:r>
            <a:r>
              <a:rPr lang="en-US" sz="4400" dirty="0">
                <a:latin typeface="+mj-lt"/>
              </a:rPr>
              <a:t>A</a:t>
            </a:r>
            <a:r>
              <a:rPr lang="en-US" sz="4400" dirty="0" smtClean="0">
                <a:latin typeface="+mj-lt"/>
              </a:rPr>
              <a:t>pps</a:t>
            </a:r>
            <a:endParaRPr lang="en-US" sz="4400" dirty="0">
              <a:latin typeface="+mj-lt"/>
            </a:endParaRPr>
          </a:p>
        </p:txBody>
      </p:sp>
    </p:spTree>
    <p:extLst>
      <p:ext uri="{BB962C8B-B14F-4D97-AF65-F5344CB8AC3E}">
        <p14:creationId xmlns:p14="http://schemas.microsoft.com/office/powerpoint/2010/main" val="23532066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5"/>
  <p:tag name="TPOS"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Custom 10">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956251"/>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emplateUrl xmlns="http://schemas.microsoft.com/sharepoint/v3" xsi:nil="true"/>
    <Comments xmlns="08802470-5273-464d-a1dc-9195f0599ca8" xsi:nil="true"/>
    <Handout_x003f_ xmlns="08802470-5273-464D-A1DC-9195F0599CA8">true</Handout_x003f_>
    <_SourceUrl xmlns="http://schemas.microsoft.com/sharepoint/v3" xsi:nil="true"/>
    <xd_ProgID xmlns="http://schemas.microsoft.com/sharepoint/v3" xsi:nil="true"/>
    <Order xmlns="http://schemas.microsoft.com/sharepoint/v3">82400</Order>
    <_SharedFileIndex xmlns="http://schemas.microsoft.com/sharepoint/v3" xsi:nil="true"/>
    <MetaInfo xmlns="http://schemas.microsoft.com/sharepoint/v3" xsi:nil="true"/>
    <ContentTypeId xmlns="http://schemas.microsoft.com/sharepoint/v3">0x0101000EDED130E8ABA54E8DBF96149C834CAB</ContentTypeId>
    <_dlc_DocId xmlns="f3584b01-14e7-4882-bd14-b9d4fdd97bcc">EZSW73QHDVCH-517-824</_dlc_DocId>
    <_dlc_DocIdUrl xmlns="f3584b01-14e7-4882-bd14-b9d4fdd97bcc">
      <Url>https://intranet.med.fsu.edu/sites/academicaffairs/ome/Informatics/seminar/_layouts/DocIdRedir.aspx?ID=EZSW73QHDVCH-517-824</Url>
      <Description>EZSW73QHDVCH-517-824</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0EDED130E8ABA54E8DBF96149C834CAB" ma:contentTypeVersion="2" ma:contentTypeDescription="Create a new document." ma:contentTypeScope="" ma:versionID="f316ad720de732675d83e446db945405">
  <xsd:schema xmlns:xsd="http://www.w3.org/2001/XMLSchema" xmlns:xs="http://www.w3.org/2001/XMLSchema" xmlns:p="http://schemas.microsoft.com/office/2006/metadata/properties" xmlns:ns1="http://schemas.microsoft.com/sharepoint/v3" xmlns:ns2="08802470-5273-464D-A1DC-9195F0599CA8" xmlns:ns3="08802470-5273-464d-a1dc-9195f0599ca8" xmlns:ns4="f3584b01-14e7-4882-bd14-b9d4fdd97bcc" targetNamespace="http://schemas.microsoft.com/office/2006/metadata/properties" ma:root="true" ma:fieldsID="b375a1a56a3f47f9feb23714a5d551f7" ns1:_="" ns2:_="" ns3:_="" ns4:_="">
    <xsd:import namespace="http://schemas.microsoft.com/sharepoint/v3"/>
    <xsd:import namespace="08802470-5273-464D-A1DC-9195F0599CA8"/>
    <xsd:import namespace="08802470-5273-464d-a1dc-9195f0599ca8"/>
    <xsd:import namespace="f3584b01-14e7-4882-bd14-b9d4fdd97bcc"/>
    <xsd:element name="properties">
      <xsd:complexType>
        <xsd:sequence>
          <xsd:element name="documentManagement">
            <xsd:complexType>
              <xsd:all>
                <xsd:element ref="ns1:_ModerationComments" minOccurs="0"/>
                <xsd:element ref="ns1:File_x0020_Type" minOccurs="0"/>
                <xsd:element ref="ns1:HTML_x0020_File_x0020_Type" minOccurs="0"/>
                <xsd:element ref="ns1:_SourceUrl" minOccurs="0"/>
                <xsd:element ref="ns1:_SharedFileIndex" minOccurs="0"/>
                <xsd:element ref="ns2:Handout_x003f_" minOccurs="0"/>
                <xsd:element ref="ns1:ContentTypeId" minOccurs="0"/>
                <xsd:element ref="ns1:TemplateUrl" minOccurs="0"/>
                <xsd:element ref="ns1:xd_ProgID" minOccurs="0"/>
                <xsd:element ref="ns1:xd_Signature" minOccurs="0"/>
                <xsd:element ref="ns3:Comments" minOccurs="0"/>
                <xsd:element ref="ns1:ID" minOccurs="0"/>
                <xsd:element ref="ns1:Author" minOccurs="0"/>
                <xsd:element ref="ns1:Editor" minOccurs="0"/>
                <xsd:element ref="ns1:_HasCopyDestinations" minOccurs="0"/>
                <xsd:element ref="ns1:_CopySource" minOccurs="0"/>
                <xsd:element ref="ns1:_ModerationStatus" minOccurs="0"/>
                <xsd:element ref="ns1:FileRef" minOccurs="0"/>
                <xsd:element ref="ns1:FileDirRef" minOccurs="0"/>
                <xsd:element ref="ns1:Last_x0020_Modified" minOccurs="0"/>
                <xsd:element ref="ns1:Created_x0020_Date" minOccurs="0"/>
                <xsd:element ref="ns1:File_x0020_Size" minOccurs="0"/>
                <xsd:element ref="ns1:FSObjType" minOccurs="0"/>
                <xsd:element ref="ns1:SortBehavior" minOccurs="0"/>
                <xsd:element ref="ns1:CheckedOutUserId" minOccurs="0"/>
                <xsd:element ref="ns1:IsCheckedoutToLocal" minOccurs="0"/>
                <xsd:element ref="ns1:CheckoutUser" minOccurs="0"/>
                <xsd:element ref="ns1:UniqueId" minOccurs="0"/>
                <xsd:element ref="ns1:SyncClientId" minOccurs="0"/>
                <xsd:element ref="ns1:ProgId" minOccurs="0"/>
                <xsd:element ref="ns1:ScopeId" minOccurs="0"/>
                <xsd:element ref="ns1:VirusStatus" minOccurs="0"/>
                <xsd:element ref="ns1:CheckedOutTitle" minOccurs="0"/>
                <xsd:element ref="ns1:_CheckinComment" minOccurs="0"/>
                <xsd:element ref="ns1:MetaInfo" minOccurs="0"/>
                <xsd:element ref="ns1:_Level" minOccurs="0"/>
                <xsd:element ref="ns1:_IsCurrentVersion" minOccurs="0"/>
                <xsd:element ref="ns1:ItemChildCount" minOccurs="0"/>
                <xsd:element ref="ns1:FolderChildCount" minOccurs="0"/>
                <xsd:element ref="ns1:owshiddenversion" minOccurs="0"/>
                <xsd:element ref="ns1:_UIVersion" minOccurs="0"/>
                <xsd:element ref="ns1:_UIVersionString" minOccurs="0"/>
                <xsd:element ref="ns1:InstanceID" minOccurs="0"/>
                <xsd:element ref="ns1:Order" minOccurs="0"/>
                <xsd:element ref="ns1:GUID" minOccurs="0"/>
                <xsd:element ref="ns1:WorkflowVersion" minOccurs="0"/>
                <xsd:element ref="ns1:WorkflowInstanceID" minOccurs="0"/>
                <xsd:element ref="ns1:ParentVersionString" minOccurs="0"/>
                <xsd:element ref="ns1:ParentLeafName" minOccurs="0"/>
                <xsd:element ref="ns1:DocConcurrencyNumber"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ModerationComments" ma:index="0" nillable="true" ma:displayName="Approver Comments" ma:hidden="true" ma:internalName="_ModerationComments" ma:readOnly="true">
      <xsd:simpleType>
        <xsd:restriction base="dms:Note"/>
      </xsd:simpleType>
    </xsd:element>
    <xsd:element name="File_x0020_Type" ma:index="4" nillable="true" ma:displayName="File Type" ma:hidden="true" ma:internalName="File_x0020_Type" ma:readOnly="true">
      <xsd:simpleType>
        <xsd:restriction base="dms:Text"/>
      </xsd:simpleType>
    </xsd:element>
    <xsd:element name="HTML_x0020_File_x0020_Type" ma:index="5" nillable="true" ma:displayName="HTML File Type" ma:hidden="true" ma:internalName="HTML_x0020_File_x0020_Type" ma:readOnly="true">
      <xsd:simpleType>
        <xsd:restriction base="dms:Text"/>
      </xsd:simpleType>
    </xsd:element>
    <xsd:element name="_SourceUrl" ma:index="6" nillable="true" ma:displayName="Source URL" ma:hidden="true" ma:internalName="_SourceUrl">
      <xsd:simpleType>
        <xsd:restriction base="dms:Text"/>
      </xsd:simpleType>
    </xsd:element>
    <xsd:element name="_SharedFileIndex" ma:index="7" nillable="true" ma:displayName="Shared File Index" ma:hidden="true" ma:internalName="_SharedFileIndex">
      <xsd:simpleType>
        <xsd:restriction base="dms:Text"/>
      </xsd:simpleType>
    </xsd:element>
    <xsd:element name="ContentTypeId" ma:index="10" nillable="true" ma:displayName="Content Type ID" ma:hidden="true" ma:internalName="ContentTypeId" ma:readOnly="true">
      <xsd:simpleType>
        <xsd:restriction base="dms:Unknown"/>
      </xsd:simpleType>
    </xsd:element>
    <xsd:element name="TemplateUrl" ma:index="11" nillable="true" ma:displayName="Template Link" ma:hidden="true" ma:internalName="TemplateUrl">
      <xsd:simpleType>
        <xsd:restriction base="dms:Text"/>
      </xsd:simpleType>
    </xsd:element>
    <xsd:element name="xd_ProgID" ma:index="12" nillable="true" ma:displayName="HTML File Link" ma:hidden="true" ma:internalName="xd_ProgID">
      <xsd:simpleType>
        <xsd:restriction base="dms:Text"/>
      </xsd:simpleType>
    </xsd:element>
    <xsd:element name="xd_Signature" ma:index="13" nillable="true" ma:displayName="Is Signed" ma:hidden="true" ma:internalName="xd_Signature" ma:readOnly="true">
      <xsd:simpleType>
        <xsd:restriction base="dms:Boolean"/>
      </xsd:simpleType>
    </xsd:element>
    <xsd:element name="ID" ma:index="15" nillable="true" ma:displayName="ID" ma:internalName="ID" ma:readOnly="true">
      <xsd:simpleType>
        <xsd:restriction base="dms:Unknown"/>
      </xsd:simpleType>
    </xsd:element>
    <xsd:element name="Author" ma:index="18" nillable="true" ma:displayName="Created By"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20" nillable="true" ma:displayName="Modifie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HasCopyDestinations" ma:index="21" nillable="true" ma:displayName="Has Copy Destinations" ma:hidden="true" ma:internalName="_HasCopyDestinations" ma:readOnly="true">
      <xsd:simpleType>
        <xsd:restriction base="dms:Boolean"/>
      </xsd:simpleType>
    </xsd:element>
    <xsd:element name="_CopySource" ma:index="22" nillable="true" ma:displayName="Copy Source" ma:internalName="_CopySource" ma:readOnly="true">
      <xsd:simpleType>
        <xsd:restriction base="dms:Text"/>
      </xsd:simpleType>
    </xsd:element>
    <xsd:element name="_ModerationStatus" ma:index="23" nillable="true" ma:displayName="Approval Status" ma:default="0" ma:hidden="true" ma:internalName="_ModerationStatus" ma:readOnly="true">
      <xsd:simpleType>
        <xsd:restriction base="dms:Unknown"/>
      </xsd:simpleType>
    </xsd:element>
    <xsd:element name="FileRef" ma:index="24" nillable="true" ma:displayName="URL Path" ma:hidden="true" ma:list="Docs" ma:internalName="FileRef" ma:readOnly="true" ma:showField="FullUrl">
      <xsd:simpleType>
        <xsd:restriction base="dms:Lookup"/>
      </xsd:simpleType>
    </xsd:element>
    <xsd:element name="FileDirRef" ma:index="25" nillable="true" ma:displayName="Path" ma:hidden="true" ma:list="Docs" ma:internalName="FileDirRef" ma:readOnly="true" ma:showField="DirName">
      <xsd:simpleType>
        <xsd:restriction base="dms:Lookup"/>
      </xsd:simpleType>
    </xsd:element>
    <xsd:element name="Last_x0020_Modified" ma:index="26" nillable="true" ma:displayName="Modified" ma:format="TRUE" ma:hidden="true" ma:list="Docs" ma:internalName="Last_x0020_Modified" ma:readOnly="true" ma:showField="TimeLastModified">
      <xsd:simpleType>
        <xsd:restriction base="dms:Lookup"/>
      </xsd:simpleType>
    </xsd:element>
    <xsd:element name="Created_x0020_Date" ma:index="27" nillable="true" ma:displayName="Created" ma:format="TRUE" ma:hidden="true" ma:list="Docs" ma:internalName="Created_x0020_Date" ma:readOnly="true" ma:showField="TimeCreated">
      <xsd:simpleType>
        <xsd:restriction base="dms:Lookup"/>
      </xsd:simpleType>
    </xsd:element>
    <xsd:element name="File_x0020_Size" ma:index="28" nillable="true" ma:displayName="File Size" ma:format="TRUE" ma:hidden="true" ma:list="Docs" ma:internalName="File_x0020_Size" ma:readOnly="true" ma:showField="SizeInKB">
      <xsd:simpleType>
        <xsd:restriction base="dms:Lookup"/>
      </xsd:simpleType>
    </xsd:element>
    <xsd:element name="FSObjType" ma:index="29" nillable="true" ma:displayName="Item Type" ma:hidden="true" ma:list="Docs" ma:internalName="FSObjType" ma:readOnly="true" ma:showField="FSType">
      <xsd:simpleType>
        <xsd:restriction base="dms:Lookup"/>
      </xsd:simpleType>
    </xsd:element>
    <xsd:element name="SortBehavior" ma:index="30" nillable="true" ma:displayName="Sort Type" ma:hidden="true" ma:list="Docs" ma:internalName="SortBehavior" ma:readOnly="true" ma:showField="SortBehavior">
      <xsd:simpleType>
        <xsd:restriction base="dms:Lookup"/>
      </xsd:simpleType>
    </xsd:element>
    <xsd:element name="CheckedOutUserId" ma:index="32" nillable="true" ma:displayName="ID of the User who has the item Checked Out" ma:hidden="true" ma:list="Docs" ma:internalName="CheckedOutUserId" ma:readOnly="true" ma:showField="CheckoutUserId">
      <xsd:simpleType>
        <xsd:restriction base="dms:Lookup"/>
      </xsd:simpleType>
    </xsd:element>
    <xsd:element name="IsCheckedoutToLocal" ma:index="33" nillable="true" ma:displayName="Is Checked out to local" ma:hidden="true" ma:list="Docs" ma:internalName="IsCheckedoutToLocal" ma:readOnly="true" ma:showField="IsCheckoutToLocal">
      <xsd:simpleType>
        <xsd:restriction base="dms:Lookup"/>
      </xsd:simpleType>
    </xsd:element>
    <xsd:element name="CheckoutUser" ma:index="34" nillable="true" ma:displayName="Checked Out To" ma:list="UserInfo" ma:internalName="CheckoutUse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niqueId" ma:index="35" nillable="true" ma:displayName="Unique Id" ma:hidden="true" ma:list="Docs" ma:internalName="UniqueId" ma:readOnly="true" ma:showField="UniqueId">
      <xsd:simpleType>
        <xsd:restriction base="dms:Lookup"/>
      </xsd:simpleType>
    </xsd:element>
    <xsd:element name="SyncClientId" ma:index="36" nillable="true" ma:displayName="Client Id" ma:hidden="true" ma:list="Docs" ma:internalName="SyncClientId" ma:readOnly="true" ma:showField="SyncClientId">
      <xsd:simpleType>
        <xsd:restriction base="dms:Lookup"/>
      </xsd:simpleType>
    </xsd:element>
    <xsd:element name="ProgId" ma:index="37" nillable="true" ma:displayName="ProgId" ma:hidden="true" ma:list="Docs" ma:internalName="ProgId" ma:readOnly="true" ma:showField="ProgId">
      <xsd:simpleType>
        <xsd:restriction base="dms:Lookup"/>
      </xsd:simpleType>
    </xsd:element>
    <xsd:element name="ScopeId" ma:index="38" nillable="true" ma:displayName="ScopeId" ma:hidden="true" ma:list="Docs" ma:internalName="ScopeId" ma:readOnly="true" ma:showField="ScopeId">
      <xsd:simpleType>
        <xsd:restriction base="dms:Lookup"/>
      </xsd:simpleType>
    </xsd:element>
    <xsd:element name="VirusStatus" ma:index="39" nillable="true" ma:displayName="Virus Status" ma:format="TRUE" ma:hidden="true" ma:list="Docs" ma:internalName="VirusStatus" ma:readOnly="true" ma:showField="Size">
      <xsd:simpleType>
        <xsd:restriction base="dms:Lookup"/>
      </xsd:simpleType>
    </xsd:element>
    <xsd:element name="CheckedOutTitle" ma:index="40" nillable="true" ma:displayName="Checked Out To" ma:format="TRUE" ma:hidden="true" ma:list="Docs" ma:internalName="CheckedOutTitle" ma:readOnly="true" ma:showField="CheckedOutTitle">
      <xsd:simpleType>
        <xsd:restriction base="dms:Lookup"/>
      </xsd:simpleType>
    </xsd:element>
    <xsd:element name="_CheckinComment" ma:index="41" nillable="true" ma:displayName="Check In Comment" ma:format="TRUE" ma:list="Docs" ma:internalName="_CheckinComment" ma:readOnly="true" ma:showField="CheckinComment">
      <xsd:simpleType>
        <xsd:restriction base="dms:Lookup"/>
      </xsd:simpleType>
    </xsd:element>
    <xsd:element name="MetaInfo" ma:index="54" nillable="true" ma:displayName="Property Bag" ma:hidden="true" ma:list="Docs" ma:internalName="MetaInfo" ma:showField="MetaInfo">
      <xsd:simpleType>
        <xsd:restriction base="dms:Lookup"/>
      </xsd:simpleType>
    </xsd:element>
    <xsd:element name="_Level" ma:index="55" nillable="true" ma:displayName="Level" ma:hidden="true" ma:internalName="_Level" ma:readOnly="true">
      <xsd:simpleType>
        <xsd:restriction base="dms:Unknown"/>
      </xsd:simpleType>
    </xsd:element>
    <xsd:element name="_IsCurrentVersion" ma:index="56" nillable="true" ma:displayName="Is Current Version" ma:hidden="true" ma:internalName="_IsCurrentVersion" ma:readOnly="true">
      <xsd:simpleType>
        <xsd:restriction base="dms:Boolean"/>
      </xsd:simpleType>
    </xsd:element>
    <xsd:element name="ItemChildCount" ma:index="57" nillable="true" ma:displayName="Item Child Count" ma:hidden="true" ma:list="Docs" ma:internalName="ItemChildCount" ma:readOnly="true" ma:showField="ItemChildCount">
      <xsd:simpleType>
        <xsd:restriction base="dms:Lookup"/>
      </xsd:simpleType>
    </xsd:element>
    <xsd:element name="FolderChildCount" ma:index="58" nillable="true" ma:displayName="Folder Child Count" ma:hidden="true" ma:list="Docs" ma:internalName="FolderChildCount" ma:readOnly="true" ma:showField="FolderChildCount">
      <xsd:simpleType>
        <xsd:restriction base="dms:Lookup"/>
      </xsd:simpleType>
    </xsd:element>
    <xsd:element name="owshiddenversion" ma:index="62" nillable="true" ma:displayName="owshiddenversion" ma:hidden="true" ma:internalName="owshiddenversion" ma:readOnly="true">
      <xsd:simpleType>
        <xsd:restriction base="dms:Unknown"/>
      </xsd:simpleType>
    </xsd:element>
    <xsd:element name="_UIVersion" ma:index="63" nillable="true" ma:displayName="UI Version" ma:hidden="true" ma:internalName="_UIVersion" ma:readOnly="true">
      <xsd:simpleType>
        <xsd:restriction base="dms:Unknown"/>
      </xsd:simpleType>
    </xsd:element>
    <xsd:element name="_UIVersionString" ma:index="64" nillable="true" ma:displayName="Version" ma:internalName="_UIVersionString" ma:readOnly="true">
      <xsd:simpleType>
        <xsd:restriction base="dms:Text"/>
      </xsd:simpleType>
    </xsd:element>
    <xsd:element name="InstanceID" ma:index="65" nillable="true" ma:displayName="Instance ID" ma:hidden="true" ma:internalName="InstanceID" ma:readOnly="true">
      <xsd:simpleType>
        <xsd:restriction base="dms:Unknown"/>
      </xsd:simpleType>
    </xsd:element>
    <xsd:element name="Order" ma:index="66" nillable="true" ma:displayName="Order" ma:hidden="true" ma:internalName="Order">
      <xsd:simpleType>
        <xsd:restriction base="dms:Number"/>
      </xsd:simpleType>
    </xsd:element>
    <xsd:element name="GUID" ma:index="67" nillable="true" ma:displayName="GUID" ma:hidden="true" ma:internalName="GUID" ma:readOnly="true">
      <xsd:simpleType>
        <xsd:restriction base="dms:Unknown"/>
      </xsd:simpleType>
    </xsd:element>
    <xsd:element name="WorkflowVersion" ma:index="68" nillable="true" ma:displayName="Workflow Version" ma:hidden="true" ma:internalName="WorkflowVersion" ma:readOnly="true">
      <xsd:simpleType>
        <xsd:restriction base="dms:Unknown"/>
      </xsd:simpleType>
    </xsd:element>
    <xsd:element name="WorkflowInstanceID" ma:index="69" nillable="true" ma:displayName="Workflow Instance ID" ma:hidden="true" ma:internalName="WorkflowInstanceID" ma:readOnly="true">
      <xsd:simpleType>
        <xsd:restriction base="dms:Unknown"/>
      </xsd:simpleType>
    </xsd:element>
    <xsd:element name="ParentVersionString" ma:index="70" nillable="true" ma:displayName="Source Version (Converted Document)" ma:hidden="true" ma:list="Docs" ma:internalName="ParentVersionString" ma:readOnly="true" ma:showField="ParentVersionString">
      <xsd:simpleType>
        <xsd:restriction base="dms:Lookup"/>
      </xsd:simpleType>
    </xsd:element>
    <xsd:element name="ParentLeafName" ma:index="71" nillable="true" ma:displayName="Source Name (Converted Document)" ma:hidden="true" ma:list="Docs" ma:internalName="ParentLeafName" ma:readOnly="true" ma:showField="ParentLeafName">
      <xsd:simpleType>
        <xsd:restriction base="dms:Lookup"/>
      </xsd:simpleType>
    </xsd:element>
    <xsd:element name="DocConcurrencyNumber" ma:index="72" nillable="true" ma:displayName="Document Concurrency Number" ma:hidden="true" ma:list="Docs" ma:internalName="DocConcurrencyNumber" ma:readOnly="true" ma:showField="DocConcurrencyNumber">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08802470-5273-464D-A1DC-9195F0599CA8" elementFormDefault="qualified">
    <xsd:import namespace="http://schemas.microsoft.com/office/2006/documentManagement/types"/>
    <xsd:import namespace="http://schemas.microsoft.com/office/infopath/2007/PartnerControls"/>
    <xsd:element name="Handout_x003f_" ma:index="9" nillable="true" ma:displayName="Handout?" ma:default="0" ma:description="Should this file be printed as a handout?" ma:internalName="Handout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8802470-5273-464d-a1dc-9195f0599ca8" elementFormDefault="qualified">
    <xsd:import namespace="http://schemas.microsoft.com/office/2006/documentManagement/types"/>
    <xsd:import namespace="http://schemas.microsoft.com/office/infopath/2007/PartnerControls"/>
    <xsd:element name="Comments" ma:index="14" nillable="true" ma:displayName="Comments" ma:internalNam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584b01-14e7-4882-bd14-b9d4fdd97bcc" elementFormDefault="qualified">
    <xsd:import namespace="http://schemas.microsoft.com/office/2006/documentManagement/types"/>
    <xsd:import namespace="http://schemas.microsoft.com/office/infopath/2007/PartnerControls"/>
    <xsd:element name="_dlc_DocId" ma:index="75" nillable="true" ma:displayName="Document ID Value" ma:description="The value of the document ID assigned to this item." ma:internalName="_dlc_DocId" ma:readOnly="true">
      <xsd:simpleType>
        <xsd:restriction base="dms:Text"/>
      </xsd:simpleType>
    </xsd:element>
    <xsd:element name="_dlc_DocIdUrl" ma:index="7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7"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8"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91665F-D9B4-49BE-B760-D5F9A6BE2826}">
  <ds:schemaRefs>
    <ds:schemaRef ds:uri="08802470-5273-464D-A1DC-9195F0599CA8"/>
    <ds:schemaRef ds:uri="http://www.w3.org/XML/1998/namespac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infopath/2007/PartnerControls"/>
    <ds:schemaRef ds:uri="http://schemas.microsoft.com/sharepoint/v3"/>
    <ds:schemaRef ds:uri="f3584b01-14e7-4882-bd14-b9d4fdd97bcc"/>
    <ds:schemaRef ds:uri="08802470-5273-464d-a1dc-9195f0599ca8"/>
    <ds:schemaRef ds:uri="http://purl.org/dc/terms/"/>
  </ds:schemaRefs>
</ds:datastoreItem>
</file>

<file path=customXml/itemProps2.xml><?xml version="1.0" encoding="utf-8"?>
<ds:datastoreItem xmlns:ds="http://schemas.openxmlformats.org/officeDocument/2006/customXml" ds:itemID="{C25ABC84-1189-4C31-B6F3-F17926B347E2}">
  <ds:schemaRefs>
    <ds:schemaRef ds:uri="http://schemas.microsoft.com/sharepoint/events"/>
  </ds:schemaRefs>
</ds:datastoreItem>
</file>

<file path=customXml/itemProps3.xml><?xml version="1.0" encoding="utf-8"?>
<ds:datastoreItem xmlns:ds="http://schemas.openxmlformats.org/officeDocument/2006/customXml" ds:itemID="{1CA28480-5BF0-433F-B839-555E41DB61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8802470-5273-464D-A1DC-9195F0599CA8"/>
    <ds:schemaRef ds:uri="08802470-5273-464d-a1dc-9195f0599ca8"/>
    <ds:schemaRef ds:uri="f3584b01-14e7-4882-bd14-b9d4fdd97b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1C56485-380E-4B0B-9B4D-EBB85BCC6F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6154</TotalTime>
  <Words>11191</Words>
  <Application>Microsoft Office PowerPoint</Application>
  <PresentationFormat>On-screen Show (4:3)</PresentationFormat>
  <Paragraphs>1025</Paragraphs>
  <Slides>76</Slides>
  <Notes>76</Notes>
  <HiddenSlides>5</HiddenSlides>
  <MMClips>5</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4" baseType="lpstr">
      <vt:lpstr>Arial</vt:lpstr>
      <vt:lpstr>Calibri</vt:lpstr>
      <vt:lpstr>Rockwell</vt:lpstr>
      <vt:lpstr>Rockwell Condensed</vt:lpstr>
      <vt:lpstr>Symbol</vt:lpstr>
      <vt:lpstr>Wingdings</vt:lpstr>
      <vt:lpstr>Wood Type</vt:lpstr>
      <vt:lpstr>Chart</vt:lpstr>
      <vt:lpstr>Prescribing medical Apps  to Patients</vt:lpstr>
      <vt:lpstr>Disclaimer</vt:lpstr>
      <vt:lpstr>Objectives</vt:lpstr>
      <vt:lpstr>Handouts</vt:lpstr>
      <vt:lpstr>Popularity and adoption of smartphones </vt:lpstr>
      <vt:lpstr>Smartphone users  Percentage by age group</vt:lpstr>
      <vt:lpstr>Survey: use of mobile tech</vt:lpstr>
      <vt:lpstr>5 Kinds of mhealth Users</vt:lpstr>
      <vt:lpstr>Patients Use Apps for Health Reasons</vt:lpstr>
      <vt:lpstr>Fitness Revolution</vt:lpstr>
      <vt:lpstr>Fitness -- Wearables </vt:lpstr>
      <vt:lpstr>Smartwatches </vt:lpstr>
      <vt:lpstr>Fitness - Smart Scales</vt:lpstr>
      <vt:lpstr>Wearables - Smart Tops, Socks and App</vt:lpstr>
      <vt:lpstr>Health and Fitness Dashboards </vt:lpstr>
      <vt:lpstr>FDA Oversight</vt:lpstr>
      <vt:lpstr>Mobile Medical App Oversight</vt:lpstr>
      <vt:lpstr>Apps/Devices FDA Regulatory Oversight    ( Next 9 Slides Refer To #1)</vt:lpstr>
      <vt:lpstr>Digital Glucose Fingerstick Monitors</vt:lpstr>
      <vt:lpstr>Continuous Glucose Monitors (CGMs)</vt:lpstr>
      <vt:lpstr>Artificial Pancreas</vt:lpstr>
      <vt:lpstr>Smart Socks for Diabetic Foot Mgmt</vt:lpstr>
      <vt:lpstr>Parkinson’s Monitor</vt:lpstr>
      <vt:lpstr>Remote Monitoring Devices</vt:lpstr>
      <vt:lpstr>Home Health - Smart Thermometers</vt:lpstr>
      <vt:lpstr>Home Blood Pressure Monitors</vt:lpstr>
      <vt:lpstr>Lab-in-a-Box Health Tracking</vt:lpstr>
      <vt:lpstr>Apps/Devices FDA Regulatory Oversight</vt:lpstr>
      <vt:lpstr>Other Smartphone Attachments</vt:lpstr>
      <vt:lpstr>Apps/Devices FDA Oversight</vt:lpstr>
      <vt:lpstr>FDA Oversight Discretion They may decide to regulate apps that: </vt:lpstr>
      <vt:lpstr>FDA Oversight Discretion</vt:lpstr>
      <vt:lpstr>FDA Oversight Discretion (Next 8 Slides Refer To Category #1)</vt:lpstr>
      <vt:lpstr>Medication Adherence</vt:lpstr>
      <vt:lpstr>Filling Prescriptions </vt:lpstr>
      <vt:lpstr>Med Reminder Apps</vt:lpstr>
      <vt:lpstr>DoseSmart App and Dispenser</vt:lpstr>
      <vt:lpstr>Monitoring Adherence</vt:lpstr>
      <vt:lpstr>Monitor Adherence</vt:lpstr>
      <vt:lpstr>Coaching Apps Smoking Cessation</vt:lpstr>
      <vt:lpstr>FDA Oversight Discretion </vt:lpstr>
      <vt:lpstr>Symptom Tracking Apps</vt:lpstr>
      <vt:lpstr>Mental Health Apps</vt:lpstr>
      <vt:lpstr>PowerPoint Presentation</vt:lpstr>
      <vt:lpstr>Patient self-Education </vt:lpstr>
      <vt:lpstr>What is out there for your patients?</vt:lpstr>
      <vt:lpstr>Searching App Stores</vt:lpstr>
      <vt:lpstr>PowerPoint Presentation</vt:lpstr>
      <vt:lpstr>24/7 App Based Visits</vt:lpstr>
      <vt:lpstr>FDA Oversight Discretion </vt:lpstr>
      <vt:lpstr>EMR Companies Developing Apps</vt:lpstr>
      <vt:lpstr>PowerPoint Presentation</vt:lpstr>
      <vt:lpstr>Model for Health Data Collection</vt:lpstr>
      <vt:lpstr>Duke Using Dashboard</vt:lpstr>
      <vt:lpstr>AMA Guidelines for Health App Usage</vt:lpstr>
      <vt:lpstr>Apps Make False Claims </vt:lpstr>
      <vt:lpstr>HIPAA Considerations</vt:lpstr>
      <vt:lpstr>HIPAA Caution</vt:lpstr>
      <vt:lpstr>Information Collected by Apps</vt:lpstr>
      <vt:lpstr>Apps and Security of Health Data</vt:lpstr>
      <vt:lpstr>How and why prescribe an app</vt:lpstr>
      <vt:lpstr>Benefits of Prescribing apps </vt:lpstr>
      <vt:lpstr>More Benefits</vt:lpstr>
      <vt:lpstr>Barriers </vt:lpstr>
      <vt:lpstr>Proactive Insurers</vt:lpstr>
      <vt:lpstr>Proactive Institutions</vt:lpstr>
      <vt:lpstr>How Mount Sinai did It</vt:lpstr>
      <vt:lpstr>RxUniverse</vt:lpstr>
      <vt:lpstr>Resources to Possibly help Rx apps</vt:lpstr>
      <vt:lpstr>AppScript.net</vt:lpstr>
      <vt:lpstr>iPrescribeApps.com</vt:lpstr>
      <vt:lpstr>SocialWellth.com</vt:lpstr>
      <vt:lpstr>Xcertia.org</vt:lpstr>
      <vt:lpstr>A starting point</vt:lpstr>
      <vt:lpstr>Evolution of Healthcare</vt:lpstr>
      <vt:lpstr>What will healthcare look like in 20 Years?</vt:lpstr>
    </vt:vector>
  </TitlesOfParts>
  <Company>College of Medicine, Florida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Clark, Nancy</dc:creator>
  <cp:lastModifiedBy>Smith, Elizabeth</cp:lastModifiedBy>
  <cp:revision>689</cp:revision>
  <cp:lastPrinted>2017-05-25T14:36:48Z</cp:lastPrinted>
  <dcterms:created xsi:type="dcterms:W3CDTF">2016-11-22T20:01:55Z</dcterms:created>
  <dcterms:modified xsi:type="dcterms:W3CDTF">2017-06-22T15:30:00Z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0x0101007024800873524D46A1DC9195F0599CA8</vt:lpwstr>
  </property>
  <property fmtid="{D5CDD505-2E9C-101B-9397-08002B2CF9AE}" pid="3" name="_dlc_DocIdItemGuid">
    <vt:lpwstr>af7d6724-93d3-4d5b-bedf-40f9f1a0a6e9</vt:lpwstr>
  </property>
</Properties>
</file>