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4269" r:id="rId5"/>
  </p:sldMasterIdLst>
  <p:notesMasterIdLst>
    <p:notesMasterId r:id="rId17"/>
  </p:notesMasterIdLst>
  <p:handoutMasterIdLst>
    <p:handoutMasterId r:id="rId18"/>
  </p:handoutMasterIdLst>
  <p:sldIdLst>
    <p:sldId id="269" r:id="rId6"/>
    <p:sldId id="320" r:id="rId7"/>
    <p:sldId id="423" r:id="rId8"/>
    <p:sldId id="373" r:id="rId9"/>
    <p:sldId id="377" r:id="rId10"/>
    <p:sldId id="374" r:id="rId11"/>
    <p:sldId id="416" r:id="rId12"/>
    <p:sldId id="417" r:id="rId13"/>
    <p:sldId id="418" r:id="rId14"/>
    <p:sldId id="419" r:id="rId15"/>
    <p:sldId id="420" r:id="rId16"/>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99"/>
    <a:srgbClr val="B5A773"/>
    <a:srgbClr val="A19155"/>
    <a:srgbClr val="FFFF99"/>
    <a:srgbClr val="CC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17" autoAdjust="0"/>
    <p:restoredTop sz="86943" autoAdjust="0"/>
  </p:normalViewPr>
  <p:slideViewPr>
    <p:cSldViewPr>
      <p:cViewPr varScale="1">
        <p:scale>
          <a:sx n="59" d="100"/>
          <a:sy n="59" d="100"/>
        </p:scale>
        <p:origin x="-71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90"/>
    </p:cViewPr>
  </p:sorterViewPr>
  <p:notesViewPr>
    <p:cSldViewPr>
      <p:cViewPr>
        <p:scale>
          <a:sx n="100" d="100"/>
          <a:sy n="100" d="100"/>
        </p:scale>
        <p:origin x="-1980" y="-4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defTabSz="938278">
              <a:defRPr sz="1200">
                <a:latin typeface="Arial" charset="0"/>
              </a:defRPr>
            </a:lvl1pPr>
          </a:lstStyle>
          <a:p>
            <a:pPr>
              <a:defRPr/>
            </a:pPr>
            <a:endParaRPr lang="en-US"/>
          </a:p>
        </p:txBody>
      </p:sp>
      <p:sp>
        <p:nvSpPr>
          <p:cNvPr id="50179" name="Rectangle 3"/>
          <p:cNvSpPr>
            <a:spLocks noGrp="1" noChangeArrowheads="1"/>
          </p:cNvSpPr>
          <p:nvPr>
            <p:ph type="dt" sz="quarter" idx="1"/>
          </p:nvPr>
        </p:nvSpPr>
        <p:spPr bwMode="auto">
          <a:xfrm>
            <a:off x="3977050"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algn="r" defTabSz="938278">
              <a:defRPr sz="1200">
                <a:latin typeface="Arial" charset="0"/>
              </a:defRPr>
            </a:lvl1pPr>
          </a:lstStyle>
          <a:p>
            <a:pPr>
              <a:defRPr/>
            </a:pPr>
            <a:endParaRPr lang="en-US"/>
          </a:p>
        </p:txBody>
      </p:sp>
      <p:sp>
        <p:nvSpPr>
          <p:cNvPr id="50180" name="Rectangle 4"/>
          <p:cNvSpPr>
            <a:spLocks noGrp="1" noChangeArrowheads="1"/>
          </p:cNvSpPr>
          <p:nvPr>
            <p:ph type="ftr" sz="quarter" idx="2"/>
          </p:nvPr>
        </p:nvSpPr>
        <p:spPr bwMode="auto">
          <a:xfrm>
            <a:off x="1"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defTabSz="938278">
              <a:defRPr sz="1200">
                <a:latin typeface="Arial" charset="0"/>
              </a:defRPr>
            </a:lvl1pPr>
          </a:lstStyle>
          <a:p>
            <a:pPr>
              <a:defRPr/>
            </a:pPr>
            <a:endParaRPr lang="en-US"/>
          </a:p>
        </p:txBody>
      </p:sp>
      <p:sp>
        <p:nvSpPr>
          <p:cNvPr id="50181" name="Rectangle 5"/>
          <p:cNvSpPr>
            <a:spLocks noGrp="1" noChangeArrowheads="1"/>
          </p:cNvSpPr>
          <p:nvPr>
            <p:ph type="sldNum" sz="quarter" idx="3"/>
          </p:nvPr>
        </p:nvSpPr>
        <p:spPr bwMode="auto">
          <a:xfrm>
            <a:off x="3977050"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algn="r" defTabSz="938278">
              <a:defRPr sz="1200">
                <a:latin typeface="Arial" charset="0"/>
              </a:defRPr>
            </a:lvl1pPr>
          </a:lstStyle>
          <a:p>
            <a:pPr>
              <a:defRPr/>
            </a:pPr>
            <a:fld id="{78FB33EA-2DC1-4638-9A3F-A7DB2E1AFA8A}" type="slidenum">
              <a:rPr lang="en-US"/>
              <a:pPr>
                <a:defRPr/>
              </a:pPr>
              <a:t>‹#›</a:t>
            </a:fld>
            <a:endParaRPr lang="en-US"/>
          </a:p>
        </p:txBody>
      </p:sp>
    </p:spTree>
    <p:extLst>
      <p:ext uri="{BB962C8B-B14F-4D97-AF65-F5344CB8AC3E}">
        <p14:creationId xmlns:p14="http://schemas.microsoft.com/office/powerpoint/2010/main" val="3911027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defTabSz="938278">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977050"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algn="r" defTabSz="938278">
              <a:defRPr sz="1200">
                <a:latin typeface="Arial" charset="0"/>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3436" y="4420355"/>
            <a:ext cx="5614657" cy="418694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defTabSz="938278">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977050"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algn="r" defTabSz="938278">
              <a:defRPr sz="1200">
                <a:latin typeface="Arial" charset="0"/>
              </a:defRPr>
            </a:lvl1pPr>
          </a:lstStyle>
          <a:p>
            <a:pPr>
              <a:defRPr/>
            </a:pPr>
            <a:fld id="{56E606FD-7435-429F-B7A0-E0970AAADFF0}" type="slidenum">
              <a:rPr lang="en-US"/>
              <a:pPr>
                <a:defRPr/>
              </a:pPr>
              <a:t>‹#›</a:t>
            </a:fld>
            <a:endParaRPr lang="en-US"/>
          </a:p>
        </p:txBody>
      </p:sp>
    </p:spTree>
    <p:extLst>
      <p:ext uri="{BB962C8B-B14F-4D97-AF65-F5344CB8AC3E}">
        <p14:creationId xmlns:p14="http://schemas.microsoft.com/office/powerpoint/2010/main" val="2192362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E73FB7AD-C21B-4760-A32D-9D2430AD13FB}" type="slidenum">
              <a:rPr lang="en-US" smtClean="0"/>
              <a:pPr eaLnBrk="1" hangingPunct="1"/>
              <a:t>1</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most practical method for keeping up to date is to look up the answer to a question that is generated during the course of patient care in a reliable, evidence based, and constantly updated medical reference like the ones we supply you on our library web site and on your PDA.   </a:t>
            </a:r>
          </a:p>
        </p:txBody>
      </p:sp>
      <p:sp>
        <p:nvSpPr>
          <p:cNvPr id="98308" name="Slide Number Placeholder 3"/>
          <p:cNvSpPr>
            <a:spLocks noGrp="1"/>
          </p:cNvSpPr>
          <p:nvPr>
            <p:ph type="sldNum" sz="quarter" idx="5"/>
          </p:nvPr>
        </p:nvSpPr>
        <p:spPr/>
        <p:txBody>
          <a:bodyPr/>
          <a:lstStyle/>
          <a:p>
            <a:pPr>
              <a:defRPr/>
            </a:pPr>
            <a:fld id="{A335AF68-AA60-4488-B953-9FC3215943F8}" type="slidenum">
              <a:rPr lang="en-US" smtClean="0"/>
              <a:pPr>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answer is #3</a:t>
            </a:r>
            <a:endParaRPr lang="en-US" dirty="0"/>
          </a:p>
        </p:txBody>
      </p:sp>
      <p:sp>
        <p:nvSpPr>
          <p:cNvPr id="4" name="Slide Number Placeholder 3"/>
          <p:cNvSpPr>
            <a:spLocks noGrp="1"/>
          </p:cNvSpPr>
          <p:nvPr>
            <p:ph type="sldNum" sz="quarter" idx="10"/>
          </p:nvPr>
        </p:nvSpPr>
        <p:spPr/>
        <p:txBody>
          <a:bodyPr/>
          <a:lstStyle/>
          <a:p>
            <a:pPr>
              <a:defRPr/>
            </a:pPr>
            <a:fld id="{56E606FD-7435-429F-B7A0-E0970AAADFF0}" type="slidenum">
              <a:rPr lang="en-US" smtClean="0"/>
              <a:pPr>
                <a:defRPr/>
              </a:pPr>
              <a:t>11</a:t>
            </a:fld>
            <a:endParaRPr lang="en-US"/>
          </a:p>
        </p:txBody>
      </p:sp>
    </p:spTree>
    <p:extLst>
      <p:ext uri="{BB962C8B-B14F-4D97-AF65-F5344CB8AC3E}">
        <p14:creationId xmlns:p14="http://schemas.microsoft.com/office/powerpoint/2010/main" val="4070194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B536BB68-852A-4FD8-AA57-2D538F24B801}" type="slidenum">
              <a:rPr lang="en-US" smtClean="0"/>
              <a:pPr eaLnBrk="1" hangingPunct="1"/>
              <a:t>2</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C292CA71-E37B-427B-9B01-6A2D966478D2}" type="slidenum">
              <a:rPr lang="en-US" smtClean="0"/>
              <a:pPr>
                <a:defRPr/>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a:t>
            </a:r>
            <a:r>
              <a:rPr lang="en-US" baseline="0" dirty="0" smtClean="0"/>
              <a:t> was walking around FSU when I first moved here, and was stunned by the inscription over the entrance to Dodd Hall which was the original library in the oldest part of the campus.  “The half of knowledge is to know where to find knowledge.”  I had to get a picture.  That is what I was going to be teaching medical students.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It has not been that long since the only resources a physician had to use for answering clinical questions or learning new information while taking care of patients were these.  While textbooks are largely out of date by the time they were published, these resources have the benefit of being peer-reviewed, and therefore mostly reliable.  Peer</a:t>
            </a:r>
            <a:r>
              <a:rPr lang="en-US" baseline="0" dirty="0" smtClean="0">
                <a:latin typeface="Arial" pitchFamily="34" charset="0"/>
              </a:rPr>
              <a:t> reviewed research remains the only validated source of medical knowledge respected by physicians. </a:t>
            </a:r>
            <a:endParaRPr lang="en-US" dirty="0" smtClean="0">
              <a:latin typeface="Arial"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C6335D06-BD6D-49FB-944F-30F5BB3D1540}"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48652DC5-F719-4EE3-BE71-DE65F61C5718}" type="slidenum">
              <a:rPr lang="en-US" smtClean="0"/>
              <a:pPr eaLnBrk="1" hangingPunct="1"/>
              <a:t>5</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However, the sheer volume and scope medical information increases and becomes obsolete at a faster pace every year, books become out of date almost before they are published.  This quote from the father of EBM illustrates the problem that now exists.  </a:t>
            </a:r>
          </a:p>
          <a:p>
            <a:endParaRPr lang="en-US" dirty="0" smtClean="0">
              <a:latin typeface="Arial" pitchFamily="34" charset="0"/>
            </a:endParaRPr>
          </a:p>
          <a:p>
            <a:r>
              <a:rPr lang="en-US" dirty="0" smtClean="0">
                <a:latin typeface="Arial" pitchFamily="34" charset="0"/>
              </a:rPr>
              <a:t>While there is conflicting opinion on this,</a:t>
            </a:r>
            <a:r>
              <a:rPr lang="en-US" baseline="0" dirty="0" smtClean="0">
                <a:latin typeface="Arial" pitchFamily="34" charset="0"/>
              </a:rPr>
              <a:t> it is generally agreed that the half life of medical information, or the length of time it takes for either half of the information to become false or the volume of medical knowledge to double, is less than 5 years.  Meaning that by the time you finish your internship year, half of what is currently accepted as the correct method of diagnosing, treating and preventing illness and disease will become </a:t>
            </a:r>
            <a:r>
              <a:rPr lang="en-US" baseline="0" dirty="0" err="1" smtClean="0">
                <a:latin typeface="Arial" pitchFamily="34" charset="0"/>
              </a:rPr>
              <a:t>archiac</a:t>
            </a:r>
            <a:r>
              <a:rPr lang="en-US" baseline="0" dirty="0" smtClean="0">
                <a:latin typeface="Arial" pitchFamily="34" charset="0"/>
              </a:rPr>
              <a:t>.</a:t>
            </a:r>
            <a:endParaRPr 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Except for a few physicians holding tightly to paper books and journals, most of the rest of the world has moved on to instantly accessing information on the web and on </a:t>
            </a:r>
            <a:r>
              <a:rPr lang="en-US" dirty="0" smtClean="0">
                <a:latin typeface="Arial" pitchFamily="34" charset="0"/>
              </a:rPr>
              <a:t>smartphones and tablets where </a:t>
            </a:r>
            <a:r>
              <a:rPr lang="en-US" dirty="0" smtClean="0">
                <a:latin typeface="Arial" pitchFamily="34" charset="0"/>
              </a:rPr>
              <a:t>information can be constantly updated as advances are made in pharmacology, genetics, technology and such.  </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9DCE673D-ABD0-4A5F-B2DD-D401A9F2E9FB}"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What</a:t>
            </a:r>
            <a:r>
              <a:rPr lang="en-US" baseline="0" dirty="0" smtClean="0"/>
              <a:t> is the most effective method of changing a physician’s behavior, or in other words providing effective continuing medical education?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1. </a:t>
            </a:r>
            <a:r>
              <a:rPr lang="en-US" b="1" dirty="0" smtClean="0"/>
              <a:t>Attending conferences is the least effective method to change a physicians behavior</a:t>
            </a:r>
            <a:r>
              <a:rPr lang="en-US" dirty="0" smtClean="0"/>
              <a:t>. </a:t>
            </a:r>
          </a:p>
          <a:p>
            <a:r>
              <a:rPr lang="en-US" dirty="0" smtClean="0"/>
              <a:t>The most effective method to get a physician to change his/her behavior is unfortunately </a:t>
            </a:r>
            <a:r>
              <a:rPr lang="en-US" b="1" dirty="0" smtClean="0"/>
              <a:t>the drug rep visit</a:t>
            </a:r>
            <a:r>
              <a:rPr lang="en-US" dirty="0" smtClean="0"/>
              <a:t>.  It is also the most biased and expensive option. which is why most medical associations are asking doctors to stop taking gifts from drug reps.</a:t>
            </a:r>
          </a:p>
          <a:p>
            <a:r>
              <a:rPr lang="en-US" dirty="0" smtClean="0"/>
              <a:t>What colleague is going to stop seeing patients long enough to tell you which treatment you should use at this moment with this patient that you are seeing?  Get real.  It might be days before you can get a consult.</a:t>
            </a:r>
          </a:p>
          <a:p>
            <a:r>
              <a:rPr lang="en-US" dirty="0" smtClean="0"/>
              <a:t>EMR prompting a physician that there is a newer more highly method for treatment or diagnosis of a condition would be wonderful.  Unfortunately, this is pie in the sky, future technology that only exists in a few markets and clinics at the present.  </a:t>
            </a:r>
          </a:p>
          <a:p>
            <a:r>
              <a:rPr lang="en-US" dirty="0" smtClean="0"/>
              <a:t>Let’s look at reading journal articles…..</a:t>
            </a:r>
          </a:p>
        </p:txBody>
      </p:sp>
      <p:sp>
        <p:nvSpPr>
          <p:cNvPr id="96260" name="Slide Number Placeholder 3"/>
          <p:cNvSpPr>
            <a:spLocks noGrp="1"/>
          </p:cNvSpPr>
          <p:nvPr>
            <p:ph type="sldNum" sz="quarter" idx="5"/>
          </p:nvPr>
        </p:nvSpPr>
        <p:spPr/>
        <p:txBody>
          <a:bodyPr/>
          <a:lstStyle/>
          <a:p>
            <a:pPr>
              <a:defRPr/>
            </a:pPr>
            <a:fld id="{1234A17C-6767-4DF2-8133-5A24939C15FE}" type="slidenum">
              <a:rPr lang="en-US" smtClean="0"/>
              <a:pPr>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which method</a:t>
            </a:r>
            <a:r>
              <a:rPr lang="en-US" baseline="0" dirty="0" smtClean="0"/>
              <a:t> is the most practical for keeping up to date?  Let’s look at this for a sec.  </a:t>
            </a:r>
            <a:endParaRPr lang="en-US" dirty="0"/>
          </a:p>
        </p:txBody>
      </p:sp>
      <p:sp>
        <p:nvSpPr>
          <p:cNvPr id="4" name="Slide Number Placeholder 3"/>
          <p:cNvSpPr>
            <a:spLocks noGrp="1"/>
          </p:cNvSpPr>
          <p:nvPr>
            <p:ph type="sldNum" sz="quarter" idx="10"/>
          </p:nvPr>
        </p:nvSpPr>
        <p:spPr/>
        <p:txBody>
          <a:bodyPr/>
          <a:lstStyle/>
          <a:p>
            <a:pPr>
              <a:defRPr/>
            </a:pPr>
            <a:fld id="{56E606FD-7435-429F-B7A0-E0970AAADFF0}" type="slidenum">
              <a:rPr lang="en-US" smtClean="0"/>
              <a:pPr>
                <a:defRPr/>
              </a:pPr>
              <a:t>8</a:t>
            </a:fld>
            <a:endParaRPr lang="en-US"/>
          </a:p>
        </p:txBody>
      </p:sp>
    </p:spTree>
    <p:extLst>
      <p:ext uri="{BB962C8B-B14F-4D97-AF65-F5344CB8AC3E}">
        <p14:creationId xmlns:p14="http://schemas.microsoft.com/office/powerpoint/2010/main" val="4246954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3ADE6EC1-5291-472F-8F1A-BA93805C2989}" type="slidenum">
              <a:rPr lang="en-US" smtClean="0"/>
              <a:pPr>
                <a:defRPr/>
              </a:pPr>
              <a:t>9</a:t>
            </a:fld>
            <a:endParaRPr lang="en-US" smtClean="0"/>
          </a:p>
        </p:txBody>
      </p:sp>
      <p:sp>
        <p:nvSpPr>
          <p:cNvPr id="112643" name="Rectangle 2"/>
          <p:cNvSpPr>
            <a:spLocks noGrp="1" noRot="1" noChangeAspect="1" noChangeArrowheads="1" noTextEdit="1"/>
          </p:cNvSpPr>
          <p:nvPr>
            <p:ph type="sldImg"/>
          </p:nvPr>
        </p:nvSpPr>
        <p:spPr>
          <a:xfrm>
            <a:off x="1184275" y="698500"/>
            <a:ext cx="4652963" cy="3489325"/>
          </a:xfrm>
          <a:ln/>
        </p:spPr>
      </p:sp>
      <p:sp>
        <p:nvSpPr>
          <p:cNvPr id="112644" name="Rectangle 3"/>
          <p:cNvSpPr>
            <a:spLocks noGrp="1" noChangeArrowheads="1"/>
          </p:cNvSpPr>
          <p:nvPr>
            <p:ph type="body" idx="1"/>
          </p:nvPr>
        </p:nvSpPr>
        <p:spPr>
          <a:xfrm>
            <a:off x="701833" y="4420355"/>
            <a:ext cx="5616260" cy="41869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 how can a physician keep up?  There are those wonderful CME conferences in beautiful settings that are tax deductible.  You can rely on drug reps to give you the latest information slanted towards the use of their products.  One is totally ineffective, according to all studies, at changing the way a physician practices medicine, and the other while extremely effective, is biased at best.  So your new year’s resolution is to read more journals, evaluate the quality of the research yourself, and do a better job of keeping up.  What is the reality of that?  </a:t>
            </a:r>
          </a:p>
          <a:p>
            <a:pPr eaLnBrk="1" hangingPunct="1"/>
            <a:endParaRPr lang="en-US" dirty="0" smtClean="0"/>
          </a:p>
          <a:p>
            <a:pPr eaLnBrk="1" hangingPunct="1"/>
            <a:r>
              <a:rPr lang="en-US" dirty="0" smtClean="0"/>
              <a:t>According to recent literature, a primary care physician would need to read 17 hours a day just to review the reasonable, pertinent articles.  The narrowest of specialist can get by with 6 hours a week, assuming someone else does the searching and tells them which of this bounty of articles is truly relevant to their practice.  </a:t>
            </a:r>
          </a:p>
          <a:p>
            <a:pPr eaLnBrk="1" hangingPunct="1"/>
            <a:endParaRPr lang="en-US" dirty="0" smtClean="0"/>
          </a:p>
          <a:p>
            <a:pPr eaLnBrk="1" hangingPunct="1"/>
            <a:r>
              <a:rPr lang="en-US" dirty="0" smtClean="0"/>
              <a:t>How much to physicians really read?  The average is an hour and a half per week.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152400" y="1219200"/>
            <a:ext cx="8839200" cy="1470025"/>
          </a:xfrm>
        </p:spPr>
        <p:txBody>
          <a:bodyPr/>
          <a:lstStyle>
            <a:lvl1pPr>
              <a:defRPr sz="4800" b="1"/>
            </a:lvl1pPr>
          </a:lstStyle>
          <a:p>
            <a:r>
              <a:rPr lang="en-US"/>
              <a:t>Click to edit Master title style</a:t>
            </a:r>
          </a:p>
        </p:txBody>
      </p:sp>
      <p:sp>
        <p:nvSpPr>
          <p:cNvPr id="829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sldNum" sz="quarter" idx="10"/>
          </p:nvPr>
        </p:nvSpPr>
        <p:spPr>
          <a:xfrm>
            <a:off x="76200" y="6248400"/>
            <a:ext cx="587375" cy="488950"/>
          </a:xfrm>
        </p:spPr>
        <p:txBody>
          <a:bodyPr anchorCtr="0"/>
          <a:lstStyle>
            <a:lvl1pPr>
              <a:defRPr/>
            </a:lvl1pPr>
          </a:lstStyle>
          <a:p>
            <a:pPr>
              <a:defRPr/>
            </a:pPr>
            <a:fld id="{50689C22-3A24-4BF4-8E99-1CBAC41CEF01}" type="slidenum">
              <a:rPr lang="en-US"/>
              <a:pPr>
                <a:defRPr/>
              </a:pPr>
              <a:t>‹#›</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Nancy Clark</a:t>
            </a:r>
          </a:p>
        </p:txBody>
      </p:sp>
      <p:sp>
        <p:nvSpPr>
          <p:cNvPr id="6" name="Rectangle 6"/>
          <p:cNvSpPr>
            <a:spLocks noGrp="1" noChangeArrowheads="1"/>
          </p:cNvSpPr>
          <p:nvPr>
            <p:ph type="dt" sz="quarter" idx="12"/>
          </p:nvPr>
        </p:nvSpPr>
        <p:spPr/>
        <p:txBody>
          <a:bodyPr/>
          <a:lstStyle>
            <a:lvl1pPr>
              <a:defRPr/>
            </a:lvl1pPr>
          </a:lstStyle>
          <a:p>
            <a:pPr>
              <a:defRPr/>
            </a:pPr>
            <a:r>
              <a:rPr lang="en-US" smtClean="0"/>
              <a:t>Summer 2014</a:t>
            </a:r>
            <a:endParaRPr lang="en-US"/>
          </a:p>
        </p:txBody>
      </p:sp>
    </p:spTree>
    <p:extLst>
      <p:ext uri="{BB962C8B-B14F-4D97-AF65-F5344CB8AC3E}">
        <p14:creationId xmlns:p14="http://schemas.microsoft.com/office/powerpoint/2010/main" val="68632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44A86F4-7C49-4051-8969-77283D1FB520}"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357393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299283F-FDB1-4058-9239-0F6DF8F273B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5781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1447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1447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533400" y="895350"/>
            <a:ext cx="86868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7" name="TextBox 6"/>
          <p:cNvSpPr txBox="1"/>
          <p:nvPr/>
        </p:nvSpPr>
        <p:spPr>
          <a:xfrm>
            <a:off x="381000" y="1274763"/>
            <a:ext cx="9144000" cy="523875"/>
          </a:xfrm>
          <a:prstGeom prst="rect">
            <a:avLst/>
          </a:prstGeom>
          <a:noFill/>
        </p:spPr>
        <p:txBody>
          <a:bodyPr>
            <a:spAutoFit/>
          </a:bodyPr>
          <a:lstStyle/>
          <a:p>
            <a:pPr algn="ctr" fontAlgn="auto">
              <a:spcBef>
                <a:spcPts val="0"/>
              </a:spcBef>
              <a:spcAft>
                <a:spcPts val="0"/>
              </a:spcAft>
              <a:defRPr/>
            </a:pPr>
            <a:r>
              <a:rPr lang="en-US" sz="1400" dirty="0">
                <a:latin typeface="+mn-lt"/>
                <a:cs typeface="+mn-cs"/>
              </a:rPr>
              <a:t> </a:t>
            </a:r>
            <a:endParaRPr lang="en-US" sz="1400" b="1" i="1" dirty="0">
              <a:latin typeface="Garamond" pitchFamily="18" charset="0"/>
              <a:cs typeface="+mn-cs"/>
            </a:endParaRPr>
          </a:p>
          <a:p>
            <a:pPr algn="ctr" fontAlgn="auto">
              <a:spcBef>
                <a:spcPts val="0"/>
              </a:spcBef>
              <a:spcAft>
                <a:spcPts val="0"/>
              </a:spcAft>
              <a:defRPr/>
            </a:pPr>
            <a:r>
              <a:rPr lang="en-US" sz="1400" b="1" i="1" dirty="0">
                <a:latin typeface="Garamond" pitchFamily="18" charset="0"/>
                <a:cs typeface="+mn-cs"/>
              </a:rPr>
              <a:t>Educating and developing exemplary physicians who practice patient-centered health care</a:t>
            </a:r>
            <a:endParaRPr lang="en-US" sz="1400" b="1" i="1" dirty="0">
              <a:solidFill>
                <a:srgbClr val="2B0007"/>
              </a:solidFill>
              <a:latin typeface="Garamond" pitchFamily="18" charset="0"/>
              <a:cs typeface="+mn-cs"/>
            </a:endParaRPr>
          </a:p>
        </p:txBody>
      </p:sp>
      <p:pic>
        <p:nvPicPr>
          <p:cNvPr id="8" name="Picture 5" descr="C:\Users\amber.smalley\Desktop\Gold Seal.t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latin typeface="Cambr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10"/>
          </p:nvPr>
        </p:nvSpPr>
        <p:spPr/>
        <p:txBody>
          <a:bodyPr/>
          <a:lstStyle>
            <a:lvl1pPr>
              <a:defRPr smtClean="0">
                <a:solidFill>
                  <a:schemeClr val="tx1">
                    <a:lumMod val="75000"/>
                    <a:lumOff val="25000"/>
                  </a:schemeClr>
                </a:solidFill>
              </a:defRPr>
            </a:lvl1pPr>
          </a:lstStyle>
          <a:p>
            <a:pPr>
              <a:defRPr/>
            </a:pPr>
            <a:r>
              <a:rPr lang="en-US" smtClean="0"/>
              <a:t>Summer 2014</a:t>
            </a:r>
            <a:endParaRPr lang="en-US"/>
          </a:p>
        </p:txBody>
      </p:sp>
      <p:sp>
        <p:nvSpPr>
          <p:cNvPr id="10" name="Footer Placeholder 4"/>
          <p:cNvSpPr>
            <a:spLocks noGrp="1"/>
          </p:cNvSpPr>
          <p:nvPr>
            <p:ph type="ftr" sz="quarter" idx="11"/>
          </p:nvPr>
        </p:nvSpPr>
        <p:spPr/>
        <p:txBody>
          <a:bodyPr/>
          <a:lstStyle>
            <a:lvl1pPr>
              <a:defRPr>
                <a:solidFill>
                  <a:schemeClr val="tx1">
                    <a:lumMod val="75000"/>
                    <a:lumOff val="25000"/>
                  </a:schemeClr>
                </a:solidFill>
              </a:defRPr>
            </a:lvl1pPr>
          </a:lstStyle>
          <a:p>
            <a:pPr>
              <a:defRPr/>
            </a:pPr>
            <a:r>
              <a:rPr lang="en-US" smtClean="0"/>
              <a:t>Nancy Clark</a:t>
            </a:r>
            <a:endParaRPr lang="en-US"/>
          </a:p>
        </p:txBody>
      </p:sp>
      <p:sp>
        <p:nvSpPr>
          <p:cNvPr id="11" name="Slide Number Placeholder 5"/>
          <p:cNvSpPr>
            <a:spLocks noGrp="1"/>
          </p:cNvSpPr>
          <p:nvPr>
            <p:ph type="sldNum" sz="quarter" idx="12"/>
          </p:nvPr>
        </p:nvSpPr>
        <p:spPr/>
        <p:txBody>
          <a:bodyPr/>
          <a:lstStyle>
            <a:lvl1pPr>
              <a:defRPr smtClean="0">
                <a:solidFill>
                  <a:schemeClr val="tx1">
                    <a:lumMod val="75000"/>
                    <a:lumOff val="25000"/>
                  </a:schemeClr>
                </a:solidFill>
              </a:defRPr>
            </a:lvl1pPr>
          </a:lstStyle>
          <a:p>
            <a:pPr>
              <a:defRPr/>
            </a:pPr>
            <a:fld id="{2C1C2E05-99B5-403C-ADD5-5D3A2DA687F2}" type="slidenum">
              <a:rPr lang="en-US" smtClean="0"/>
              <a:pPr>
                <a:defRPr/>
              </a:pPr>
              <a:t>‹#›</a:t>
            </a:fld>
            <a:endParaRPr lang="en-US"/>
          </a:p>
        </p:txBody>
      </p:sp>
    </p:spTree>
    <p:extLst>
      <p:ext uri="{BB962C8B-B14F-4D97-AF65-F5344CB8AC3E}">
        <p14:creationId xmlns:p14="http://schemas.microsoft.com/office/powerpoint/2010/main" val="17633560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3C88F3B4-C29F-4E33-AF3F-656DA62C6D12}" type="slidenum">
              <a:rPr lang="en-US" smtClean="0"/>
              <a:pPr>
                <a:defRPr/>
              </a:pPr>
              <a:t>‹#›</a:t>
            </a:fld>
            <a:endParaRPr lang="en-US"/>
          </a:p>
        </p:txBody>
      </p:sp>
    </p:spTree>
    <p:extLst>
      <p:ext uri="{BB962C8B-B14F-4D97-AF65-F5344CB8AC3E}">
        <p14:creationId xmlns:p14="http://schemas.microsoft.com/office/powerpoint/2010/main" val="11218064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mbria"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BF3AA75E-4C83-43B9-BD0D-C618932F8ABC}" type="slidenum">
              <a:rPr lang="en-US" smtClean="0"/>
              <a:pPr>
                <a:defRPr/>
              </a:pPr>
              <a:t>‹#›</a:t>
            </a:fld>
            <a:endParaRPr lang="en-US"/>
          </a:p>
        </p:txBody>
      </p:sp>
    </p:spTree>
    <p:extLst>
      <p:ext uri="{BB962C8B-B14F-4D97-AF65-F5344CB8AC3E}">
        <p14:creationId xmlns:p14="http://schemas.microsoft.com/office/powerpoint/2010/main" val="7844733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7" name="Slide Number Placeholder 5"/>
          <p:cNvSpPr>
            <a:spLocks noGrp="1"/>
          </p:cNvSpPr>
          <p:nvPr>
            <p:ph type="sldNum" sz="quarter" idx="12"/>
          </p:nvPr>
        </p:nvSpPr>
        <p:spPr/>
        <p:txBody>
          <a:bodyPr/>
          <a:lstStyle>
            <a:lvl1pPr>
              <a:defRPr/>
            </a:lvl1pPr>
          </a:lstStyle>
          <a:p>
            <a:pPr>
              <a:defRPr/>
            </a:pPr>
            <a:fld id="{70CF22F0-9728-41D0-B264-E3B112E2DA77}" type="slidenum">
              <a:rPr lang="en-US" smtClean="0"/>
              <a:pPr>
                <a:defRPr/>
              </a:pPr>
              <a:t>‹#›</a:t>
            </a:fld>
            <a:endParaRPr lang="en-US"/>
          </a:p>
        </p:txBody>
      </p:sp>
    </p:spTree>
    <p:extLst>
      <p:ext uri="{BB962C8B-B14F-4D97-AF65-F5344CB8AC3E}">
        <p14:creationId xmlns:p14="http://schemas.microsoft.com/office/powerpoint/2010/main" val="25779541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81200"/>
            <a:ext cx="4041775"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9" name="Slide Number Placeholder 5"/>
          <p:cNvSpPr>
            <a:spLocks noGrp="1"/>
          </p:cNvSpPr>
          <p:nvPr>
            <p:ph type="sldNum" sz="quarter" idx="12"/>
          </p:nvPr>
        </p:nvSpPr>
        <p:spPr/>
        <p:txBody>
          <a:bodyPr/>
          <a:lstStyle>
            <a:lvl1pPr>
              <a:defRPr/>
            </a:lvl1pPr>
          </a:lstStyle>
          <a:p>
            <a:pPr>
              <a:defRPr/>
            </a:pPr>
            <a:fld id="{1F55A432-2488-467B-BDE1-C6E8EE326B10}" type="slidenum">
              <a:rPr lang="en-US" smtClean="0"/>
              <a:pPr>
                <a:defRPr/>
              </a:pPr>
              <a:t>‹#›</a:t>
            </a:fld>
            <a:endParaRPr lang="en-US"/>
          </a:p>
        </p:txBody>
      </p:sp>
    </p:spTree>
    <p:extLst>
      <p:ext uri="{BB962C8B-B14F-4D97-AF65-F5344CB8AC3E}">
        <p14:creationId xmlns:p14="http://schemas.microsoft.com/office/powerpoint/2010/main" val="453470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5" name="Slide Number Placeholder 5"/>
          <p:cNvSpPr>
            <a:spLocks noGrp="1"/>
          </p:cNvSpPr>
          <p:nvPr>
            <p:ph type="sldNum" sz="quarter" idx="12"/>
          </p:nvPr>
        </p:nvSpPr>
        <p:spPr/>
        <p:txBody>
          <a:bodyPr/>
          <a:lstStyle>
            <a:lvl1pPr>
              <a:defRPr/>
            </a:lvl1pPr>
          </a:lstStyle>
          <a:p>
            <a:pPr>
              <a:defRPr/>
            </a:pPr>
            <a:fld id="{08A49BBC-A24F-462C-81BF-C9A64E6C5E1D}" type="slidenum">
              <a:rPr lang="en-US" smtClean="0"/>
              <a:pPr>
                <a:defRPr/>
              </a:pPr>
              <a:t>‹#›</a:t>
            </a:fld>
            <a:endParaRPr lang="en-US"/>
          </a:p>
        </p:txBody>
      </p:sp>
    </p:spTree>
    <p:extLst>
      <p:ext uri="{BB962C8B-B14F-4D97-AF65-F5344CB8AC3E}">
        <p14:creationId xmlns:p14="http://schemas.microsoft.com/office/powerpoint/2010/main" val="5633795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4" name="Slide Number Placeholder 5"/>
          <p:cNvSpPr>
            <a:spLocks noGrp="1"/>
          </p:cNvSpPr>
          <p:nvPr>
            <p:ph type="sldNum" sz="quarter" idx="12"/>
          </p:nvPr>
        </p:nvSpPr>
        <p:spPr/>
        <p:txBody>
          <a:bodyPr/>
          <a:lstStyle>
            <a:lvl1pPr>
              <a:defRPr/>
            </a:lvl1pPr>
          </a:lstStyle>
          <a:p>
            <a:pPr>
              <a:defRPr/>
            </a:pPr>
            <a:fld id="{8272C71E-8359-4F25-B4AD-A9C52AEAA48D}" type="slidenum">
              <a:rPr lang="en-US" smtClean="0"/>
              <a:pPr>
                <a:defRPr/>
              </a:pPr>
              <a:t>‹#›</a:t>
            </a:fld>
            <a:endParaRPr lang="en-US"/>
          </a:p>
        </p:txBody>
      </p:sp>
    </p:spTree>
    <p:extLst>
      <p:ext uri="{BB962C8B-B14F-4D97-AF65-F5344CB8AC3E}">
        <p14:creationId xmlns:p14="http://schemas.microsoft.com/office/powerpoint/2010/main" val="9570836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596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7" name="Slide Number Placeholder 5"/>
          <p:cNvSpPr>
            <a:spLocks noGrp="1"/>
          </p:cNvSpPr>
          <p:nvPr>
            <p:ph type="sldNum" sz="quarter" idx="12"/>
          </p:nvPr>
        </p:nvSpPr>
        <p:spPr/>
        <p:txBody>
          <a:bodyPr/>
          <a:lstStyle>
            <a:lvl1pPr>
              <a:defRPr/>
            </a:lvl1pPr>
          </a:lstStyle>
          <a:p>
            <a:pPr>
              <a:defRPr/>
            </a:pPr>
            <a:fld id="{C7A24990-8060-4B51-BD39-76F6AA32F571}" type="slidenum">
              <a:rPr lang="en-US" smtClean="0"/>
              <a:pPr>
                <a:defRPr/>
              </a:pPr>
              <a:t>‹#›</a:t>
            </a:fld>
            <a:endParaRPr lang="en-US"/>
          </a:p>
        </p:txBody>
      </p:sp>
    </p:spTree>
    <p:extLst>
      <p:ext uri="{BB962C8B-B14F-4D97-AF65-F5344CB8AC3E}">
        <p14:creationId xmlns:p14="http://schemas.microsoft.com/office/powerpoint/2010/main" val="34725889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E9FD64F-1199-4EE5-9B73-B42019D5A0B1}"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1712371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7" name="Slide Number Placeholder 5"/>
          <p:cNvSpPr>
            <a:spLocks noGrp="1"/>
          </p:cNvSpPr>
          <p:nvPr>
            <p:ph type="sldNum" sz="quarter" idx="12"/>
          </p:nvPr>
        </p:nvSpPr>
        <p:spPr/>
        <p:txBody>
          <a:bodyPr/>
          <a:lstStyle>
            <a:lvl1pPr>
              <a:defRPr/>
            </a:lvl1pPr>
          </a:lstStyle>
          <a:p>
            <a:pPr>
              <a:defRPr/>
            </a:pPr>
            <a:fld id="{C7DEBCA7-D5B7-4540-B049-BE779B9F6B18}" type="slidenum">
              <a:rPr lang="en-US" smtClean="0"/>
              <a:pPr>
                <a:defRPr/>
              </a:pPr>
              <a:t>‹#›</a:t>
            </a:fld>
            <a:endParaRPr lang="en-US"/>
          </a:p>
        </p:txBody>
      </p:sp>
    </p:spTree>
    <p:extLst>
      <p:ext uri="{BB962C8B-B14F-4D97-AF65-F5344CB8AC3E}">
        <p14:creationId xmlns:p14="http://schemas.microsoft.com/office/powerpoint/2010/main" val="421542925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7436343F-1450-41BF-A1D6-A8D55F86C3EC}" type="slidenum">
              <a:rPr lang="en-US" smtClean="0"/>
              <a:pPr>
                <a:defRPr/>
              </a:pPr>
              <a:t>‹#›</a:t>
            </a:fld>
            <a:endParaRPr lang="en-US"/>
          </a:p>
        </p:txBody>
      </p:sp>
    </p:spTree>
    <p:extLst>
      <p:ext uri="{BB962C8B-B14F-4D97-AF65-F5344CB8AC3E}">
        <p14:creationId xmlns:p14="http://schemas.microsoft.com/office/powerpoint/2010/main" val="51016762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C6DADDF6-7FED-415E-8D55-E233878B4F7A}" type="slidenum">
              <a:rPr lang="en-US" smtClean="0"/>
              <a:pPr>
                <a:defRPr/>
              </a:pPr>
              <a:t>‹#›</a:t>
            </a:fld>
            <a:endParaRPr lang="en-US"/>
          </a:p>
        </p:txBody>
      </p:sp>
    </p:spTree>
    <p:extLst>
      <p:ext uri="{BB962C8B-B14F-4D97-AF65-F5344CB8AC3E}">
        <p14:creationId xmlns:p14="http://schemas.microsoft.com/office/powerpoint/2010/main" val="191560411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Summer 2014</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Nancy Clark</a:t>
            </a:r>
          </a:p>
        </p:txBody>
      </p:sp>
      <p:sp>
        <p:nvSpPr>
          <p:cNvPr id="6" name="Slide Number Placeholder 5"/>
          <p:cNvSpPr>
            <a:spLocks noGrp="1"/>
          </p:cNvSpPr>
          <p:nvPr>
            <p:ph type="sldNum" sz="quarter" idx="12"/>
          </p:nvPr>
        </p:nvSpPr>
        <p:spPr/>
        <p:txBody>
          <a:bodyPr/>
          <a:lstStyle>
            <a:lvl1pPr>
              <a:defRPr smtClean="0"/>
            </a:lvl1pPr>
          </a:lstStyle>
          <a:p>
            <a:pPr>
              <a:defRPr/>
            </a:pPr>
            <a:fld id="{C034F57B-1F0E-4E3B-8CA9-F9A5B3AE1F98}" type="slidenum">
              <a:rPr lang="en-US"/>
              <a:pPr>
                <a:defRPr/>
              </a:pPr>
              <a:t>‹#›</a:t>
            </a:fld>
            <a:endParaRPr lang="en-US"/>
          </a:p>
        </p:txBody>
      </p:sp>
    </p:spTree>
    <p:extLst>
      <p:ext uri="{BB962C8B-B14F-4D97-AF65-F5344CB8AC3E}">
        <p14:creationId xmlns:p14="http://schemas.microsoft.com/office/powerpoint/2010/main" val="23745722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CE1936F-0287-41E3-94DA-AEC0F2F1CB00}"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126260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22BFC4A-2CFC-40B4-9A42-3D0B992152A9}"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87415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CC31F71C-5CF5-44E5-9082-C661EBB9A4EE}"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373636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70FC1D36-99D5-42D1-A2AC-5F3DEEBD9C69}"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319166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1176FD33-56EF-4763-A5BB-AFC9152D0DB7}"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215663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3486EE3-24C5-4AE6-A8BB-6D698EE7B534}"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413646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4C60E74-E1A7-4B77-BE56-D3D76AE1B39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smtClean="0"/>
              <a:t>Summer 2014</a:t>
            </a:r>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77027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4" name="Rectangle 4"/>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latin typeface="Arial" charset="0"/>
              </a:defRPr>
            </a:lvl1pPr>
          </a:lstStyle>
          <a:p>
            <a:pPr>
              <a:defRPr/>
            </a:pPr>
            <a:fld id="{EF364BE8-0AA3-4695-A0B5-96B238A8B904}" type="slidenum">
              <a:rPr lang="en-US"/>
              <a:pPr>
                <a:defRPr/>
              </a:pPr>
              <a:t>‹#›</a:t>
            </a:fld>
            <a:endParaRPr lang="en-US"/>
          </a:p>
        </p:txBody>
      </p:sp>
      <p:sp>
        <p:nvSpPr>
          <p:cNvPr id="81925" name="Rectangle 5"/>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r>
              <a:rPr lang="en-US" smtClean="0"/>
              <a:t>Summer 2014</a:t>
            </a:r>
            <a:endParaRPr lang="en-US"/>
          </a:p>
        </p:txBody>
      </p:sp>
      <p:sp>
        <p:nvSpPr>
          <p:cNvPr id="81926" name="Rectangle 6"/>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r>
              <a:rPr lang="en-US"/>
              <a:t>Nancy Clark</a:t>
            </a:r>
          </a:p>
        </p:txBody>
      </p:sp>
    </p:spTree>
  </p:cSld>
  <p:clrMap bg1="lt1" tx1="dk1" bg2="lt2" tx2="dk2" accent1="accent1" accent2="accent2" accent3="accent3" accent4="accent4" accent5="accent5" accent6="accent6" hlink="hlink" folHlink="folHlink"/>
  <p:sldLayoutIdLst>
    <p:sldLayoutId id="2147484266"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95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smtClean="0"/>
              <a:t>Summer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Nancy Clark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F364BE8-0AA3-4695-A0B5-96B238A8B904}" type="slidenum">
              <a:rPr lang="en-US" smtClean="0"/>
              <a:pPr>
                <a:defRPr/>
              </a:pPr>
              <a:t>‹#›</a:t>
            </a:fld>
            <a:endParaRPr lang="en-US"/>
          </a:p>
        </p:txBody>
      </p:sp>
      <p:sp>
        <p:nvSpPr>
          <p:cNvPr id="7" name="Rectangle 6"/>
          <p:cNvSpPr/>
          <p:nvPr/>
        </p:nvSpPr>
        <p:spPr>
          <a:xfrm>
            <a:off x="0" y="685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685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p:nvPr/>
        </p:nvSpPr>
        <p:spPr>
          <a:xfrm>
            <a:off x="381000" y="209550"/>
            <a:ext cx="91440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10" name="TextBox 9"/>
          <p:cNvSpPr txBox="1"/>
          <p:nvPr/>
        </p:nvSpPr>
        <p:spPr>
          <a:xfrm>
            <a:off x="381000" y="512763"/>
            <a:ext cx="9144000" cy="523875"/>
          </a:xfrm>
          <a:prstGeom prst="rect">
            <a:avLst/>
          </a:prstGeom>
          <a:noFill/>
        </p:spPr>
        <p:txBody>
          <a:bodyPr>
            <a:spAutoFit/>
          </a:bodyPr>
          <a:lstStyle/>
          <a:p>
            <a:pPr algn="ctr" fontAlgn="auto">
              <a:spcBef>
                <a:spcPts val="0"/>
              </a:spcBef>
              <a:spcAft>
                <a:spcPts val="0"/>
              </a:spcAft>
              <a:defRPr/>
            </a:pPr>
            <a:r>
              <a:rPr lang="en-US" sz="1400" dirty="0">
                <a:latin typeface="+mn-lt"/>
                <a:cs typeface="+mn-cs"/>
              </a:rPr>
              <a:t> </a:t>
            </a:r>
            <a:endParaRPr lang="en-US" sz="1400" b="1" i="1" dirty="0">
              <a:latin typeface="Garamond" pitchFamily="18" charset="0"/>
              <a:cs typeface="+mn-cs"/>
            </a:endParaRPr>
          </a:p>
          <a:p>
            <a:pPr algn="ctr" fontAlgn="auto">
              <a:spcBef>
                <a:spcPts val="0"/>
              </a:spcBef>
              <a:spcAft>
                <a:spcPts val="0"/>
              </a:spcAft>
              <a:defRPr/>
            </a:pPr>
            <a:r>
              <a:rPr lang="en-US" sz="1400" b="1" i="1" dirty="0">
                <a:latin typeface="Garamond" pitchFamily="18" charset="0"/>
                <a:cs typeface="+mn-cs"/>
              </a:rPr>
              <a:t>Educating and developing exemplary physicians who practice patient-centered health care</a:t>
            </a:r>
            <a:endParaRPr lang="en-US" sz="1400" b="1" i="1" dirty="0">
              <a:solidFill>
                <a:srgbClr val="2B0007"/>
              </a:solidFill>
              <a:latin typeface="Garamond" pitchFamily="18" charset="0"/>
              <a:cs typeface="+mn-cs"/>
            </a:endParaRPr>
          </a:p>
        </p:txBody>
      </p:sp>
      <p:pic>
        <p:nvPicPr>
          <p:cNvPr id="1037" name="Picture 5" descr="C:\Users\amber.smalley\Desktop\Gold Seal.tif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3400" y="152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0" y="6324600"/>
            <a:ext cx="9144000" cy="533400"/>
          </a:xfrm>
          <a:prstGeom prst="rect">
            <a:avLst/>
          </a:prstGeom>
          <a:gradFill flip="none" rotWithShape="1">
            <a:gsLst>
              <a:gs pos="100000">
                <a:srgbClr val="CDC092">
                  <a:alpha val="0"/>
                </a:srgbClr>
              </a:gs>
              <a:gs pos="47000">
                <a:srgbClr val="CDC09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270" r:id="rId1"/>
    <p:sldLayoutId id="2147484271" r:id="rId2"/>
    <p:sldLayoutId id="2147484272" r:id="rId3"/>
    <p:sldLayoutId id="2147484273" r:id="rId4"/>
    <p:sldLayoutId id="2147484274" r:id="rId5"/>
    <p:sldLayoutId id="2147484275" r:id="rId6"/>
    <p:sldLayoutId id="2147484276" r:id="rId7"/>
    <p:sldLayoutId id="2147484277" r:id="rId8"/>
    <p:sldLayoutId id="2147484278" r:id="rId9"/>
    <p:sldLayoutId id="2147484279" r:id="rId10"/>
    <p:sldLayoutId id="2147484280" r:id="rId11"/>
    <p:sldLayoutId id="2147484281" r:id="rId12"/>
  </p:sldLayoutIdLst>
  <p:hf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amazon.com/gp/product/images/0192621408/ref=dp_image_0?ie=UTF8&amp;n=283155&amp;s=books" TargetMode="External"/><Relationship Id="rId7" Type="http://schemas.openxmlformats.org/officeDocument/2006/relationships/hyperlink" Target="http://ovidsp.tx.ovid.com/spa/ovidweb.cgi?&amp;S=POLLFPOKOADDIKEENCFLKCPJEJOGAA00&amp;FTS+Content=S.sh.2.14.17|3|/bookdb/00139865/4th_Edition/6/PG(0)&amp;ReturnToBrowseBooks=Browse+Content=S.sh.2.14|0|3"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amazon.com/gp/product/images/0192621408/ref=dp_image_0?ie=UTF8&amp;n=283155&amp;s=books" TargetMode="External"/><Relationship Id="rId7" Type="http://schemas.openxmlformats.org/officeDocument/2006/relationships/hyperlink" Target="http://ovidsp.tx.ovid.com/spa/ovidweb.cgi?&amp;S=POLLFPOKOADDIKEENCFLKCPJEJOGAA00&amp;FTS+Content=S.sh.2.14.17|3|/bookdb/00139865/4th_Edition/6/PG(0)&amp;ReturnToBrowseBooks=Browse+Content=S.sh.2.14|0|3" TargetMode="External"/><Relationship Id="rId12" Type="http://schemas.openxmlformats.org/officeDocument/2006/relationships/image" Target="../media/image11.gif"/><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6.x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dirty="0" smtClean="0"/>
              <a:t>Lifelong Learning: Keeping Up to Date in the 21</a:t>
            </a:r>
            <a:r>
              <a:rPr lang="en-US" baseline="30000" dirty="0" smtClean="0"/>
              <a:t>st</a:t>
            </a:r>
            <a:r>
              <a:rPr lang="en-US" dirty="0" smtClean="0"/>
              <a:t> Century</a:t>
            </a:r>
            <a:endParaRPr lang="en-US" dirty="0" smtClean="0"/>
          </a:p>
        </p:txBody>
      </p:sp>
      <p:sp>
        <p:nvSpPr>
          <p:cNvPr id="5123" name="Rectangle 4"/>
          <p:cNvSpPr>
            <a:spLocks noGrp="1" noChangeArrowheads="1"/>
          </p:cNvSpPr>
          <p:nvPr>
            <p:ph type="subTitle" idx="1"/>
          </p:nvPr>
        </p:nvSpPr>
        <p:spPr>
          <a:xfrm>
            <a:off x="1370806" y="4724400"/>
            <a:ext cx="6400800" cy="1385887"/>
          </a:xfrm>
        </p:spPr>
        <p:txBody>
          <a:bodyPr/>
          <a:lstStyle/>
          <a:p>
            <a:pPr eaLnBrk="1" hangingPunct="1"/>
            <a:r>
              <a:rPr lang="en-US" dirty="0" smtClean="0"/>
              <a:t>Nancy Clark, M.Ed.</a:t>
            </a:r>
          </a:p>
          <a:p>
            <a:pPr eaLnBrk="1" hangingPunct="1"/>
            <a:r>
              <a:rPr lang="en-US" sz="2400" dirty="0" smtClean="0"/>
              <a:t>Director of Medical Informatics Education</a:t>
            </a:r>
          </a:p>
          <a:p>
            <a:pPr eaLnBrk="1" hangingPunct="1"/>
            <a:r>
              <a:rPr lang="en-US" sz="2400" dirty="0" smtClean="0"/>
              <a:t>FSU College of Medicine</a:t>
            </a:r>
          </a:p>
        </p:txBody>
      </p:sp>
      <p:sp>
        <p:nvSpPr>
          <p:cNvPr id="5124" name="Rectangle 5"/>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2014</a:t>
            </a:r>
            <a:endParaRPr lang="en-US" dirty="0" smtClean="0"/>
          </a:p>
        </p:txBody>
      </p:sp>
      <p:sp>
        <p:nvSpPr>
          <p:cNvPr id="512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5D38C1F-667A-4C60-8875-1F6BAEBCD1BD}" type="slidenum">
              <a:rPr lang="en-US" smtClean="0"/>
              <a:pPr eaLnBrk="1" hangingPunct="1"/>
              <a:t>1</a:t>
            </a:fld>
            <a:endParaRPr lang="en-US" smtClean="0"/>
          </a:p>
        </p:txBody>
      </p:sp>
      <p:sp>
        <p:nvSpPr>
          <p:cNvPr id="5126" name="Text Box 5"/>
          <p:cNvSpPr txBox="1">
            <a:spLocks noChangeArrowheads="1"/>
          </p:cNvSpPr>
          <p:nvPr/>
        </p:nvSpPr>
        <p:spPr bwMode="auto">
          <a:xfrm>
            <a:off x="3281363" y="3983224"/>
            <a:ext cx="2579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dirty="0">
                <a:solidFill>
                  <a:schemeClr val="tx2"/>
                </a:solidFill>
              </a:rPr>
              <a:t>An Introduction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rtlCol="0">
            <a:normAutofit fontScale="90000"/>
          </a:bodyPr>
          <a:lstStyle/>
          <a:p>
            <a:pPr eaLnBrk="1" fontAlgn="auto" hangingPunct="1">
              <a:spcAft>
                <a:spcPts val="0"/>
              </a:spcAft>
              <a:defRPr/>
            </a:pPr>
            <a:r>
              <a:rPr lang="en-US" dirty="0" smtClean="0"/>
              <a:t>How to Keep Up-to-Date</a:t>
            </a:r>
            <a:endParaRPr lang="en-US" dirty="0"/>
          </a:p>
        </p:txBody>
      </p:sp>
      <p:sp>
        <p:nvSpPr>
          <p:cNvPr id="21507" name="Content Placeholder 2"/>
          <p:cNvSpPr>
            <a:spLocks noGrp="1"/>
          </p:cNvSpPr>
          <p:nvPr>
            <p:ph idx="1"/>
          </p:nvPr>
        </p:nvSpPr>
        <p:spPr>
          <a:xfrm>
            <a:off x="457200" y="1600200"/>
            <a:ext cx="8229600" cy="4830763"/>
          </a:xfrm>
        </p:spPr>
        <p:txBody>
          <a:bodyPr rtlCol="0">
            <a:normAutofit fontScale="92500"/>
          </a:bodyPr>
          <a:lstStyle/>
          <a:p>
            <a:pPr eaLnBrk="1" fontAlgn="auto" hangingPunct="1">
              <a:spcAft>
                <a:spcPts val="0"/>
              </a:spcAft>
              <a:buFont typeface="Arial" pitchFamily="34" charset="0"/>
              <a:buChar char="•"/>
              <a:defRPr/>
            </a:pPr>
            <a:r>
              <a:rPr lang="en-US" dirty="0" smtClean="0"/>
              <a:t>Effective:</a:t>
            </a:r>
          </a:p>
          <a:p>
            <a:pPr lvl="1" eaLnBrk="1" fontAlgn="auto" hangingPunct="1">
              <a:spcAft>
                <a:spcPts val="0"/>
              </a:spcAft>
              <a:buFont typeface="Arial" pitchFamily="34" charset="0"/>
              <a:buChar char="–"/>
              <a:defRPr/>
            </a:pPr>
            <a:r>
              <a:rPr lang="en-US" dirty="0" smtClean="0"/>
              <a:t>Look up answers to questions as they happen on Internet or smartphone. Applicable to your practice.</a:t>
            </a:r>
          </a:p>
          <a:p>
            <a:pPr lvl="1" fontAlgn="auto">
              <a:spcAft>
                <a:spcPts val="0"/>
              </a:spcAft>
              <a:buFont typeface="Arial" pitchFamily="34" charset="0"/>
              <a:buChar char="–"/>
              <a:defRPr/>
            </a:pPr>
            <a:r>
              <a:rPr lang="en-US" dirty="0" smtClean="0"/>
              <a:t>Use resources that continuously monitor research and constantly update like </a:t>
            </a:r>
            <a:r>
              <a:rPr lang="en-US" dirty="0"/>
              <a:t>DynaMed, Epocrates</a:t>
            </a:r>
            <a:r>
              <a:rPr lang="en-US" dirty="0" smtClean="0"/>
              <a:t>, PEPID, </a:t>
            </a:r>
          </a:p>
          <a:p>
            <a:pPr lvl="1" fontAlgn="auto">
              <a:spcAft>
                <a:spcPts val="0"/>
              </a:spcAft>
              <a:buFont typeface="Arial" pitchFamily="34" charset="0"/>
              <a:buChar char="–"/>
              <a:defRPr/>
            </a:pPr>
            <a:r>
              <a:rPr lang="en-US" dirty="0" smtClean="0"/>
              <a:t>Role of social media/networking sites, RSS feeds, TBD</a:t>
            </a:r>
          </a:p>
          <a:p>
            <a:pPr eaLnBrk="1" fontAlgn="auto" hangingPunct="1">
              <a:spcAft>
                <a:spcPts val="0"/>
              </a:spcAft>
              <a:buFont typeface="Arial" pitchFamily="34" charset="0"/>
              <a:buChar char="•"/>
              <a:defRPr/>
            </a:pPr>
            <a:r>
              <a:rPr lang="en-US" dirty="0" smtClean="0"/>
              <a:t>Ineffective:</a:t>
            </a:r>
          </a:p>
          <a:p>
            <a:pPr lvl="1" eaLnBrk="1" fontAlgn="auto" hangingPunct="1">
              <a:spcAft>
                <a:spcPts val="0"/>
              </a:spcAft>
              <a:buFont typeface="Arial" pitchFamily="34" charset="0"/>
              <a:buChar char="–"/>
              <a:defRPr/>
            </a:pPr>
            <a:r>
              <a:rPr lang="en-US" dirty="0" smtClean="0"/>
              <a:t>Read journals (17 hours/day?)</a:t>
            </a:r>
          </a:p>
          <a:p>
            <a:pPr lvl="1" eaLnBrk="1" fontAlgn="auto" hangingPunct="1">
              <a:spcAft>
                <a:spcPts val="0"/>
              </a:spcAft>
              <a:buFont typeface="Arial" pitchFamily="34" charset="0"/>
              <a:buChar char="–"/>
              <a:defRPr/>
            </a:pPr>
            <a:r>
              <a:rPr lang="en-US" dirty="0" smtClean="0"/>
              <a:t>Consult colleagues (when?)</a:t>
            </a:r>
          </a:p>
          <a:p>
            <a:pPr lvl="1" eaLnBrk="1" fontAlgn="auto" hangingPunct="1">
              <a:spcAft>
                <a:spcPts val="0"/>
              </a:spcAft>
              <a:buFont typeface="Arial" pitchFamily="34" charset="0"/>
              <a:buChar char="–"/>
              <a:defRPr/>
            </a:pPr>
            <a:r>
              <a:rPr lang="en-US" dirty="0" smtClean="0"/>
              <a:t>Attend conferences (least effective)</a:t>
            </a:r>
          </a:p>
        </p:txBody>
      </p:sp>
      <p:sp>
        <p:nvSpPr>
          <p:cNvPr id="21508" name="Date Placeholder 3"/>
          <p:cNvSpPr>
            <a:spLocks noGrp="1"/>
          </p:cNvSpPr>
          <p:nvPr>
            <p:ph type="dt" sz="half" idx="10"/>
          </p:nvPr>
        </p:nvSpPr>
        <p:spPr/>
        <p:txBody>
          <a:bodyPr/>
          <a:lstStyle/>
          <a:p>
            <a:pPr>
              <a:defRPr/>
            </a:pPr>
            <a:r>
              <a:rPr lang="en-US" smtClean="0"/>
              <a:t>Summer 2014</a:t>
            </a:r>
            <a:endParaRPr lang="en-US"/>
          </a:p>
        </p:txBody>
      </p:sp>
      <p:sp>
        <p:nvSpPr>
          <p:cNvPr id="21509" name="Slide Number Placeholder 5"/>
          <p:cNvSpPr>
            <a:spLocks noGrp="1"/>
          </p:cNvSpPr>
          <p:nvPr>
            <p:ph type="sldNum" sz="quarter" idx="12"/>
          </p:nvPr>
        </p:nvSpPr>
        <p:spPr/>
        <p:txBody>
          <a:bodyPr/>
          <a:lstStyle/>
          <a:p>
            <a:pPr>
              <a:defRPr/>
            </a:pPr>
            <a:fld id="{B46065ED-A838-47D0-8BD4-869D3ABA1C1B}" type="slidenum">
              <a:rPr lang="en-US"/>
              <a:pPr>
                <a:defRPr/>
              </a:pPr>
              <a:t>10</a:t>
            </a:fld>
            <a:endParaRPr lang="en-US"/>
          </a:p>
        </p:txBody>
      </p:sp>
    </p:spTree>
    <p:custDataLst>
      <p:tags r:id="rId1"/>
    </p:custDataLst>
    <p:extLst>
      <p:ext uri="{BB962C8B-B14F-4D97-AF65-F5344CB8AC3E}">
        <p14:creationId xmlns:p14="http://schemas.microsoft.com/office/powerpoint/2010/main" val="3920326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1066800"/>
            <a:ext cx="7696200" cy="1143000"/>
          </a:xfrm>
        </p:spPr>
        <p:txBody>
          <a:bodyPr/>
          <a:lstStyle/>
          <a:p>
            <a:r>
              <a:rPr lang="en-US" dirty="0" smtClean="0"/>
              <a:t>Review </a:t>
            </a:r>
          </a:p>
        </p:txBody>
      </p:sp>
      <p:sp>
        <p:nvSpPr>
          <p:cNvPr id="3" name="Content Placeholder 2"/>
          <p:cNvSpPr>
            <a:spLocks noGrp="1"/>
          </p:cNvSpPr>
          <p:nvPr>
            <p:ph idx="1"/>
          </p:nvPr>
        </p:nvSpPr>
        <p:spPr/>
        <p:txBody>
          <a:bodyPr/>
          <a:lstStyle/>
          <a:p>
            <a:r>
              <a:rPr lang="en-US" dirty="0" smtClean="0"/>
              <a:t>What is the most efficient, unbiased way to keep up to date?</a:t>
            </a:r>
          </a:p>
          <a:p>
            <a:pPr marL="971550" lvl="1" indent="-514350">
              <a:buFont typeface="Arial Black" pitchFamily="34" charset="0"/>
              <a:buAutoNum type="arabicPeriod"/>
            </a:pPr>
            <a:r>
              <a:rPr lang="en-US" dirty="0" smtClean="0"/>
              <a:t>Go to medical conferences in Hawaii </a:t>
            </a:r>
          </a:p>
          <a:p>
            <a:pPr marL="971550" lvl="1" indent="-514350">
              <a:buFont typeface="Arial Black" pitchFamily="34" charset="0"/>
              <a:buAutoNum type="arabicPeriod"/>
            </a:pPr>
            <a:r>
              <a:rPr lang="en-US" dirty="0" smtClean="0"/>
              <a:t>Read 20-30 journal articles a week</a:t>
            </a:r>
          </a:p>
          <a:p>
            <a:pPr marL="971550" lvl="1" indent="-514350">
              <a:buFont typeface="Arial Black" pitchFamily="34" charset="0"/>
              <a:buAutoNum type="arabicPeriod"/>
            </a:pPr>
            <a:r>
              <a:rPr lang="en-US" u="sng" dirty="0" smtClean="0"/>
              <a:t>Look up answers to clinical questions when they occur in a reliable, current resource</a:t>
            </a:r>
          </a:p>
          <a:p>
            <a:pPr marL="971550" lvl="1" indent="-514350">
              <a:buFont typeface="Arial Black" pitchFamily="34" charset="0"/>
              <a:buAutoNum type="arabicPeriod"/>
            </a:pPr>
            <a:endParaRPr lang="en-US" dirty="0" smtClean="0"/>
          </a:p>
        </p:txBody>
      </p:sp>
      <p:sp>
        <p:nvSpPr>
          <p:cNvPr id="922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2014</a:t>
            </a:r>
            <a:endParaRPr lang="en-US" smtClean="0"/>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AA7493-4304-478F-8F1B-567B07D7B24E}" type="slidenum">
              <a:rPr lang="en-US" smtClean="0"/>
              <a:pPr eaLnBrk="1" hangingPunct="1"/>
              <a:t>11</a:t>
            </a:fld>
            <a:endParaRPr lang="en-US" smtClean="0"/>
          </a:p>
        </p:txBody>
      </p:sp>
    </p:spTree>
    <p:extLst>
      <p:ext uri="{BB962C8B-B14F-4D97-AF65-F5344CB8AC3E}">
        <p14:creationId xmlns:p14="http://schemas.microsoft.com/office/powerpoint/2010/main" val="2984004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FSU </a:t>
            </a:r>
            <a:r>
              <a:rPr lang="en-US" dirty="0" err="1" smtClean="0"/>
              <a:t>CoM</a:t>
            </a:r>
            <a:r>
              <a:rPr lang="en-US" dirty="0" smtClean="0"/>
              <a:t> Competency</a:t>
            </a:r>
          </a:p>
        </p:txBody>
      </p:sp>
      <p:sp>
        <p:nvSpPr>
          <p:cNvPr id="6147" name="Rectangle 3"/>
          <p:cNvSpPr>
            <a:spLocks noGrp="1" noChangeArrowheads="1"/>
          </p:cNvSpPr>
          <p:nvPr>
            <p:ph idx="1"/>
          </p:nvPr>
        </p:nvSpPr>
        <p:spPr/>
        <p:txBody>
          <a:bodyPr/>
          <a:lstStyle/>
          <a:p>
            <a:pPr eaLnBrk="1" hangingPunct="1"/>
            <a:r>
              <a:rPr lang="en-US" dirty="0" smtClean="0"/>
              <a:t>Students will</a:t>
            </a:r>
          </a:p>
          <a:p>
            <a:pPr lvl="1">
              <a:lnSpc>
                <a:spcPct val="90000"/>
              </a:lnSpc>
            </a:pPr>
            <a:r>
              <a:rPr lang="en-US" dirty="0" smtClean="0"/>
              <a:t>Recognize </a:t>
            </a:r>
            <a:r>
              <a:rPr lang="en-US" dirty="0"/>
              <a:t>the rapid change in the field of medical </a:t>
            </a:r>
          </a:p>
          <a:p>
            <a:pPr lvl="1">
              <a:lnSpc>
                <a:spcPct val="90000"/>
              </a:lnSpc>
            </a:pPr>
            <a:r>
              <a:rPr lang="en-US" dirty="0"/>
              <a:t>Identify the most efficient and effective way to keep up to date with medical advances</a:t>
            </a:r>
          </a:p>
          <a:p>
            <a:pPr marL="457200" lvl="1" indent="0" eaLnBrk="1" hangingPunct="1">
              <a:buNone/>
            </a:pPr>
            <a:endParaRPr lang="en-US" dirty="0" smtClean="0"/>
          </a:p>
        </p:txBody>
      </p:sp>
      <p:sp>
        <p:nvSpPr>
          <p:cNvPr id="614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2014</a:t>
            </a:r>
            <a:endParaRPr lang="en-US" smtClean="0"/>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F05C821-A5E8-4E52-B326-3CEB1811CABD}" type="slidenum">
              <a:rPr lang="en-US" smtClean="0"/>
              <a:pPr eaLnBrk="1" hangingPunct="1"/>
              <a:t>2</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Knowledge</a:t>
            </a:r>
          </a:p>
        </p:txBody>
      </p:sp>
      <p:pic>
        <p:nvPicPr>
          <p:cNvPr id="51207" name="Picture 7" descr="Knowledge"/>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r="2740"/>
          <a:stretch>
            <a:fillRect/>
          </a:stretch>
        </p:blipFill>
        <p:spPr>
          <a:xfrm>
            <a:off x="-7749" y="1066800"/>
            <a:ext cx="9144000" cy="4695825"/>
          </a:xfrm>
        </p:spPr>
      </p:pic>
      <p:sp>
        <p:nvSpPr>
          <p:cNvPr id="7170" name="Date Placeholder 3"/>
          <p:cNvSpPr>
            <a:spLocks noGrp="1"/>
          </p:cNvSpPr>
          <p:nvPr>
            <p:ph type="dt" sz="quarter" idx="10"/>
          </p:nvPr>
        </p:nvSpPr>
        <p:spPr/>
        <p:txBody>
          <a:bodyPr/>
          <a:lstStyle/>
          <a:p>
            <a:pPr>
              <a:defRPr/>
            </a:pPr>
            <a:r>
              <a:rPr lang="en-US" smtClean="0"/>
              <a:t>Summer 2014</a:t>
            </a:r>
            <a:endParaRPr lang="en-US"/>
          </a:p>
        </p:txBody>
      </p:sp>
      <p:sp>
        <p:nvSpPr>
          <p:cNvPr id="7171" name="Slide Number Placeholder 5"/>
          <p:cNvSpPr>
            <a:spLocks noGrp="1"/>
          </p:cNvSpPr>
          <p:nvPr>
            <p:ph type="sldNum" sz="quarter" idx="12"/>
          </p:nvPr>
        </p:nvSpPr>
        <p:spPr/>
        <p:txBody>
          <a:bodyPr/>
          <a:lstStyle/>
          <a:p>
            <a:pPr>
              <a:defRPr/>
            </a:pPr>
            <a:fld id="{C3F2CC14-A5C6-4848-BA23-7D27039E1BF8}" type="slidenum">
              <a:rPr lang="en-US"/>
              <a:pPr>
                <a:defRPr/>
              </a:pPr>
              <a:t>3</a:t>
            </a:fld>
            <a:endParaRPr lang="en-US"/>
          </a:p>
        </p:txBody>
      </p:sp>
      <p:sp>
        <p:nvSpPr>
          <p:cNvPr id="51205" name="Rectangle 5"/>
          <p:cNvSpPr>
            <a:spLocks noGrp="1" noChangeArrowheads="1"/>
          </p:cNvSpPr>
          <p:nvPr>
            <p:ph type="subTitle" idx="4294967295"/>
          </p:nvPr>
        </p:nvSpPr>
        <p:spPr>
          <a:xfrm>
            <a:off x="0" y="5791200"/>
            <a:ext cx="9144000" cy="457200"/>
          </a:xfrm>
        </p:spPr>
        <p:txBody>
          <a:bodyPr rtlCol="0">
            <a:normAutofit fontScale="92500" lnSpcReduction="10000"/>
          </a:bodyPr>
          <a:lstStyle/>
          <a:p>
            <a:pPr marL="0" indent="0" algn="ctr" eaLnBrk="1" fontAlgn="auto" hangingPunct="1">
              <a:lnSpc>
                <a:spcPct val="90000"/>
              </a:lnSpc>
              <a:spcAft>
                <a:spcPts val="0"/>
              </a:spcAft>
              <a:buFontTx/>
              <a:buNone/>
              <a:defRPr/>
            </a:pPr>
            <a:r>
              <a:rPr lang="en-US" dirty="0" smtClean="0">
                <a:effectLst>
                  <a:outerShdw blurRad="38100" dist="38100" dir="2700000" algn="tl">
                    <a:srgbClr val="C0C0C0"/>
                  </a:outerShdw>
                </a:effectLst>
              </a:rPr>
              <a:t>Quote over the entrance to Dodd Hall, FSU</a:t>
            </a:r>
          </a:p>
        </p:txBody>
      </p:sp>
    </p:spTree>
    <p:custDataLst>
      <p:tags r:id="rId1"/>
    </p:custDataLst>
    <p:extLst>
      <p:ext uri="{BB962C8B-B14F-4D97-AF65-F5344CB8AC3E}">
        <p14:creationId xmlns:p14="http://schemas.microsoft.com/office/powerpoint/2010/main" val="17591918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1207"/>
                                        </p:tgtEl>
                                        <p:attrNameLst>
                                          <p:attrName>style.visibility</p:attrName>
                                        </p:attrNameLst>
                                      </p:cBhvr>
                                      <p:to>
                                        <p:strVal val="visible"/>
                                      </p:to>
                                    </p:set>
                                    <p:anim calcmode="lin" valueType="num">
                                      <p:cBhvr>
                                        <p:cTn id="7" dur="3000" fill="hold"/>
                                        <p:tgtEl>
                                          <p:spTgt spid="51207"/>
                                        </p:tgtEl>
                                        <p:attrNameLst>
                                          <p:attrName>ppt_w</p:attrName>
                                        </p:attrNameLst>
                                      </p:cBhvr>
                                      <p:tavLst>
                                        <p:tav tm="0">
                                          <p:val>
                                            <p:fltVal val="0"/>
                                          </p:val>
                                        </p:tav>
                                        <p:tav tm="100000">
                                          <p:val>
                                            <p:strVal val="#ppt_w"/>
                                          </p:val>
                                        </p:tav>
                                      </p:tavLst>
                                    </p:anim>
                                    <p:anim calcmode="lin" valueType="num">
                                      <p:cBhvr>
                                        <p:cTn id="8" dur="3000" fill="hold"/>
                                        <p:tgtEl>
                                          <p:spTgt spid="51207"/>
                                        </p:tgtEl>
                                        <p:attrNameLst>
                                          <p:attrName>ppt_h</p:attrName>
                                        </p:attrNameLst>
                                      </p:cBhvr>
                                      <p:tavLst>
                                        <p:tav tm="0">
                                          <p:val>
                                            <p:fltVal val="0"/>
                                          </p:val>
                                        </p:tav>
                                        <p:tav tm="100000">
                                          <p:val>
                                            <p:strVal val="#ppt_h"/>
                                          </p:val>
                                        </p:tav>
                                      </p:tavLst>
                                    </p:anim>
                                    <p:animEffect transition="in" filter="fade">
                                      <p:cBhvr>
                                        <p:cTn id="9" dur="3000"/>
                                        <p:tgtEl>
                                          <p:spTgt spid="51207"/>
                                        </p:tgtEl>
                                      </p:cBhvr>
                                    </p:animEffect>
                                  </p:childTnLst>
                                </p:cTn>
                              </p:par>
                            </p:childTnLst>
                          </p:cTn>
                        </p:par>
                        <p:par>
                          <p:cTn id="10" fill="hold" nodeType="afterGroup">
                            <p:stCondLst>
                              <p:cond delay="3000"/>
                            </p:stCondLst>
                            <p:childTnLst>
                              <p:par>
                                <p:cTn id="11" presetID="10" presetClass="entr" presetSubtype="0" fill="hold" grpId="0" nodeType="afterEffect">
                                  <p:stCondLst>
                                    <p:cond delay="0"/>
                                  </p:stCondLst>
                                  <p:childTnLst>
                                    <p:set>
                                      <p:cBhvr>
                                        <p:cTn id="12" dur="1" fill="hold">
                                          <p:stCondLst>
                                            <p:cond delay="0"/>
                                          </p:stCondLst>
                                        </p:cTn>
                                        <p:tgtEl>
                                          <p:spTgt spid="51205">
                                            <p:txEl>
                                              <p:pRg st="0" end="0"/>
                                            </p:txEl>
                                          </p:spTgt>
                                        </p:tgtEl>
                                        <p:attrNameLst>
                                          <p:attrName>style.visibility</p:attrName>
                                        </p:attrNameLst>
                                      </p:cBhvr>
                                      <p:to>
                                        <p:strVal val="visible"/>
                                      </p:to>
                                    </p:set>
                                    <p:animEffect transition="in" filter="fade">
                                      <p:cBhvr>
                                        <p:cTn id="13" dur="3000"/>
                                        <p:tgtEl>
                                          <p:spTgt spid="512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chor="t"/>
          <a:lstStyle/>
          <a:p>
            <a:pPr eaLnBrk="1" hangingPunct="1"/>
            <a:r>
              <a:rPr lang="en-US" smtClean="0"/>
              <a:t>In the Beginning…</a:t>
            </a:r>
          </a:p>
        </p:txBody>
      </p:sp>
      <p:sp>
        <p:nvSpPr>
          <p:cNvPr id="1024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2014</a:t>
            </a:r>
            <a:endParaRPr lang="en-US" smtClean="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1A6991-685C-4638-924F-CA5C42584B73}" type="slidenum">
              <a:rPr lang="en-US" smtClean="0"/>
              <a:pPr eaLnBrk="1" hangingPunct="1"/>
              <a:t>4</a:t>
            </a:fld>
            <a:endParaRPr lang="en-US" smtClean="0"/>
          </a:p>
        </p:txBody>
      </p:sp>
      <p:pic>
        <p:nvPicPr>
          <p:cNvPr id="10254" name="Picture 18" descr="Oxford Textbook of Medicine (3 Volume Set)">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 r="2014"/>
          <a:stretch/>
        </p:blipFill>
        <p:spPr bwMode="auto">
          <a:xfrm>
            <a:off x="636588" y="2782887"/>
            <a:ext cx="2239962" cy="2946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8" descr="Oil painting of Kelly, Osler, Welch and Halsted in academic garb by John Singer Sargent with journal title and date inform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286000"/>
            <a:ext cx="1892300" cy="22748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178" name="Picture 10" descr="http://irwan4life.e-usahawan.net/images%202/pdr2005.jpg"/>
          <p:cNvPicPr>
            <a:picLocks noChangeAspect="1" noChangeArrowheads="1"/>
          </p:cNvPicPr>
          <p:nvPr/>
        </p:nvPicPr>
        <p:blipFill>
          <a:blip r:embed="rId6" cstate="email"/>
          <a:srcRect/>
          <a:stretch>
            <a:fillRect/>
          </a:stretch>
        </p:blipFill>
        <p:spPr bwMode="auto">
          <a:xfrm>
            <a:off x="4222750" y="2785269"/>
            <a:ext cx="2362200" cy="3171544"/>
          </a:xfrm>
          <a:prstGeom prst="rect">
            <a:avLst/>
          </a:prstGeom>
          <a:ln>
            <a:noFill/>
          </a:ln>
          <a:effectLst>
            <a:outerShdw blurRad="292100" dist="139700" dir="2700000" algn="tl" rotWithShape="0">
              <a:srgbClr val="333333">
                <a:alpha val="65000"/>
              </a:srgbClr>
            </a:outerShdw>
          </a:effectLst>
        </p:spPr>
      </p:pic>
      <p:pic>
        <p:nvPicPr>
          <p:cNvPr id="135180" name="Picture 12" descr="http://ovidsp.tx.ovid.com/FullTextService/CT%7b06b9ee1beed59419d271b467760d0d790ed5cee4e96827e956359e35bce03a478c313f95543ff6d2df8c6c3764a6b1f0%7d/schwartz.gif">
            <a:hlinkClick r:id="rId7"/>
          </p:cNvPr>
          <p:cNvPicPr>
            <a:picLocks noChangeAspect="1" noChangeArrowheads="1"/>
          </p:cNvPicPr>
          <p:nvPr/>
        </p:nvPicPr>
        <p:blipFill>
          <a:blip r:embed="rId8" cstate="email"/>
          <a:srcRect/>
          <a:stretch>
            <a:fillRect/>
          </a:stretch>
        </p:blipFill>
        <p:spPr bwMode="auto">
          <a:xfrm>
            <a:off x="6629400" y="2547144"/>
            <a:ext cx="1198927" cy="1633538"/>
          </a:xfrm>
          <a:prstGeom prst="rect">
            <a:avLst/>
          </a:prstGeom>
          <a:ln>
            <a:noFill/>
          </a:ln>
          <a:effectLst>
            <a:outerShdw blurRad="292100" dist="139700" dir="2700000" algn="tl" rotWithShape="0">
              <a:srgbClr val="333333">
                <a:alpha val="65000"/>
              </a:srgbClr>
            </a:outerShdw>
          </a:effectLst>
        </p:spPr>
      </p:pic>
      <p:sp>
        <p:nvSpPr>
          <p:cNvPr id="10248" name="TextBox 11"/>
          <p:cNvSpPr txBox="1">
            <a:spLocks noChangeArrowheads="1"/>
          </p:cNvSpPr>
          <p:nvPr/>
        </p:nvSpPr>
        <p:spPr bwMode="auto">
          <a:xfrm>
            <a:off x="3376613" y="1905000"/>
            <a:ext cx="1057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Journals</a:t>
            </a:r>
          </a:p>
        </p:txBody>
      </p:sp>
      <p:sp>
        <p:nvSpPr>
          <p:cNvPr id="10249" name="TextBox 12"/>
          <p:cNvSpPr txBox="1">
            <a:spLocks noChangeArrowheads="1"/>
          </p:cNvSpPr>
          <p:nvPr/>
        </p:nvSpPr>
        <p:spPr bwMode="auto">
          <a:xfrm>
            <a:off x="1219200" y="2362200"/>
            <a:ext cx="131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Text Books</a:t>
            </a:r>
          </a:p>
        </p:txBody>
      </p:sp>
      <p:sp>
        <p:nvSpPr>
          <p:cNvPr id="10250" name="TextBox 13"/>
          <p:cNvSpPr txBox="1">
            <a:spLocks noChangeArrowheads="1"/>
          </p:cNvSpPr>
          <p:nvPr/>
        </p:nvSpPr>
        <p:spPr bwMode="auto">
          <a:xfrm>
            <a:off x="5084762" y="229870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Drug Info</a:t>
            </a:r>
          </a:p>
        </p:txBody>
      </p:sp>
      <p:sp>
        <p:nvSpPr>
          <p:cNvPr id="10251" name="TextBox 14"/>
          <p:cNvSpPr txBox="1">
            <a:spLocks noChangeArrowheads="1"/>
          </p:cNvSpPr>
          <p:nvPr/>
        </p:nvSpPr>
        <p:spPr bwMode="auto">
          <a:xfrm>
            <a:off x="6477000" y="2089944"/>
            <a:ext cx="182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Pocket Manuals</a:t>
            </a:r>
          </a:p>
        </p:txBody>
      </p:sp>
      <p:pic>
        <p:nvPicPr>
          <p:cNvPr id="10252" name="Picture 14" descr="http://www.gtdtimes.com/files/2008/12/100_0280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1106" y="4541838"/>
            <a:ext cx="2320925" cy="1295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TextBox 17"/>
          <p:cNvSpPr txBox="1">
            <a:spLocks noChangeArrowheads="1"/>
          </p:cNvSpPr>
          <p:nvPr/>
        </p:nvSpPr>
        <p:spPr bwMode="auto">
          <a:xfrm>
            <a:off x="6920706" y="5837238"/>
            <a:ext cx="1350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Note Cards</a:t>
            </a:r>
          </a:p>
        </p:txBody>
      </p:sp>
      <p:sp>
        <p:nvSpPr>
          <p:cNvPr id="10255" name="TextBox 19"/>
          <p:cNvSpPr txBox="1">
            <a:spLocks noChangeArrowheads="1"/>
          </p:cNvSpPr>
          <p:nvPr/>
        </p:nvSpPr>
        <p:spPr bwMode="auto">
          <a:xfrm rot="20067940">
            <a:off x="1199149" y="3732212"/>
            <a:ext cx="2722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b="1" i="1" dirty="0">
                <a:solidFill>
                  <a:srgbClr val="CCCC99"/>
                </a:solidFill>
                <a:effectLst>
                  <a:outerShdw blurRad="38100" dist="38100" dir="2700000" algn="tl">
                    <a:srgbClr val="000000">
                      <a:alpha val="43137"/>
                    </a:srgbClr>
                  </a:outerShdw>
                </a:effectLst>
              </a:rPr>
              <a:t>Peer Reviewed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ctrTitle"/>
          </p:nvPr>
        </p:nvSpPr>
        <p:spPr/>
        <p:txBody>
          <a:bodyPr/>
          <a:lstStyle/>
          <a:p>
            <a:pPr eaLnBrk="1" hangingPunct="1"/>
            <a:r>
              <a:rPr lang="en-US" sz="2800" i="0" smtClean="0"/>
              <a:t>“Textbooks don’t smell as their contents rot, so readers will need to develop alternative crap detectors to avoid poisoning their minds and robbing their patients of current best care.”</a:t>
            </a:r>
          </a:p>
        </p:txBody>
      </p:sp>
      <p:sp>
        <p:nvSpPr>
          <p:cNvPr id="11267" name="Rectangle 5"/>
          <p:cNvSpPr>
            <a:spLocks noGrp="1" noChangeArrowheads="1"/>
          </p:cNvSpPr>
          <p:nvPr>
            <p:ph type="subTitle" idx="1"/>
          </p:nvPr>
        </p:nvSpPr>
        <p:spPr>
          <a:xfrm>
            <a:off x="1790700" y="3810000"/>
            <a:ext cx="5410200" cy="623887"/>
          </a:xfrm>
        </p:spPr>
        <p:txBody>
          <a:bodyPr/>
          <a:lstStyle/>
          <a:p>
            <a:pPr eaLnBrk="1" hangingPunct="1"/>
            <a:r>
              <a:rPr lang="en-US" sz="2400" dirty="0" smtClean="0"/>
              <a:t>David </a:t>
            </a:r>
            <a:r>
              <a:rPr lang="en-US" sz="2400" dirty="0" err="1" smtClean="0"/>
              <a:t>Sackett</a:t>
            </a:r>
            <a:r>
              <a:rPr lang="en-US" sz="2400" dirty="0" smtClean="0"/>
              <a:t>, MD</a:t>
            </a:r>
            <a:br>
              <a:rPr lang="en-US" sz="2400" dirty="0" smtClean="0"/>
            </a:br>
            <a:r>
              <a:rPr lang="en-US" sz="1800" dirty="0" smtClean="0"/>
              <a:t>Pioneer of Evidence Based Medicine (EBM)</a:t>
            </a:r>
          </a:p>
        </p:txBody>
      </p:sp>
      <p:sp>
        <p:nvSpPr>
          <p:cNvPr id="11268" name="Rectangle 5"/>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2014</a:t>
            </a:r>
            <a:endParaRPr lang="en-US" smtClean="0"/>
          </a:p>
        </p:txBody>
      </p:sp>
      <p:sp>
        <p:nvSpPr>
          <p:cNvPr id="1126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1EA74A6-A7B8-4D99-A818-0B4732C5E24A}" type="slidenum">
              <a:rPr lang="en-US" smtClean="0"/>
              <a:pPr eaLnBrk="1" hangingPunct="1"/>
              <a:t>5</a:t>
            </a:fld>
            <a:endParaRPr lang="en-US" smtClean="0"/>
          </a:p>
        </p:txBody>
      </p:sp>
      <p:sp>
        <p:nvSpPr>
          <p:cNvPr id="11270" name="TextBox 5"/>
          <p:cNvSpPr txBox="1">
            <a:spLocks noChangeArrowheads="1"/>
          </p:cNvSpPr>
          <p:nvPr/>
        </p:nvSpPr>
        <p:spPr bwMode="auto">
          <a:xfrm>
            <a:off x="1447800" y="5029200"/>
            <a:ext cx="609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dirty="0"/>
              <a:t>The half life of medical information is estimated at 5 years</a:t>
            </a:r>
            <a:r>
              <a:rPr lang="en-US" sz="2400" b="1"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Title 1"/>
          <p:cNvSpPr>
            <a:spLocks noGrp="1"/>
          </p:cNvSpPr>
          <p:nvPr>
            <p:ph type="title"/>
          </p:nvPr>
        </p:nvSpPr>
        <p:spPr>
          <a:xfrm>
            <a:off x="457200" y="1066800"/>
            <a:ext cx="8229600" cy="609600"/>
          </a:xfrm>
        </p:spPr>
        <p:txBody>
          <a:bodyPr anchor="t"/>
          <a:lstStyle/>
          <a:p>
            <a:pPr eaLnBrk="1" hangingPunct="1"/>
            <a:r>
              <a:rPr lang="en-US" sz="3200" dirty="0" smtClean="0"/>
              <a:t>21</a:t>
            </a:r>
            <a:r>
              <a:rPr lang="en-US" sz="3200" baseline="30000" dirty="0" smtClean="0"/>
              <a:t>st</a:t>
            </a:r>
            <a:r>
              <a:rPr lang="en-US" sz="3200" dirty="0" smtClean="0"/>
              <a:t> Century Medical Information</a:t>
            </a:r>
          </a:p>
        </p:txBody>
      </p:sp>
      <p:sp>
        <p:nvSpPr>
          <p:cNvPr id="12301" name="Date Placeholder 2"/>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2014</a:t>
            </a:r>
            <a:endParaRPr lang="en-US" smtClean="0"/>
          </a:p>
        </p:txBody>
      </p:sp>
      <p:sp>
        <p:nvSpPr>
          <p:cNvPr id="123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E67B9A3-8B72-4D7F-8372-31DBD309CD7A}" type="slidenum">
              <a:rPr lang="en-US" smtClean="0"/>
              <a:pPr eaLnBrk="1" hangingPunct="1"/>
              <a:t>6</a:t>
            </a:fld>
            <a:endParaRPr lang="en-US" smtClean="0"/>
          </a:p>
        </p:txBody>
      </p:sp>
      <p:pic>
        <p:nvPicPr>
          <p:cNvPr id="18" name="Picture 18" descr="Oxford Textbook of Medicine (3 Volume Set)">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 r="2014"/>
          <a:stretch/>
        </p:blipFill>
        <p:spPr bwMode="auto">
          <a:xfrm>
            <a:off x="636588" y="2782887"/>
            <a:ext cx="2239962" cy="2946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descr="Oil painting of Kelly, Osler, Welch and Halsted in academic garb by John Singer Sargent with journal title and date inform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286000"/>
            <a:ext cx="1892300" cy="22748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0" descr="http://irwan4life.e-usahawan.net/images%202/pdr2005.jpg"/>
          <p:cNvPicPr>
            <a:picLocks noChangeAspect="1" noChangeArrowheads="1"/>
          </p:cNvPicPr>
          <p:nvPr/>
        </p:nvPicPr>
        <p:blipFill>
          <a:blip r:embed="rId6" cstate="email"/>
          <a:srcRect/>
          <a:stretch>
            <a:fillRect/>
          </a:stretch>
        </p:blipFill>
        <p:spPr bwMode="auto">
          <a:xfrm>
            <a:off x="4222750" y="2785269"/>
            <a:ext cx="2362200" cy="3171544"/>
          </a:xfrm>
          <a:prstGeom prst="rect">
            <a:avLst/>
          </a:prstGeom>
          <a:ln>
            <a:noFill/>
          </a:ln>
          <a:effectLst>
            <a:outerShdw blurRad="292100" dist="139700" dir="2700000" algn="tl" rotWithShape="0">
              <a:srgbClr val="333333">
                <a:alpha val="65000"/>
              </a:srgbClr>
            </a:outerShdw>
          </a:effectLst>
        </p:spPr>
      </p:pic>
      <p:pic>
        <p:nvPicPr>
          <p:cNvPr id="23" name="Picture 12" descr="http://ovidsp.tx.ovid.com/FullTextService/CT%7b06b9ee1beed59419d271b467760d0d790ed5cee4e96827e956359e35bce03a478c313f95543ff6d2df8c6c3764a6b1f0%7d/schwartz.gif">
            <a:hlinkClick r:id="rId7"/>
          </p:cNvPr>
          <p:cNvPicPr>
            <a:picLocks noChangeAspect="1" noChangeArrowheads="1"/>
          </p:cNvPicPr>
          <p:nvPr/>
        </p:nvPicPr>
        <p:blipFill>
          <a:blip r:embed="rId8" cstate="email"/>
          <a:srcRect/>
          <a:stretch>
            <a:fillRect/>
          </a:stretch>
        </p:blipFill>
        <p:spPr bwMode="auto">
          <a:xfrm>
            <a:off x="6629400" y="2547144"/>
            <a:ext cx="1198927" cy="1633538"/>
          </a:xfrm>
          <a:prstGeom prst="rect">
            <a:avLst/>
          </a:prstGeom>
          <a:ln>
            <a:noFill/>
          </a:ln>
          <a:effectLst>
            <a:outerShdw blurRad="292100" dist="139700" dir="2700000" algn="tl" rotWithShape="0">
              <a:srgbClr val="333333">
                <a:alpha val="65000"/>
              </a:srgbClr>
            </a:outerShdw>
          </a:effectLst>
        </p:spPr>
      </p:pic>
      <p:sp>
        <p:nvSpPr>
          <p:cNvPr id="24" name="TextBox 11"/>
          <p:cNvSpPr txBox="1">
            <a:spLocks noChangeArrowheads="1"/>
          </p:cNvSpPr>
          <p:nvPr/>
        </p:nvSpPr>
        <p:spPr bwMode="auto">
          <a:xfrm>
            <a:off x="3376613" y="1905000"/>
            <a:ext cx="1057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Journals</a:t>
            </a:r>
          </a:p>
        </p:txBody>
      </p:sp>
      <p:sp>
        <p:nvSpPr>
          <p:cNvPr id="25" name="TextBox 12"/>
          <p:cNvSpPr txBox="1">
            <a:spLocks noChangeArrowheads="1"/>
          </p:cNvSpPr>
          <p:nvPr/>
        </p:nvSpPr>
        <p:spPr bwMode="auto">
          <a:xfrm>
            <a:off x="1219200" y="2362200"/>
            <a:ext cx="131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Text Books</a:t>
            </a:r>
          </a:p>
        </p:txBody>
      </p:sp>
      <p:sp>
        <p:nvSpPr>
          <p:cNvPr id="26" name="TextBox 13"/>
          <p:cNvSpPr txBox="1">
            <a:spLocks noChangeArrowheads="1"/>
          </p:cNvSpPr>
          <p:nvPr/>
        </p:nvSpPr>
        <p:spPr bwMode="auto">
          <a:xfrm>
            <a:off x="5084762" y="229870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Drug Info</a:t>
            </a:r>
          </a:p>
        </p:txBody>
      </p:sp>
      <p:sp>
        <p:nvSpPr>
          <p:cNvPr id="27" name="TextBox 14"/>
          <p:cNvSpPr txBox="1">
            <a:spLocks noChangeArrowheads="1"/>
          </p:cNvSpPr>
          <p:nvPr/>
        </p:nvSpPr>
        <p:spPr bwMode="auto">
          <a:xfrm>
            <a:off x="6477000" y="2089944"/>
            <a:ext cx="182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Pocket Manuals</a:t>
            </a:r>
          </a:p>
        </p:txBody>
      </p:sp>
      <p:pic>
        <p:nvPicPr>
          <p:cNvPr id="28" name="Picture 14" descr="http://www.gtdtimes.com/files/2008/12/100_0280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1106" y="4541838"/>
            <a:ext cx="2320925" cy="1295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6920706" y="5837238"/>
            <a:ext cx="1350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Note Cards</a:t>
            </a:r>
          </a:p>
        </p:txBody>
      </p:sp>
      <p:sp>
        <p:nvSpPr>
          <p:cNvPr id="21" name="Rounded Rectangle 20"/>
          <p:cNvSpPr/>
          <p:nvPr/>
        </p:nvSpPr>
        <p:spPr bwMode="auto">
          <a:xfrm>
            <a:off x="457200" y="1602358"/>
            <a:ext cx="8458200" cy="5105400"/>
          </a:xfrm>
          <a:prstGeom prst="roundRect">
            <a:avLst/>
          </a:prstGeom>
          <a:solidFill>
            <a:srgbClr val="B5A773">
              <a:alpha val="74118"/>
            </a:srgbClr>
          </a:solidFill>
          <a:ln w="12700" cap="flat" cmpd="sng" algn="ctr">
            <a:noFill/>
            <a:prstDash val="solid"/>
            <a:round/>
            <a:headEnd type="none" w="sm" len="sm"/>
            <a:tailEnd type="none" w="sm" len="sm"/>
          </a:ln>
          <a:effectLst>
            <a:outerShdw blurRad="50800" dist="38100" dir="2700000" algn="tl" rotWithShape="0">
              <a:prstClr val="black">
                <a:alpha val="40000"/>
              </a:prstClr>
            </a:outerShdw>
            <a:softEdge rad="63500"/>
          </a:effectLst>
        </p:spPr>
        <p:txBody>
          <a:bodyPr wrap="none"/>
          <a:lstStyle/>
          <a:p>
            <a:pPr>
              <a:defRPr/>
            </a:pPr>
            <a:endParaRPr lang="en-US">
              <a:latin typeface="Arial" charset="0"/>
            </a:endParaRPr>
          </a:p>
        </p:txBody>
      </p:sp>
      <p:pic>
        <p:nvPicPr>
          <p:cNvPr id="158723" name="Picture 3"/>
          <p:cNvPicPr>
            <a:picLocks noChangeAspect="1" noChangeArrowheads="1"/>
          </p:cNvPicPr>
          <p:nvPr/>
        </p:nvPicPr>
        <p:blipFill>
          <a:blip r:embed="rId10" cstate="email"/>
          <a:srcRect/>
          <a:stretch>
            <a:fillRect/>
          </a:stretch>
        </p:blipFill>
        <p:spPr bwMode="auto">
          <a:xfrm>
            <a:off x="1143000" y="1886173"/>
            <a:ext cx="3733800" cy="3074541"/>
          </a:xfrm>
          <a:prstGeom prst="rect">
            <a:avLst/>
          </a:prstGeom>
          <a:ln>
            <a:noFill/>
          </a:ln>
          <a:effectLst>
            <a:outerShdw blurRad="292100" dist="139700" dir="2700000" algn="tl" rotWithShape="0">
              <a:srgbClr val="333333">
                <a:alpha val="65000"/>
              </a:srgbClr>
            </a:outerShdw>
          </a:effectLst>
        </p:spPr>
      </p:pic>
      <p:pic>
        <p:nvPicPr>
          <p:cNvPr id="1026" name="Picture 2" descr="http://www.qxmd.com/wp-content/uploads/2011/03/iPad_Calculate.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78217" y="3957638"/>
            <a:ext cx="3153814" cy="2463800"/>
          </a:xfrm>
          <a:prstGeom prst="rect">
            <a:avLst/>
          </a:prstGeom>
          <a:noFill/>
          <a:extLst>
            <a:ext uri="{909E8E84-426E-40DD-AFC4-6F175D3DCCD1}">
              <a14:hiddenFill xmlns:a14="http://schemas.microsoft.com/office/drawing/2010/main">
                <a:solidFill>
                  <a:srgbClr val="FFFFFF"/>
                </a:solidFill>
              </a14:hiddenFill>
            </a:ext>
          </a:extLst>
        </p:spPr>
      </p:pic>
      <p:pic>
        <p:nvPicPr>
          <p:cNvPr id="158725" name="Picture 5" descr="http://www.mapds.com.au/newsletters/0807/iphone_home.gif"/>
          <p:cNvPicPr>
            <a:picLocks noChangeAspect="1" noChangeArrowheads="1"/>
          </p:cNvPicPr>
          <p:nvPr/>
        </p:nvPicPr>
        <p:blipFill rotWithShape="1">
          <a:blip r:embed="rId12" cstate="email">
            <a:clrChange>
              <a:clrFrom>
                <a:srgbClr val="FFFFFF"/>
              </a:clrFrom>
              <a:clrTo>
                <a:srgbClr val="FFFFFF">
                  <a:alpha val="0"/>
                </a:srgbClr>
              </a:clrTo>
            </a:clrChange>
          </a:blip>
          <a:srcRect b="7775"/>
          <a:stretch/>
        </p:blipFill>
        <p:spPr bwMode="auto">
          <a:xfrm>
            <a:off x="3687011" y="2250627"/>
            <a:ext cx="2286000" cy="347866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158725"/>
                                        </p:tgtEl>
                                        <p:attrNameLst>
                                          <p:attrName>style.visibility</p:attrName>
                                        </p:attrNameLst>
                                      </p:cBhvr>
                                      <p:to>
                                        <p:strVal val="visible"/>
                                      </p:to>
                                    </p:set>
                                    <p:animEffect transition="in" filter="fade">
                                      <p:cBhvr>
                                        <p:cTn id="10" dur="2000"/>
                                        <p:tgtEl>
                                          <p:spTgt spid="158725"/>
                                        </p:tgtEl>
                                      </p:cBhvr>
                                    </p:animEffect>
                                  </p:childTnLst>
                                </p:cTn>
                              </p:par>
                              <p:par>
                                <p:cTn id="11" presetID="10" presetClass="entr" presetSubtype="0" fill="hold" nodeType="withEffect">
                                  <p:stCondLst>
                                    <p:cond delay="0"/>
                                  </p:stCondLst>
                                  <p:childTnLst>
                                    <p:set>
                                      <p:cBhvr>
                                        <p:cTn id="12" dur="1" fill="hold">
                                          <p:stCondLst>
                                            <p:cond delay="0"/>
                                          </p:stCondLst>
                                        </p:cTn>
                                        <p:tgtEl>
                                          <p:spTgt spid="158723"/>
                                        </p:tgtEl>
                                        <p:attrNameLst>
                                          <p:attrName>style.visibility</p:attrName>
                                        </p:attrNameLst>
                                      </p:cBhvr>
                                      <p:to>
                                        <p:strVal val="visible"/>
                                      </p:to>
                                    </p:set>
                                    <p:animEffect transition="in" filter="fade">
                                      <p:cBhvr>
                                        <p:cTn id="13" dur="2000"/>
                                        <p:tgtEl>
                                          <p:spTgt spid="158723"/>
                                        </p:tgtEl>
                                      </p:cBhvr>
                                    </p:animEffect>
                                  </p:childTnLst>
                                </p:cTn>
                              </p:par>
                              <p:par>
                                <p:cTn id="14" presetID="10" presetClass="entr" presetSubtype="0" fill="hold" nodeType="with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rtlCol="0">
            <a:normAutofit fontScale="90000"/>
          </a:bodyPr>
          <a:lstStyle/>
          <a:p>
            <a:pPr eaLnBrk="1" fontAlgn="auto" hangingPunct="1">
              <a:spcAft>
                <a:spcPts val="0"/>
              </a:spcAft>
              <a:defRPr/>
            </a:pPr>
            <a:r>
              <a:rPr lang="en-US" dirty="0" smtClean="0"/>
              <a:t>Guess Which are Most Effective</a:t>
            </a:r>
            <a:endParaRPr lang="en-US" dirty="0"/>
          </a:p>
        </p:txBody>
      </p:sp>
      <p:sp>
        <p:nvSpPr>
          <p:cNvPr id="6" name="TPAnswers"/>
          <p:cNvSpPr>
            <a:spLocks noGrp="1"/>
          </p:cNvSpPr>
          <p:nvPr>
            <p:ph idx="1"/>
            <p:custDataLst>
              <p:tags r:id="rId2"/>
            </p:custDataLst>
          </p:nvPr>
        </p:nvSpPr>
        <p:spPr>
          <a:xfrm>
            <a:off x="685800" y="2360613"/>
            <a:ext cx="8191500" cy="4267200"/>
          </a:xfrm>
        </p:spPr>
        <p:txBody>
          <a:bodyPr rtlCol="0">
            <a:noAutofit/>
          </a:bodyPr>
          <a:lstStyle/>
          <a:p>
            <a:pPr marL="514350" indent="-514350" eaLnBrk="1" fontAlgn="auto" hangingPunct="1">
              <a:spcAft>
                <a:spcPts val="0"/>
              </a:spcAft>
              <a:buFont typeface="+mj-lt"/>
              <a:buAutoNum type="arabicPeriod"/>
              <a:defRPr/>
            </a:pPr>
            <a:r>
              <a:rPr lang="en-US" sz="2800" dirty="0" smtClean="0"/>
              <a:t>Attending conferences?</a:t>
            </a:r>
          </a:p>
          <a:p>
            <a:pPr marL="514350" indent="-514350" fontAlgn="auto">
              <a:spcAft>
                <a:spcPts val="0"/>
              </a:spcAft>
              <a:buFont typeface="+mj-lt"/>
              <a:buAutoNum type="arabicPeriod"/>
              <a:defRPr/>
            </a:pPr>
            <a:r>
              <a:rPr lang="en-US" sz="2800" dirty="0"/>
              <a:t>Consult a colleague?</a:t>
            </a:r>
          </a:p>
          <a:p>
            <a:pPr marL="514350" indent="-514350" fontAlgn="auto">
              <a:spcAft>
                <a:spcPts val="0"/>
              </a:spcAft>
              <a:buFont typeface="+mj-lt"/>
              <a:buAutoNum type="arabicPeriod"/>
              <a:defRPr/>
            </a:pPr>
            <a:r>
              <a:rPr lang="en-US" sz="2800" dirty="0"/>
              <a:t>Reading journal articles?</a:t>
            </a:r>
          </a:p>
          <a:p>
            <a:pPr marL="514350" indent="-514350" fontAlgn="auto">
              <a:spcAft>
                <a:spcPts val="0"/>
              </a:spcAft>
              <a:buFont typeface="+mj-lt"/>
              <a:buAutoNum type="arabicPeriod"/>
              <a:defRPr/>
            </a:pPr>
            <a:r>
              <a:rPr lang="en-US" sz="2800" dirty="0" smtClean="0"/>
              <a:t>Drug </a:t>
            </a:r>
            <a:r>
              <a:rPr lang="en-US" sz="2800" dirty="0"/>
              <a:t>rep academic detailing?</a:t>
            </a:r>
          </a:p>
          <a:p>
            <a:pPr marL="514350" indent="-514350" eaLnBrk="1" fontAlgn="auto" hangingPunct="1">
              <a:spcAft>
                <a:spcPts val="0"/>
              </a:spcAft>
              <a:buFont typeface="+mj-lt"/>
              <a:buAutoNum type="arabicPeriod"/>
              <a:defRPr/>
            </a:pPr>
            <a:r>
              <a:rPr lang="en-US" sz="2800" dirty="0" smtClean="0"/>
              <a:t>Looking up answers?</a:t>
            </a:r>
          </a:p>
          <a:p>
            <a:pPr marL="514350" indent="-514350" eaLnBrk="1" fontAlgn="auto" hangingPunct="1">
              <a:spcAft>
                <a:spcPts val="0"/>
              </a:spcAft>
              <a:buFont typeface="+mj-lt"/>
              <a:buAutoNum type="arabicPeriod"/>
              <a:defRPr/>
            </a:pPr>
            <a:r>
              <a:rPr lang="en-US" sz="2800" dirty="0" smtClean="0"/>
              <a:t>Making mistakes?</a:t>
            </a:r>
          </a:p>
          <a:p>
            <a:pPr marL="514350" indent="-514350" eaLnBrk="1" fontAlgn="auto" hangingPunct="1">
              <a:spcAft>
                <a:spcPts val="0"/>
              </a:spcAft>
              <a:buFont typeface="+mj-lt"/>
              <a:buAutoNum type="arabicPeriod"/>
              <a:defRPr/>
            </a:pPr>
            <a:r>
              <a:rPr lang="en-US" sz="2800" dirty="0" smtClean="0"/>
              <a:t>EMR guideline prompts?</a:t>
            </a:r>
          </a:p>
        </p:txBody>
      </p:sp>
      <p:sp>
        <p:nvSpPr>
          <p:cNvPr id="19461" name="Date Placeholder 7"/>
          <p:cNvSpPr>
            <a:spLocks noGrp="1"/>
          </p:cNvSpPr>
          <p:nvPr>
            <p:ph type="dt" sz="half" idx="10"/>
          </p:nvPr>
        </p:nvSpPr>
        <p:spPr>
          <a:xfrm>
            <a:off x="228600" y="6400800"/>
            <a:ext cx="2133600" cy="365125"/>
          </a:xfrm>
        </p:spPr>
        <p:txBody>
          <a:bodyPr/>
          <a:lstStyle/>
          <a:p>
            <a:pPr>
              <a:defRPr/>
            </a:pPr>
            <a:r>
              <a:rPr lang="en-US" smtClean="0"/>
              <a:t>Summer 2014</a:t>
            </a:r>
            <a:endParaRPr lang="en-US" dirty="0"/>
          </a:p>
        </p:txBody>
      </p:sp>
      <p:sp>
        <p:nvSpPr>
          <p:cNvPr id="19462" name="Slide Number Placeholder 9"/>
          <p:cNvSpPr>
            <a:spLocks noGrp="1"/>
          </p:cNvSpPr>
          <p:nvPr>
            <p:ph type="sldNum" sz="quarter" idx="12"/>
          </p:nvPr>
        </p:nvSpPr>
        <p:spPr>
          <a:xfrm>
            <a:off x="6553200" y="6324600"/>
            <a:ext cx="2133600" cy="365125"/>
          </a:xfrm>
        </p:spPr>
        <p:txBody>
          <a:bodyPr/>
          <a:lstStyle/>
          <a:p>
            <a:pPr>
              <a:defRPr/>
            </a:pPr>
            <a:fld id="{CF4FD1BF-2E88-4FF8-8CA8-09A7C0D14FF1}" type="slidenum">
              <a:rPr lang="en-US"/>
              <a:pPr>
                <a:defRPr/>
              </a:pPr>
              <a:t>7</a:t>
            </a:fld>
            <a:endParaRPr lang="en-US" dirty="0"/>
          </a:p>
        </p:txBody>
      </p:sp>
      <p:sp>
        <p:nvSpPr>
          <p:cNvPr id="9" name="TextBox 8"/>
          <p:cNvSpPr txBox="1"/>
          <p:nvPr/>
        </p:nvSpPr>
        <p:spPr>
          <a:xfrm>
            <a:off x="1143000" y="1776413"/>
            <a:ext cx="6858000" cy="584200"/>
          </a:xfrm>
          <a:prstGeom prst="rect">
            <a:avLst/>
          </a:prstGeom>
          <a:noFill/>
        </p:spPr>
        <p:txBody>
          <a:bodyPr>
            <a:spAutoFit/>
          </a:bodyPr>
          <a:lstStyle/>
          <a:p>
            <a:pPr algn="ctr">
              <a:defRPr/>
            </a:pPr>
            <a:r>
              <a:rPr lang="en-US" sz="3200" b="1" dirty="0">
                <a:solidFill>
                  <a:srgbClr val="800000"/>
                </a:solidFill>
                <a:latin typeface="+mj-lt"/>
                <a:cs typeface="+mn-cs"/>
              </a:rPr>
              <a:t>At changing physician behaviors</a:t>
            </a:r>
          </a:p>
        </p:txBody>
      </p:sp>
      <p:sp>
        <p:nvSpPr>
          <p:cNvPr id="3" name="TextBox 2"/>
          <p:cNvSpPr txBox="1"/>
          <p:nvPr/>
        </p:nvSpPr>
        <p:spPr>
          <a:xfrm>
            <a:off x="304800" y="5791200"/>
            <a:ext cx="8610600" cy="830997"/>
          </a:xfrm>
          <a:prstGeom prst="rect">
            <a:avLst/>
          </a:prstGeom>
          <a:noFill/>
        </p:spPr>
        <p:txBody>
          <a:bodyPr wrap="square" rtlCol="0">
            <a:spAutoFit/>
          </a:bodyPr>
          <a:lstStyle/>
          <a:p>
            <a:endParaRPr lang="en-US" sz="1200" dirty="0"/>
          </a:p>
          <a:p>
            <a:r>
              <a:rPr lang="en-US" sz="1200" dirty="0"/>
              <a:t>Davis DA, Thomson MA, </a:t>
            </a:r>
            <a:r>
              <a:rPr lang="en-US" sz="1200" dirty="0" err="1"/>
              <a:t>Oxman</a:t>
            </a:r>
            <a:r>
              <a:rPr lang="en-US" sz="1200" dirty="0"/>
              <a:t> AD, Haynes RB. Changing physician performance: a systemic review of the effect of continuing medical education strategies. JAMA. 1995;274:700-705. </a:t>
            </a:r>
          </a:p>
          <a:p>
            <a:endParaRPr lang="en-US" sz="1200" dirty="0"/>
          </a:p>
        </p:txBody>
      </p:sp>
    </p:spTree>
    <p:custDataLst>
      <p:tags r:id="rId1"/>
    </p:custDataLst>
    <p:extLst>
      <p:ext uri="{BB962C8B-B14F-4D97-AF65-F5344CB8AC3E}">
        <p14:creationId xmlns:p14="http://schemas.microsoft.com/office/powerpoint/2010/main" val="3032980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219200"/>
            <a:ext cx="8229600" cy="609600"/>
          </a:xfrm>
        </p:spPr>
        <p:txBody>
          <a:bodyPr/>
          <a:lstStyle/>
          <a:p>
            <a:r>
              <a:rPr lang="en-US" sz="4000" dirty="0" smtClean="0"/>
              <a:t>Which method is most practical  for keeping up?</a:t>
            </a:r>
            <a:endParaRPr lang="en-US" sz="4000" dirty="0"/>
          </a:p>
        </p:txBody>
      </p:sp>
      <p:sp>
        <p:nvSpPr>
          <p:cNvPr id="3" name="TPAnswers"/>
          <p:cNvSpPr>
            <a:spLocks noGrp="1"/>
          </p:cNvSpPr>
          <p:nvPr>
            <p:ph type="body" idx="1"/>
            <p:custDataLst>
              <p:tags r:id="rId2"/>
            </p:custDataLst>
          </p:nvPr>
        </p:nvSpPr>
        <p:spPr>
          <a:xfrm>
            <a:off x="685800" y="2255837"/>
            <a:ext cx="8940800" cy="4525963"/>
          </a:xfrm>
        </p:spPr>
        <p:txBody>
          <a:bodyPr tIns="45720" bIns="45720">
            <a:noAutofit/>
          </a:bodyPr>
          <a:lstStyle/>
          <a:p>
            <a:pPr marL="514350" indent="-514350" eaLnBrk="1" fontAlgn="auto" hangingPunct="1">
              <a:spcAft>
                <a:spcPts val="0"/>
              </a:spcAft>
              <a:buFont typeface="+mj-lt"/>
              <a:buAutoNum type="arabicPeriod"/>
              <a:defRPr/>
            </a:pPr>
            <a:r>
              <a:rPr lang="en-US" sz="2800" dirty="0"/>
              <a:t>Attending conferences?</a:t>
            </a:r>
          </a:p>
          <a:p>
            <a:pPr marL="514350" indent="-514350" eaLnBrk="1" fontAlgn="auto" hangingPunct="1">
              <a:spcAft>
                <a:spcPts val="0"/>
              </a:spcAft>
              <a:buFont typeface="+mj-lt"/>
              <a:buAutoNum type="arabicPeriod"/>
              <a:defRPr/>
            </a:pPr>
            <a:r>
              <a:rPr lang="en-US" sz="2800" dirty="0"/>
              <a:t>Reading journal articles?</a:t>
            </a:r>
          </a:p>
          <a:p>
            <a:pPr marL="514350" indent="-514350" eaLnBrk="1" fontAlgn="auto" hangingPunct="1">
              <a:spcAft>
                <a:spcPts val="0"/>
              </a:spcAft>
              <a:buFont typeface="+mj-lt"/>
              <a:buAutoNum type="arabicPeriod"/>
              <a:defRPr/>
            </a:pPr>
            <a:r>
              <a:rPr lang="en-US" sz="2800" dirty="0"/>
              <a:t>Consult a colleague?</a:t>
            </a:r>
          </a:p>
          <a:p>
            <a:pPr marL="514350" indent="-514350" eaLnBrk="1" fontAlgn="auto" hangingPunct="1">
              <a:spcAft>
                <a:spcPts val="0"/>
              </a:spcAft>
              <a:buFont typeface="+mj-lt"/>
              <a:buAutoNum type="arabicPeriod"/>
              <a:defRPr/>
            </a:pPr>
            <a:r>
              <a:rPr lang="en-US" sz="2800" dirty="0"/>
              <a:t>Drug rep academic detailing?</a:t>
            </a:r>
          </a:p>
          <a:p>
            <a:pPr marL="514350" indent="-514350" eaLnBrk="1" fontAlgn="auto" hangingPunct="1">
              <a:spcAft>
                <a:spcPts val="0"/>
              </a:spcAft>
              <a:buFont typeface="+mj-lt"/>
              <a:buAutoNum type="arabicPeriod"/>
              <a:defRPr/>
            </a:pPr>
            <a:r>
              <a:rPr lang="en-US" sz="2800" dirty="0"/>
              <a:t>Looking up answers?</a:t>
            </a:r>
          </a:p>
          <a:p>
            <a:pPr marL="514350" indent="-514350" eaLnBrk="1" fontAlgn="auto" hangingPunct="1">
              <a:spcAft>
                <a:spcPts val="0"/>
              </a:spcAft>
              <a:buFont typeface="+mj-lt"/>
              <a:buAutoNum type="arabicPeriod"/>
              <a:defRPr/>
            </a:pPr>
            <a:r>
              <a:rPr lang="en-US" sz="2800" dirty="0"/>
              <a:t>Making mistakes?</a:t>
            </a:r>
          </a:p>
          <a:p>
            <a:pPr marL="514350" indent="-514350" eaLnBrk="1" fontAlgn="auto" hangingPunct="1">
              <a:spcAft>
                <a:spcPts val="0"/>
              </a:spcAft>
              <a:buFont typeface="+mj-lt"/>
              <a:buAutoNum type="arabicPeriod"/>
              <a:defRPr/>
            </a:pPr>
            <a:r>
              <a:rPr lang="en-US" sz="2800" dirty="0"/>
              <a:t>EMR guideline prompts?</a:t>
            </a:r>
          </a:p>
        </p:txBody>
      </p:sp>
      <p:sp>
        <p:nvSpPr>
          <p:cNvPr id="4" name="Date Placeholder 3"/>
          <p:cNvSpPr>
            <a:spLocks noGrp="1"/>
          </p:cNvSpPr>
          <p:nvPr>
            <p:ph type="dt" sz="half" idx="10"/>
          </p:nvPr>
        </p:nvSpPr>
        <p:spPr/>
        <p:txBody>
          <a:bodyPr/>
          <a:lstStyle/>
          <a:p>
            <a:pPr>
              <a:defRPr/>
            </a:pPr>
            <a:r>
              <a:rPr lang="en-US" smtClean="0"/>
              <a:t>Summer 2014</a:t>
            </a:r>
            <a:endParaRPr lang="en-US"/>
          </a:p>
        </p:txBody>
      </p:sp>
      <p:sp>
        <p:nvSpPr>
          <p:cNvPr id="5" name="Slide Number Placeholder 4"/>
          <p:cNvSpPr>
            <a:spLocks noGrp="1"/>
          </p:cNvSpPr>
          <p:nvPr>
            <p:ph type="sldNum" sz="quarter" idx="12"/>
          </p:nvPr>
        </p:nvSpPr>
        <p:spPr/>
        <p:txBody>
          <a:bodyPr/>
          <a:lstStyle/>
          <a:p>
            <a:pPr>
              <a:defRPr/>
            </a:pPr>
            <a:fld id="{C034F57B-1F0E-4E3B-8CA9-F9A5B3AE1F98}" type="slidenum">
              <a:rPr lang="en-US" smtClean="0"/>
              <a:pPr>
                <a:defRPr/>
              </a:pPr>
              <a:t>8</a:t>
            </a:fld>
            <a:endParaRPr lang="en-US"/>
          </a:p>
        </p:txBody>
      </p:sp>
    </p:spTree>
    <p:custDataLst>
      <p:tags r:id="rId1"/>
    </p:custDataLst>
    <p:extLst>
      <p:ext uri="{BB962C8B-B14F-4D97-AF65-F5344CB8AC3E}">
        <p14:creationId xmlns:p14="http://schemas.microsoft.com/office/powerpoint/2010/main" val="1608688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57200" y="1219200"/>
            <a:ext cx="8229600" cy="609600"/>
          </a:xfrm>
        </p:spPr>
        <p:txBody>
          <a:bodyPr rtlCol="0">
            <a:noAutofit/>
          </a:bodyPr>
          <a:lstStyle/>
          <a:p>
            <a:pPr eaLnBrk="1" fontAlgn="auto" hangingPunct="1">
              <a:spcAft>
                <a:spcPts val="0"/>
              </a:spcAft>
              <a:defRPr/>
            </a:pPr>
            <a:r>
              <a:rPr lang="en-US" dirty="0" smtClean="0"/>
              <a:t>Lifelong Learning</a:t>
            </a:r>
          </a:p>
        </p:txBody>
      </p:sp>
      <p:sp>
        <p:nvSpPr>
          <p:cNvPr id="23555" name="Rectangle 3"/>
          <p:cNvSpPr>
            <a:spLocks noGrp="1" noChangeArrowheads="1"/>
          </p:cNvSpPr>
          <p:nvPr>
            <p:ph idx="1"/>
          </p:nvPr>
        </p:nvSpPr>
        <p:spPr>
          <a:xfrm>
            <a:off x="533400" y="1905000"/>
            <a:ext cx="7864475" cy="4073525"/>
          </a:xfrm>
        </p:spPr>
        <p:txBody>
          <a:bodyPr/>
          <a:lstStyle/>
          <a:p>
            <a:pPr eaLnBrk="1" hangingPunct="1"/>
            <a:r>
              <a:rPr lang="en-US" dirty="0" smtClean="0"/>
              <a:t>Old method:  read a few journal articles per week, go to conference once a year</a:t>
            </a:r>
          </a:p>
          <a:p>
            <a:pPr eaLnBrk="1" hangingPunct="1"/>
            <a:r>
              <a:rPr lang="en-US" dirty="0" smtClean="0"/>
              <a:t>Reality: </a:t>
            </a:r>
            <a:r>
              <a:rPr lang="en-US" dirty="0" smtClean="0">
                <a:cs typeface="Arial" charset="0"/>
              </a:rPr>
              <a:t>Primary care docs would need over 17 </a:t>
            </a:r>
            <a:r>
              <a:rPr lang="en-US" dirty="0" err="1" smtClean="0">
                <a:cs typeface="Arial" charset="0"/>
              </a:rPr>
              <a:t>hrs</a:t>
            </a:r>
            <a:r>
              <a:rPr lang="en-US" dirty="0" smtClean="0">
                <a:cs typeface="Arial" charset="0"/>
              </a:rPr>
              <a:t>/day just to review </a:t>
            </a:r>
            <a:r>
              <a:rPr lang="en-US" u="sng" dirty="0" smtClean="0">
                <a:cs typeface="Arial" charset="0"/>
              </a:rPr>
              <a:t>reasonable</a:t>
            </a:r>
            <a:r>
              <a:rPr lang="en-US" dirty="0" smtClean="0">
                <a:cs typeface="Arial" charset="0"/>
              </a:rPr>
              <a:t> and </a:t>
            </a:r>
            <a:r>
              <a:rPr lang="en-US" u="sng" dirty="0" smtClean="0">
                <a:cs typeface="Arial" charset="0"/>
              </a:rPr>
              <a:t>pertinent</a:t>
            </a:r>
            <a:r>
              <a:rPr lang="en-US" dirty="0" smtClean="0">
                <a:cs typeface="Arial" charset="0"/>
              </a:rPr>
              <a:t> material</a:t>
            </a:r>
          </a:p>
          <a:p>
            <a:pPr lvl="2" eaLnBrk="1" hangingPunct="1"/>
            <a:r>
              <a:rPr lang="en-US" dirty="0" smtClean="0">
                <a:cs typeface="Arial" charset="0"/>
              </a:rPr>
              <a:t>Even in one narrow specialty would need 6+hrs/wk</a:t>
            </a:r>
          </a:p>
          <a:p>
            <a:pPr lvl="2" eaLnBrk="1" hangingPunct="1"/>
            <a:r>
              <a:rPr lang="en-US" dirty="0" smtClean="0">
                <a:cs typeface="Arial" charset="0"/>
              </a:rPr>
              <a:t>Practicing docs (all specialties) average 1-1.5 </a:t>
            </a:r>
            <a:r>
              <a:rPr lang="en-US" dirty="0" err="1" smtClean="0">
                <a:cs typeface="Arial" charset="0"/>
              </a:rPr>
              <a:t>hrs</a:t>
            </a:r>
            <a:r>
              <a:rPr lang="en-US" dirty="0" smtClean="0">
                <a:cs typeface="Arial" charset="0"/>
              </a:rPr>
              <a:t>/wk</a:t>
            </a:r>
          </a:p>
          <a:p>
            <a:pPr lvl="2" eaLnBrk="1" hangingPunct="1"/>
            <a:endParaRPr lang="en-US" dirty="0" smtClean="0"/>
          </a:p>
          <a:p>
            <a:pPr eaLnBrk="1" hangingPunct="1"/>
            <a:endParaRPr lang="en-US" dirty="0" smtClean="0"/>
          </a:p>
          <a:p>
            <a:pPr eaLnBrk="1" hangingPunct="1"/>
            <a:endParaRPr lang="en-US" dirty="0" smtClean="0"/>
          </a:p>
        </p:txBody>
      </p:sp>
      <p:sp>
        <p:nvSpPr>
          <p:cNvPr id="20486" name="Date Placeholder 6"/>
          <p:cNvSpPr>
            <a:spLocks noGrp="1"/>
          </p:cNvSpPr>
          <p:nvPr>
            <p:ph type="dt" sz="half" idx="10"/>
          </p:nvPr>
        </p:nvSpPr>
        <p:spPr/>
        <p:txBody>
          <a:bodyPr/>
          <a:lstStyle/>
          <a:p>
            <a:pPr>
              <a:defRPr/>
            </a:pPr>
            <a:r>
              <a:rPr lang="en-US" smtClean="0"/>
              <a:t>Summer 2014</a:t>
            </a:r>
            <a:endParaRPr lang="en-US"/>
          </a:p>
        </p:txBody>
      </p:sp>
      <p:sp>
        <p:nvSpPr>
          <p:cNvPr id="20482" name="Slide Number Placeholder 5"/>
          <p:cNvSpPr>
            <a:spLocks noGrp="1"/>
          </p:cNvSpPr>
          <p:nvPr>
            <p:ph type="sldNum" sz="quarter" idx="12"/>
          </p:nvPr>
        </p:nvSpPr>
        <p:spPr/>
        <p:txBody>
          <a:bodyPr/>
          <a:lstStyle/>
          <a:p>
            <a:pPr>
              <a:defRPr/>
            </a:pPr>
            <a:fld id="{E6242070-B466-4592-90CD-6FBCA26BAE5E}" type="slidenum">
              <a:rPr lang="en-US"/>
              <a:pPr>
                <a:defRPr/>
              </a:pPr>
              <a:t>9</a:t>
            </a:fld>
            <a:endParaRPr lang="en-US"/>
          </a:p>
        </p:txBody>
      </p:sp>
      <p:pic>
        <p:nvPicPr>
          <p:cNvPr id="23558" name="Picture 4" descr="MCj034788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4876800"/>
            <a:ext cx="18272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79294" y="5661819"/>
            <a:ext cx="6934200" cy="830997"/>
          </a:xfrm>
          <a:prstGeom prst="rect">
            <a:avLst/>
          </a:prstGeom>
          <a:noFill/>
        </p:spPr>
        <p:txBody>
          <a:bodyPr wrap="square" rtlCol="0">
            <a:spAutoFit/>
          </a:bodyPr>
          <a:lstStyle/>
          <a:p>
            <a:r>
              <a:rPr lang="en-US" sz="1600" dirty="0" err="1" smtClean="0"/>
              <a:t>Ebell</a:t>
            </a:r>
            <a:r>
              <a:rPr lang="en-US" sz="1600" dirty="0" smtClean="0"/>
              <a:t>, MH, Shaughnessy, A. 2003. Information Mastery: integrating continuing medical education with the information needs of clinicians.  </a:t>
            </a:r>
            <a:r>
              <a:rPr lang="en-US" sz="1600" i="1" dirty="0" smtClean="0"/>
              <a:t>J Cont Edu H Pro</a:t>
            </a:r>
            <a:r>
              <a:rPr lang="en-US" sz="1600" dirty="0" smtClean="0"/>
              <a:t>f. (23) pp. S53-S62.</a:t>
            </a:r>
            <a:endParaRPr lang="en-US" sz="1600" dirty="0"/>
          </a:p>
        </p:txBody>
      </p:sp>
    </p:spTree>
    <p:custDataLst>
      <p:tags r:id="rId1"/>
    </p:custDataLst>
    <p:extLst>
      <p:ext uri="{BB962C8B-B14F-4D97-AF65-F5344CB8AC3E}">
        <p14:creationId xmlns:p14="http://schemas.microsoft.com/office/powerpoint/2010/main" val="684411025"/>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 name="SLIDEGUID" val="C5BB19A2F9E64C4EB48B56FAC7B80D64"/>
  <p:tag name="SLIDEID" val="C5BB19A2F9E64C4EB48B56FAC7B80D64"/>
  <p:tag name="SLIDEORDER" val="1"/>
  <p:tag name="SLIDETYPE" val="Q"/>
  <p:tag name="DEMOGRAPHIC" val="False"/>
  <p:tag name="SPEEDSCORING" val="False"/>
  <p:tag name="CORRECTPOINTVALUE" val="100"/>
  <p:tag name="INCORRECTPOINTVALUE" val="0"/>
  <p:tag name="VALUEFORMAT" val="0%"/>
  <p:tag name="QUESTIONALIAS" val="Guess Which are Most Effective"/>
  <p:tag name="ANSWERSALIAS" val="Attending conferences?|smicln|Reading journal articles?|smicln|Consult a colleague?|smicln|Drug rep academic detailing?|smicln|Looking up answers?|smicln|Making mistakes?|smicln|EMR guideline prompts?"/>
  <p:tag name="TOTALRESPONSES" val="53"/>
  <p:tag name="RESPONSECOUNT" val="53"/>
  <p:tag name="SLICED" val="False"/>
  <p:tag name="RESPONSES" val="6;6;6;6;6;6;6;6;6;6;6;6;6;6;6;6;6;6;6;6;6;6;6;2;6;3;5;6;6;6;6;6;6;6;6;6;6;6;6;6;6;5;6;6;6;6;6;6;6;6;6;6;5;-;"/>
  <p:tag name="CHARTSTRINGSTD" val="0 1 1 0 3 48 0"/>
  <p:tag name="CHARTSTRINGREV" val="0 48 3 0 1 1 0"/>
  <p:tag name="CHARTSTRINGSTDPER" val="0 0.0188679245283019 0.0188679245283019 0 0.0566037735849057 0.905660377358491 0"/>
  <p:tag name="CHARTSTRINGREVPER" val="0 0.905660377358491 0.0566037735849057 0 0.0188679245283019 0.0188679245283019 0"/>
  <p:tag name="VALUES" val="Incorrect|smicln|Incorrect|smicln|Incorrect|smicln|Correct|smicln|Incorrect|smicln|Incorrect|smicln|Incorrect"/>
  <p:tag name="RESPONSESGATHERED" val="False"/>
  <p:tag name="ANONYMOUSTEMP" val="False"/>
</p:tagLst>
</file>

<file path=ppt/tags/tag3.xml><?xml version="1.0" encoding="utf-8"?>
<p:tagLst xmlns:a="http://schemas.openxmlformats.org/drawingml/2006/main" xmlns:r="http://schemas.openxmlformats.org/officeDocument/2006/relationships" xmlns:p="http://schemas.openxmlformats.org/presentationml/2006/main">
  <p:tag name="ANSWERBULLETS" val="3"/>
  <p:tag name="TEXTLENGTH" val="158"/>
  <p:tag name="FONTSIZE" val="32"/>
  <p:tag name="BULLETTYPE" val="ppBulletArabicPeriod"/>
  <p:tag name="ANSWERTEXT" val="Attending conferences?&#10;Reading journal articles?&#10;Consult a colleague?&#10;Drug rep academic detailing?&#10;Looking up answers?&#10;Making mistakes?&#10;EMR guideline prompts?"/>
  <p:tag name="OLDNUMANSWERS" val="7"/>
</p:tagLst>
</file>

<file path=ppt/tags/tag4.xml><?xml version="1.0" encoding="utf-8"?>
<p:tagLst xmlns:a="http://schemas.openxmlformats.org/drawingml/2006/main" xmlns:r="http://schemas.openxmlformats.org/officeDocument/2006/relationships" xmlns:p="http://schemas.openxmlformats.org/presentationml/2006/main">
  <p:tag name="SLIDEGUID" val="15E37BDDE09E468581F51FE2A3AE19ED"/>
  <p:tag name="SLIDEID" val="15E37BDDE09E468581F51FE2A3AE19ED"/>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method is best for keeping up?"/>
  <p:tag name="ANSWERSALIAS" val="Attending conferences?|smicln|Reading journal articles?|smicln|Consult a colleague?|smicln|Drug rep academic detailing?|smicln|Looking up answers?|smicln|Making mistakes?|smicln|EMR guideline prompts?"/>
  <p:tag name="TOTALRESPONSES" val="53"/>
  <p:tag name="RESPONSECOUNT" val="53"/>
  <p:tag name="SLICED" val="False"/>
  <p:tag name="RESPONSES" val="1;2;2;5;3;2;2;2;2;1;2;1;2;2;1;1;2;1;2;2;2;5;2;2;2;7;7;2;2;2;2;-;2;1;2;2;2;2;1;1;1;2;2;2;5;5;3;3;2;2;1;1;1;4;"/>
  <p:tag name="CHARTSTRINGSTD" val="13 30 3 1 4 0 2"/>
  <p:tag name="CHARTSTRINGREV" val="2 0 4 1 3 30 13"/>
  <p:tag name="CHARTSTRINGSTDPER" val="0.245283018867925 0.566037735849057 0.0566037735849057 0.0188679245283019 0.0754716981132075 0 0.0377358490566038"/>
  <p:tag name="CHARTSTRINGREVPER" val="0.0377358490566038 0 0.0754716981132075 0.0188679245283019 0.0566037735849057 0.566037735849057 0.245283018867925"/>
  <p:tag name="VALUES" val="Incorrect|smicln|Incorrect|smicln|Incorrect|smicln|Incorrect|smicln|Correct|smicln|Incorrect|smicln|Incorrect"/>
  <p:tag name="RESPONSESGATHERED" val="False"/>
  <p:tag name="ANONYMOUSTEMP" val="False"/>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TEXTLENGTH" val="158"/>
  <p:tag name="FONTSIZE" val="32"/>
  <p:tag name="BULLETTYPE" val="ppBulletArabicPeriod"/>
  <p:tag name="ANSWERTEXT" val="Attending conferences?&#10;Reading journal articles?&#10;Consult a colleague?&#10;Drug rep academic detailing?&#10;Looking up answers?&#10;Making mistakes?&#10;EMR guideline prompts?"/>
  <p:tag name="OLDNUMANSWERS" val="7"/>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Soft Lab">
  <a:themeElements>
    <a:clrScheme name="Soft La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oft La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oft La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ft La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ft La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ft La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ft La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ft La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ft La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ft La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ft La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ft La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ft La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ft La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oft Lab 13">
        <a:dk1>
          <a:srgbClr val="800000"/>
        </a:dk1>
        <a:lt1>
          <a:srgbClr val="FFFFFF"/>
        </a:lt1>
        <a:dk2>
          <a:srgbClr val="FFFFFF"/>
        </a:dk2>
        <a:lt2>
          <a:srgbClr val="660000"/>
        </a:lt2>
        <a:accent1>
          <a:srgbClr val="CCCC99"/>
        </a:accent1>
        <a:accent2>
          <a:srgbClr val="000000"/>
        </a:accent2>
        <a:accent3>
          <a:srgbClr val="FFFFFF"/>
        </a:accent3>
        <a:accent4>
          <a:srgbClr val="6C0000"/>
        </a:accent4>
        <a:accent5>
          <a:srgbClr val="E2E2CA"/>
        </a:accent5>
        <a:accent6>
          <a:srgbClr val="000000"/>
        </a:accent6>
        <a:hlink>
          <a:srgbClr val="CCCC99"/>
        </a:hlink>
        <a:folHlink>
          <a:srgbClr val="99CC00"/>
        </a:folHlink>
      </a:clrScheme>
      <a:clrMap bg1="lt1" tx1="dk1" bg2="lt2" tx2="dk2" accent1="accent1" accent2="accent2" accent3="accent3" accent4="accent4" accent5="accent5" accent6="accent6" hlink="hlink" folHlink="folHlink"/>
    </a:extraClrScheme>
    <a:extraClrScheme>
      <a:clrScheme name="Soft Lab 14">
        <a:dk1>
          <a:srgbClr val="800000"/>
        </a:dk1>
        <a:lt1>
          <a:srgbClr val="FFFFFF"/>
        </a:lt1>
        <a:dk2>
          <a:srgbClr val="FFFFFF"/>
        </a:dk2>
        <a:lt2>
          <a:srgbClr val="660000"/>
        </a:lt2>
        <a:accent1>
          <a:srgbClr val="CCCC99"/>
        </a:accent1>
        <a:accent2>
          <a:srgbClr val="000000"/>
        </a:accent2>
        <a:accent3>
          <a:srgbClr val="FFFFFF"/>
        </a:accent3>
        <a:accent4>
          <a:srgbClr val="6C0000"/>
        </a:accent4>
        <a:accent5>
          <a:srgbClr val="E2E2CA"/>
        </a:accent5>
        <a:accent6>
          <a:srgbClr val="000000"/>
        </a:accent6>
        <a:hlink>
          <a:srgbClr val="006666"/>
        </a:hlink>
        <a:folHlink>
          <a:srgbClr val="99CC00"/>
        </a:folHlink>
      </a:clrScheme>
      <a:clrMap bg1="lt1" tx1="dk1" bg2="lt2" tx2="dk2" accent1="accent1" accent2="accent2" accent3="accent3" accent4="accent4" accent5="accent5" accent6="accent6" hlink="hlink" folHlink="folHlink"/>
    </a:extraClrScheme>
    <a:extraClrScheme>
      <a:clrScheme name="Soft Lab 15">
        <a:dk1>
          <a:srgbClr val="FFFCCC"/>
        </a:dk1>
        <a:lt1>
          <a:srgbClr val="FFFFFF"/>
        </a:lt1>
        <a:dk2>
          <a:srgbClr val="FFFFFF"/>
        </a:dk2>
        <a:lt2>
          <a:srgbClr val="660000"/>
        </a:lt2>
        <a:accent1>
          <a:srgbClr val="CCCC99"/>
        </a:accent1>
        <a:accent2>
          <a:srgbClr val="000000"/>
        </a:accent2>
        <a:accent3>
          <a:srgbClr val="FFFFFF"/>
        </a:accent3>
        <a:accent4>
          <a:srgbClr val="DAD7AE"/>
        </a:accent4>
        <a:accent5>
          <a:srgbClr val="E2E2CA"/>
        </a:accent5>
        <a:accent6>
          <a:srgbClr val="000000"/>
        </a:accent6>
        <a:hlink>
          <a:srgbClr val="376357"/>
        </a:hlink>
        <a:folHlink>
          <a:srgbClr val="99CC00"/>
        </a:folHlink>
      </a:clrScheme>
      <a:clrMap bg1="lt1" tx1="dk1" bg2="lt2" tx2="dk2" accent1="accent1" accent2="accent2" accent3="accent3" accent4="accent4" accent5="accent5" accent6="accent6" hlink="hlink" folHlink="folHlink"/>
    </a:extraClrScheme>
    <a:extraClrScheme>
      <a:clrScheme name="Soft Lab 16">
        <a:dk1>
          <a:srgbClr val="800000"/>
        </a:dk1>
        <a:lt1>
          <a:srgbClr val="FFFFFF"/>
        </a:lt1>
        <a:dk2>
          <a:srgbClr val="FFFFFF"/>
        </a:dk2>
        <a:lt2>
          <a:srgbClr val="660000"/>
        </a:lt2>
        <a:accent1>
          <a:srgbClr val="CCCC99"/>
        </a:accent1>
        <a:accent2>
          <a:srgbClr val="000000"/>
        </a:accent2>
        <a:accent3>
          <a:srgbClr val="FFFFFF"/>
        </a:accent3>
        <a:accent4>
          <a:srgbClr val="6C0000"/>
        </a:accent4>
        <a:accent5>
          <a:srgbClr val="E2E2CA"/>
        </a:accent5>
        <a:accent6>
          <a:srgbClr val="000000"/>
        </a:accent6>
        <a:hlink>
          <a:srgbClr val="376357"/>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0 COM PowerPoint Template ">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0C0C0C"/>
      </a:accent4>
      <a:accent5>
        <a:srgbClr val="4BACC6"/>
      </a:accent5>
      <a:accent6>
        <a:srgbClr val="F79646"/>
      </a:accent6>
      <a:hlink>
        <a:srgbClr val="632423"/>
      </a:hlink>
      <a:folHlink>
        <a:srgbClr val="63242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B3FF8F24452A4D92F08622D4716B74" ma:contentTypeVersion="0" ma:contentTypeDescription="Create a new document." ma:contentTypeScope="" ma:versionID="23396663c3ff4a6feeba6cae418e0bc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17AA5B-FE7C-465D-825C-2BC36379F67E}">
  <ds:schemaRefs>
    <ds:schemaRef ds:uri="http://purl.org/dc/dcmitype/"/>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DCEFB50-7E06-45D6-BB2F-804E37503E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8AFDB9A-8AC9-44E4-B4DA-15CDF26592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11144</TotalTime>
  <Words>1265</Words>
  <Application>Microsoft Office PowerPoint</Application>
  <PresentationFormat>On-screen Show (4:3)</PresentationFormat>
  <Paragraphs>121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Soft Lab</vt:lpstr>
      <vt:lpstr>2010 COM PowerPoint Template </vt:lpstr>
      <vt:lpstr>Lifelong Learning: Keeping Up to Date in the 21st Century</vt:lpstr>
      <vt:lpstr>FSU CoM Competency</vt:lpstr>
      <vt:lpstr>Knowledge</vt:lpstr>
      <vt:lpstr>In the Beginning…</vt:lpstr>
      <vt:lpstr>“Textbooks don’t smell as their contents rot, so readers will need to develop alternative crap detectors to avoid poisoning their minds and robbing their patients of current best care.”</vt:lpstr>
      <vt:lpstr>21st Century Medical Information</vt:lpstr>
      <vt:lpstr>Guess Which are Most Effective</vt:lpstr>
      <vt:lpstr>Which method is most practical  for keeping up?</vt:lpstr>
      <vt:lpstr>Lifelong Learning</vt:lpstr>
      <vt:lpstr>How to Keep Up-to-Date</vt:lpstr>
      <vt:lpstr>Review </vt:lpstr>
    </vt:vector>
  </TitlesOfParts>
  <Company>FSUCOM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Reliable Online Medical Information</dc:title>
  <dc:creator>Nancy Clark</dc:creator>
  <cp:lastModifiedBy>Windows User</cp:lastModifiedBy>
  <cp:revision>428</cp:revision>
  <cp:lastPrinted>2012-06-20T21:18:16Z</cp:lastPrinted>
  <dcterms:created xsi:type="dcterms:W3CDTF">2002-01-13T18:57:37Z</dcterms:created>
  <dcterms:modified xsi:type="dcterms:W3CDTF">2014-05-13T18:00:30Z</dcterms:modified>
</cp:coreProperties>
</file>