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5"/>
  </p:sldMasterIdLst>
  <p:notesMasterIdLst>
    <p:notesMasterId r:id="rId40"/>
  </p:notesMasterIdLst>
  <p:handoutMasterIdLst>
    <p:handoutMasterId r:id="rId41"/>
  </p:handoutMasterIdLst>
  <p:sldIdLst>
    <p:sldId id="309" r:id="rId6"/>
    <p:sldId id="292" r:id="rId7"/>
    <p:sldId id="310" r:id="rId8"/>
    <p:sldId id="324" r:id="rId9"/>
    <p:sldId id="270" r:id="rId10"/>
    <p:sldId id="344" r:id="rId11"/>
    <p:sldId id="325" r:id="rId12"/>
    <p:sldId id="330" r:id="rId13"/>
    <p:sldId id="331" r:id="rId14"/>
    <p:sldId id="353" r:id="rId15"/>
    <p:sldId id="333" r:id="rId16"/>
    <p:sldId id="334" r:id="rId17"/>
    <p:sldId id="409" r:id="rId18"/>
    <p:sldId id="335" r:id="rId19"/>
    <p:sldId id="354" r:id="rId20"/>
    <p:sldId id="339" r:id="rId21"/>
    <p:sldId id="356" r:id="rId22"/>
    <p:sldId id="338" r:id="rId23"/>
    <p:sldId id="336" r:id="rId24"/>
    <p:sldId id="337" r:id="rId25"/>
    <p:sldId id="355" r:id="rId26"/>
    <p:sldId id="332" r:id="rId27"/>
    <p:sldId id="416" r:id="rId28"/>
    <p:sldId id="315" r:id="rId29"/>
    <p:sldId id="359" r:id="rId30"/>
    <p:sldId id="443" r:id="rId31"/>
    <p:sldId id="444" r:id="rId32"/>
    <p:sldId id="445" r:id="rId33"/>
    <p:sldId id="288" r:id="rId34"/>
    <p:sldId id="437" r:id="rId35"/>
    <p:sldId id="438" r:id="rId36"/>
    <p:sldId id="439" r:id="rId37"/>
    <p:sldId id="440" r:id="rId38"/>
    <p:sldId id="441" r:id="rId39"/>
  </p:sldIdLst>
  <p:sldSz cx="9144000" cy="6858000" type="screen4x3"/>
  <p:notesSz cx="9296400" cy="70104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DBC3C3"/>
    <a:srgbClr val="9999FF"/>
    <a:srgbClr val="CCB4B4"/>
    <a:srgbClr val="993366"/>
    <a:srgbClr val="000000"/>
    <a:srgbClr val="FF53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2" autoAdjust="0"/>
    <p:restoredTop sz="82028" autoAdjust="0"/>
  </p:normalViewPr>
  <p:slideViewPr>
    <p:cSldViewPr>
      <p:cViewPr>
        <p:scale>
          <a:sx n="75" d="100"/>
          <a:sy n="75" d="100"/>
        </p:scale>
        <p:origin x="-1590" y="-90"/>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4424"/>
    </p:cViewPr>
  </p:sorterViewPr>
  <p:notesViewPr>
    <p:cSldViewPr>
      <p:cViewPr varScale="1">
        <p:scale>
          <a:sx n="79" d="100"/>
          <a:sy n="79" d="100"/>
        </p:scale>
        <p:origin x="-1974" y="-84"/>
      </p:cViewPr>
      <p:guideLst>
        <p:guide orient="horz" pos="2207"/>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7520" cy="350461"/>
          </a:xfrm>
          <a:prstGeom prst="rect">
            <a:avLst/>
          </a:prstGeom>
        </p:spPr>
        <p:txBody>
          <a:bodyPr vert="horz" lIns="92049" tIns="46024" rIns="92049" bIns="46024"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5266759" y="1"/>
            <a:ext cx="4027520" cy="350461"/>
          </a:xfrm>
          <a:prstGeom prst="rect">
            <a:avLst/>
          </a:prstGeom>
        </p:spPr>
        <p:txBody>
          <a:bodyPr vert="horz" lIns="92049" tIns="46024" rIns="92049" bIns="46024" rtlCol="0"/>
          <a:lstStyle>
            <a:lvl1pPr algn="r">
              <a:defRPr sz="1200">
                <a:latin typeface="Arial" charset="0"/>
                <a:cs typeface="+mn-cs"/>
              </a:defRPr>
            </a:lvl1pPr>
          </a:lstStyle>
          <a:p>
            <a:pPr>
              <a:defRPr/>
            </a:pPr>
            <a:fld id="{5BC3993D-2FA5-461B-86DE-E56C6BBF3757}" type="datetimeFigureOut">
              <a:rPr lang="en-US"/>
              <a:pPr>
                <a:defRPr/>
              </a:pPr>
              <a:t>5/9/2014</a:t>
            </a:fld>
            <a:endParaRPr lang="en-US"/>
          </a:p>
        </p:txBody>
      </p:sp>
      <p:sp>
        <p:nvSpPr>
          <p:cNvPr id="4" name="Footer Placeholder 3"/>
          <p:cNvSpPr>
            <a:spLocks noGrp="1"/>
          </p:cNvSpPr>
          <p:nvPr>
            <p:ph type="ftr" sz="quarter" idx="2"/>
          </p:nvPr>
        </p:nvSpPr>
        <p:spPr>
          <a:xfrm>
            <a:off x="1" y="6658736"/>
            <a:ext cx="4027520" cy="350460"/>
          </a:xfrm>
          <a:prstGeom prst="rect">
            <a:avLst/>
          </a:prstGeom>
        </p:spPr>
        <p:txBody>
          <a:bodyPr vert="horz" lIns="92049" tIns="46024" rIns="92049" bIns="46024"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5266759" y="6658736"/>
            <a:ext cx="4027520" cy="350460"/>
          </a:xfrm>
          <a:prstGeom prst="rect">
            <a:avLst/>
          </a:prstGeom>
        </p:spPr>
        <p:txBody>
          <a:bodyPr vert="horz" lIns="92049" tIns="46024" rIns="92049" bIns="46024" rtlCol="0" anchor="b"/>
          <a:lstStyle>
            <a:lvl1pPr algn="r">
              <a:defRPr sz="1200">
                <a:latin typeface="Arial" charset="0"/>
                <a:cs typeface="+mn-cs"/>
              </a:defRPr>
            </a:lvl1pPr>
          </a:lstStyle>
          <a:p>
            <a:pPr>
              <a:defRPr/>
            </a:pPr>
            <a:fld id="{D64596AB-3A56-4E6E-AE08-828145C0DFFF}" type="slidenum">
              <a:rPr lang="en-US"/>
              <a:pPr>
                <a:defRPr/>
              </a:pPr>
              <a:t>‹#›</a:t>
            </a:fld>
            <a:endParaRPr lang="en-US"/>
          </a:p>
        </p:txBody>
      </p:sp>
    </p:spTree>
    <p:extLst>
      <p:ext uri="{BB962C8B-B14F-4D97-AF65-F5344CB8AC3E}">
        <p14:creationId xmlns:p14="http://schemas.microsoft.com/office/powerpoint/2010/main" val="658541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1"/>
            <a:ext cx="4029643" cy="350461"/>
          </a:xfrm>
          <a:prstGeom prst="rect">
            <a:avLst/>
          </a:prstGeom>
          <a:noFill/>
          <a:ln w="9525">
            <a:noFill/>
            <a:miter lim="800000"/>
            <a:headEnd/>
            <a:tailEnd/>
          </a:ln>
          <a:effectLst/>
        </p:spPr>
        <p:txBody>
          <a:bodyPr vert="horz" wrap="square" lIns="94166" tIns="47083" rIns="94166" bIns="47083" numCol="1" anchor="t" anchorCtr="0" compatLnSpc="1">
            <a:prstTxWarp prst="textNoShape">
              <a:avLst/>
            </a:prstTxWarp>
          </a:bodyPr>
          <a:lstStyle>
            <a:lvl1pPr defTabSz="941258">
              <a:defRPr sz="1200">
                <a:latin typeface="Arial" charset="0"/>
                <a:cs typeface="+mn-cs"/>
              </a:defRPr>
            </a:lvl1pPr>
          </a:lstStyle>
          <a:p>
            <a:pPr>
              <a:defRPr/>
            </a:pPr>
            <a:endParaRPr lang="en-US"/>
          </a:p>
        </p:txBody>
      </p:sp>
      <p:sp>
        <p:nvSpPr>
          <p:cNvPr id="38915" name="Rectangle 3"/>
          <p:cNvSpPr>
            <a:spLocks noGrp="1" noChangeArrowheads="1"/>
          </p:cNvSpPr>
          <p:nvPr>
            <p:ph type="dt" idx="1"/>
          </p:nvPr>
        </p:nvSpPr>
        <p:spPr bwMode="auto">
          <a:xfrm>
            <a:off x="5264636" y="1"/>
            <a:ext cx="4029641" cy="350461"/>
          </a:xfrm>
          <a:prstGeom prst="rect">
            <a:avLst/>
          </a:prstGeom>
          <a:noFill/>
          <a:ln w="9525">
            <a:noFill/>
            <a:miter lim="800000"/>
            <a:headEnd/>
            <a:tailEnd/>
          </a:ln>
          <a:effectLst/>
        </p:spPr>
        <p:txBody>
          <a:bodyPr vert="horz" wrap="square" lIns="94166" tIns="47083" rIns="94166" bIns="47083" numCol="1" anchor="t" anchorCtr="0" compatLnSpc="1">
            <a:prstTxWarp prst="textNoShape">
              <a:avLst/>
            </a:prstTxWarp>
          </a:bodyPr>
          <a:lstStyle>
            <a:lvl1pPr algn="r" defTabSz="941258">
              <a:defRPr sz="1200">
                <a:latin typeface="Arial" charset="0"/>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2897188" y="527050"/>
            <a:ext cx="3502025" cy="2627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31553" y="3329970"/>
            <a:ext cx="7435421" cy="3154138"/>
          </a:xfrm>
          <a:prstGeom prst="rect">
            <a:avLst/>
          </a:prstGeom>
          <a:noFill/>
          <a:ln w="9525">
            <a:noFill/>
            <a:miter lim="800000"/>
            <a:headEnd/>
            <a:tailEnd/>
          </a:ln>
          <a:effectLst/>
        </p:spPr>
        <p:txBody>
          <a:bodyPr vert="horz" wrap="square" lIns="94166" tIns="47083" rIns="94166" bIns="470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2" y="6658736"/>
            <a:ext cx="4029643" cy="350460"/>
          </a:xfrm>
          <a:prstGeom prst="rect">
            <a:avLst/>
          </a:prstGeom>
          <a:noFill/>
          <a:ln w="9525">
            <a:noFill/>
            <a:miter lim="800000"/>
            <a:headEnd/>
            <a:tailEnd/>
          </a:ln>
          <a:effectLst/>
        </p:spPr>
        <p:txBody>
          <a:bodyPr vert="horz" wrap="square" lIns="94166" tIns="47083" rIns="94166" bIns="47083" numCol="1" anchor="b" anchorCtr="0" compatLnSpc="1">
            <a:prstTxWarp prst="textNoShape">
              <a:avLst/>
            </a:prstTxWarp>
          </a:bodyPr>
          <a:lstStyle>
            <a:lvl1pPr defTabSz="941258">
              <a:defRPr sz="1200">
                <a:latin typeface="Arial" charset="0"/>
                <a:cs typeface="+mn-cs"/>
              </a:defRPr>
            </a:lvl1pPr>
          </a:lstStyle>
          <a:p>
            <a:pPr>
              <a:defRPr/>
            </a:pPr>
            <a:endParaRPr lang="en-US"/>
          </a:p>
        </p:txBody>
      </p:sp>
      <p:sp>
        <p:nvSpPr>
          <p:cNvPr id="38919" name="Rectangle 7"/>
          <p:cNvSpPr>
            <a:spLocks noGrp="1" noChangeArrowheads="1"/>
          </p:cNvSpPr>
          <p:nvPr>
            <p:ph type="sldNum" sz="quarter" idx="5"/>
          </p:nvPr>
        </p:nvSpPr>
        <p:spPr bwMode="auto">
          <a:xfrm>
            <a:off x="5264636" y="6658736"/>
            <a:ext cx="4029641" cy="350460"/>
          </a:xfrm>
          <a:prstGeom prst="rect">
            <a:avLst/>
          </a:prstGeom>
          <a:noFill/>
          <a:ln w="9525">
            <a:noFill/>
            <a:miter lim="800000"/>
            <a:headEnd/>
            <a:tailEnd/>
          </a:ln>
          <a:effectLst/>
        </p:spPr>
        <p:txBody>
          <a:bodyPr vert="horz" wrap="square" lIns="94166" tIns="47083" rIns="94166" bIns="47083" numCol="1" anchor="b" anchorCtr="0" compatLnSpc="1">
            <a:prstTxWarp prst="textNoShape">
              <a:avLst/>
            </a:prstTxWarp>
          </a:bodyPr>
          <a:lstStyle>
            <a:lvl1pPr algn="r" defTabSz="941258">
              <a:defRPr sz="1200">
                <a:latin typeface="Arial" charset="0"/>
                <a:cs typeface="+mn-cs"/>
              </a:defRPr>
            </a:lvl1pPr>
          </a:lstStyle>
          <a:p>
            <a:pPr>
              <a:defRPr/>
            </a:pPr>
            <a:fld id="{2E7AA077-4D14-477F-88B4-4E3EDF2E3B96}" type="slidenum">
              <a:rPr lang="en-US"/>
              <a:pPr>
                <a:defRPr/>
              </a:pPr>
              <a:t>‹#›</a:t>
            </a:fld>
            <a:endParaRPr lang="en-US"/>
          </a:p>
        </p:txBody>
      </p:sp>
    </p:spTree>
    <p:extLst>
      <p:ext uri="{BB962C8B-B14F-4D97-AF65-F5344CB8AC3E}">
        <p14:creationId xmlns:p14="http://schemas.microsoft.com/office/powerpoint/2010/main" val="1880502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ip.psychology.org/knowles.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tip.psychology.org/roger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2D9A02F4-8E68-4DC2-9EDB-BD2B50EC5951}" type="slidenum">
              <a:rPr lang="en-US" smtClean="0"/>
              <a:pPr>
                <a:defRPr/>
              </a:pPr>
              <a:t>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1B5C53CF-9534-47A3-A193-FAD57F1C8B64}" type="slidenum">
              <a:rPr lang="en-US" smtClean="0"/>
              <a:pPr>
                <a:defRPr/>
              </a:pPr>
              <a:t>11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Sensing and Intuitive</a:t>
            </a:r>
            <a:r>
              <a:rPr lang="en-US" baseline="0" dirty="0" smtClean="0"/>
              <a:t> is the only part of this inventory that is predictive of success in medical school and passing Step1 of the USMLE.  </a:t>
            </a:r>
          </a:p>
          <a:p>
            <a:pPr eaLnBrk="1" hangingPunct="1"/>
            <a:r>
              <a:rPr lang="en-US" baseline="0" dirty="0" smtClean="0"/>
              <a:t>Intuitive is the most desirable approach.</a:t>
            </a:r>
            <a:endParaRPr lang="en-US" dirty="0" smtClean="0"/>
          </a:p>
          <a:p>
            <a:pPr eaLnBrk="1" hangingPunct="1"/>
            <a:r>
              <a:rPr lang="en-US" dirty="0" smtClean="0"/>
              <a:t>Sensing students resent being tested on material that has not been explicitly covered in class</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D84064C4-7F61-4C04-B912-BD8B4C5BBF9B}" type="slidenum">
              <a:rPr lang="en-US" smtClean="0"/>
              <a:pPr>
                <a:defRPr/>
              </a:pPr>
              <a:t>12</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Intuitives see the connections between different subjects, topics, etc.</a:t>
            </a:r>
            <a:r>
              <a:rPr lang="en-US" baseline="0" dirty="0" smtClean="0"/>
              <a:t>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 how vital it is to link prior knowledge</a:t>
            </a:r>
            <a:r>
              <a:rPr lang="en-US" baseline="0" dirty="0" smtClean="0"/>
              <a:t> and new knowledge with that learned in another area.  While taking anatomy, you are learning to do the physical exams and take histories on the same areas of the body, and look at that area in different ways like radiology.  As you progress thru the first two years into microbiology, genetics, histology and so forth, you should correlate the new learning with the old--see the connections--so that you will understand and commit to long term memory more easily.  Do not think of any subject in medical school as a factoid in isolation.  </a:t>
            </a:r>
            <a:endParaRPr lang="en-US" dirty="0"/>
          </a:p>
        </p:txBody>
      </p:sp>
      <p:sp>
        <p:nvSpPr>
          <p:cNvPr id="4" name="Slide Number Placeholder 3"/>
          <p:cNvSpPr>
            <a:spLocks noGrp="1"/>
          </p:cNvSpPr>
          <p:nvPr>
            <p:ph type="sldNum" sz="quarter" idx="10"/>
          </p:nvPr>
        </p:nvSpPr>
        <p:spPr/>
        <p:txBody>
          <a:bodyPr/>
          <a:lstStyle/>
          <a:p>
            <a:pPr>
              <a:defRPr/>
            </a:pPr>
            <a:fld id="{2E7AA077-4D14-477F-88B4-4E3EDF2E3B96}" type="slidenum">
              <a:rPr lang="en-US" smtClean="0"/>
              <a:pPr>
                <a:defRPr/>
              </a:pPr>
              <a:t>13</a:t>
            </a:fld>
            <a:endParaRPr lang="en-US"/>
          </a:p>
        </p:txBody>
      </p:sp>
    </p:spTree>
    <p:extLst>
      <p:ext uri="{BB962C8B-B14F-4D97-AF65-F5344CB8AC3E}">
        <p14:creationId xmlns:p14="http://schemas.microsoft.com/office/powerpoint/2010/main" val="9120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CB368213-9CD6-44A1-8B1E-EF31024EFBEF}" type="slidenum">
              <a:rPr lang="en-US" smtClean="0"/>
              <a:pPr>
                <a:defRPr/>
              </a:pPr>
              <a:t>14</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*of all students tested at FSU over the last 12 years. </a:t>
            </a:r>
          </a:p>
          <a:p>
            <a:pPr eaLnBrk="1" hangingPunct="1"/>
            <a:r>
              <a:rPr lang="en-US" b="1" dirty="0" smtClean="0"/>
              <a:t>How can sensing learners help themselves?</a:t>
            </a:r>
            <a:r>
              <a:rPr lang="en-US" dirty="0" smtClean="0"/>
              <a:t> </a:t>
            </a:r>
          </a:p>
          <a:p>
            <a:pPr eaLnBrk="1" hangingPunct="1"/>
            <a:r>
              <a:rPr lang="en-US" dirty="0" smtClean="0"/>
              <a:t>Sensors remember and understand information best if they can see how it connects to the real world. If you are in a class where most of the material is abstract and theoretical, you may have difficulty. Ask your instructor for specific examples of concepts and procedures, and find out how the concepts apply in practice. If the teacher does not provide enough specifics, try to find some in your course text or other references or by brainstorming with friends or classmates. </a:t>
            </a:r>
          </a:p>
          <a:p>
            <a:pPr eaLnBrk="1" hangingPunct="1"/>
            <a:r>
              <a:rPr lang="en-US" b="1" dirty="0" smtClean="0"/>
              <a:t>How can intuitive learners help themselves? </a:t>
            </a:r>
            <a:endParaRPr lang="en-US" dirty="0" smtClean="0"/>
          </a:p>
          <a:p>
            <a:pPr eaLnBrk="1" hangingPunct="1"/>
            <a:r>
              <a:rPr lang="en-US" dirty="0" smtClean="0"/>
              <a:t>Many college lecture classes are aimed at </a:t>
            </a:r>
            <a:r>
              <a:rPr lang="en-US" dirty="0" err="1" smtClean="0"/>
              <a:t>intuitors</a:t>
            </a:r>
            <a:r>
              <a:rPr lang="en-US" dirty="0" smtClean="0"/>
              <a:t>. However, if you are an </a:t>
            </a:r>
            <a:r>
              <a:rPr lang="en-US" dirty="0" err="1" smtClean="0"/>
              <a:t>intuitor</a:t>
            </a:r>
            <a:r>
              <a:rPr lang="en-US" dirty="0" smtClean="0"/>
              <a:t> and you happen to be in a class that deals primarily with memorization and rote substitution in formulas, you may have trouble with boredom. Ask your instructor for interpretations or theories that link the facts, or try to find the connections yourself. You may also be prone to careless mistakes on test because you are impatient with details and don't like repetition (as in checking your completed solutions). Take time to read the entire question before you start answering and be sure to check your results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0732EA8A-A6BA-4F90-90B9-1DBC01EA7E26}" type="slidenum">
              <a:rPr lang="en-US" smtClean="0"/>
              <a:pPr>
                <a:defRPr/>
              </a:pPr>
              <a:t>16</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How can visual learners help themselves?</a:t>
            </a:r>
            <a:r>
              <a:rPr lang="en-US" dirty="0" smtClean="0"/>
              <a:t> If you are a visual learner, try to find diagrams, sketches, schematics, photographs, flow charts, or any other visual representation of course material that is predominantly verbal. Ask your instructor, consult reference books, and see if any videotapes or CD-ROM displays of the course material are available. Prepare a </a:t>
            </a:r>
            <a:r>
              <a:rPr lang="en-US" b="1" dirty="0" smtClean="0"/>
              <a:t>concept map</a:t>
            </a:r>
            <a:r>
              <a:rPr lang="en-US" dirty="0" smtClean="0"/>
              <a:t> by listing key points, enclosing them in boxes or circles, and drawing lines with arrows between concepts to show connections. Color-code your notes with a highlighter so that everything relating to one topic is the same color. </a:t>
            </a:r>
          </a:p>
          <a:p>
            <a:pPr eaLnBrk="1" hangingPunct="1"/>
            <a:r>
              <a:rPr lang="en-US" b="1" dirty="0" smtClean="0"/>
              <a:t>How can verbal learners help themselves?</a:t>
            </a:r>
            <a:r>
              <a:rPr lang="en-US" dirty="0" smtClean="0"/>
              <a:t> </a:t>
            </a:r>
          </a:p>
          <a:p>
            <a:pPr eaLnBrk="1" hangingPunct="1"/>
            <a:r>
              <a:rPr lang="en-US" dirty="0" smtClean="0"/>
              <a:t>Write summaries or outlines of course material in your own words. Working in groups can be particularly effective: you gain understanding of material by hearing classmates' explanations and you learn even more when you do the explaining.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293146CA-F351-4659-926D-5BAEA3F3E8FA}" type="slidenum">
              <a:rPr lang="en-US" smtClean="0"/>
              <a:pPr>
                <a:defRPr/>
              </a:pPr>
              <a:t>18</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1239239" y="3329970"/>
            <a:ext cx="6817926" cy="3154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It was recognized as early as WW2 in military training the importance of providing a variety of stimuli to increase learner retention.</a:t>
            </a:r>
            <a:endParaRPr lang="en-US" b="1" dirty="0" smtClean="0"/>
          </a:p>
          <a:p>
            <a:r>
              <a:rPr lang="en-US" b="1" dirty="0" smtClean="0"/>
              <a:t>Sensory Preference</a:t>
            </a:r>
          </a:p>
          <a:p>
            <a:r>
              <a:rPr lang="en-US" b="1" dirty="0" smtClean="0"/>
              <a:t>Reading/Writing</a:t>
            </a:r>
            <a:endParaRPr lang="en-US" dirty="0" smtClean="0"/>
          </a:p>
          <a:p>
            <a:r>
              <a:rPr lang="en-US" dirty="0" smtClean="0"/>
              <a:t>The more read/write answers you chose, the more likely you learn best through reading or writing. Therefore, read all assignments. Focus on headings and subheadings to help you find the author's organization of information. You might find it useful to reread and rewrite words and notes. Use flashcards, lists, and charts to study. </a:t>
            </a:r>
          </a:p>
          <a:p>
            <a:r>
              <a:rPr lang="en-US" b="1" dirty="0" smtClean="0"/>
              <a:t>Listening/Aural</a:t>
            </a:r>
            <a:endParaRPr lang="en-US" dirty="0" smtClean="0"/>
          </a:p>
          <a:p>
            <a:r>
              <a:rPr lang="en-US" dirty="0" smtClean="0"/>
              <a:t>The more aural answers you chose, the more likely you learn best by listening. You might think that you should tape your lectures, but that won't help you separate and organize important lecture ideas. Instead, try converting written lecture notes to audio tapes. To do so, you first review and edit your notes to identify the main ideas and important details. Then read your notes aloud into a tape recorder, leaving brief amounts of time between main ideas and questions. This gives you time to think and study. Participation in study groups and class discussions also provide ways to learn from what you hear. </a:t>
            </a:r>
          </a:p>
          <a:p>
            <a:r>
              <a:rPr lang="en-US" b="1" dirty="0" smtClean="0"/>
              <a:t>Interactive/Kinesthetic</a:t>
            </a:r>
            <a:endParaRPr lang="en-US" dirty="0" smtClean="0"/>
          </a:p>
          <a:p>
            <a:r>
              <a:rPr lang="en-US" dirty="0" smtClean="0"/>
              <a:t>The more kinesthetic answers you chose, the more likely you learn by direct experience. When you learn from direct experience, you learn by touch or by physical movement. The more you do, the more you learn. Highlighting, underlining, labeling information, and writing add movement to learning. Mapping, charting, or creating other graphics also are ways to learn by doing. Role-plays, models, and experiments also help you learn actively. Participation in study groups or tutoring others provide additional ways to become an active learner. </a:t>
            </a:r>
          </a:p>
          <a:p>
            <a:r>
              <a:rPr lang="en-US" b="1" dirty="0" smtClean="0"/>
              <a:t>Visual/Sight</a:t>
            </a:r>
            <a:endParaRPr lang="en-US" dirty="0" smtClean="0"/>
          </a:p>
          <a:p>
            <a:r>
              <a:rPr lang="en-US" dirty="0" smtClean="0"/>
              <a:t>The more visual answers you chose, the more likely you learn visually. Visual learners prefer flash charts, visual outlines or maps, and graphics. Adding meaningful symbols, colors, and graphics to notes also provide visual cues. Try to visualize how information appears on a page. In study groups or discussions, focus on how people look when they speak. </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909B17F8-FC7F-433A-9DF1-F94FD16DB321}" type="slidenum">
              <a:rPr lang="en-US" smtClean="0"/>
              <a:pPr>
                <a:defRPr/>
              </a:pPr>
              <a:t>19</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1239239" y="3329970"/>
            <a:ext cx="6817926" cy="3154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Individuals show a preference for organization in terms of perception and problem solving.  In simple (southern) terms--some people are </a:t>
            </a:r>
            <a:r>
              <a:rPr lang="en-US" dirty="0" err="1" smtClean="0"/>
              <a:t>lumpers</a:t>
            </a:r>
            <a:r>
              <a:rPr lang="en-US" dirty="0" smtClean="0"/>
              <a:t> and some are splitters.  </a:t>
            </a:r>
          </a:p>
          <a:p>
            <a:pPr eaLnBrk="1" hangingPunct="1"/>
            <a:r>
              <a:rPr lang="en-US" dirty="0" smtClean="0"/>
              <a:t>Learners with a preference for the big picture want to get the global picture first, and usually don’t care if they ever understand the minutia of the structure of the problem or the details.  Detail oriented learners are concerned more with structures, step by step process, and can be more concerned with the parts than the whole of a situation.  </a:t>
            </a:r>
          </a:p>
          <a:p>
            <a:pPr eaLnBrk="1" hangingPunct="1"/>
            <a:r>
              <a:rPr lang="en-US" dirty="0" smtClean="0"/>
              <a:t>To accommodate both types, the advanced organizers can be used prior to beginning instruction which is structured from simple to complex. Use analogies, summaries and syntheses.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93EF6CE4-4E0D-4977-8C47-39CB9E2729AA}" type="slidenum">
              <a:rPr lang="en-US" smtClean="0"/>
              <a:pPr>
                <a:defRPr/>
              </a:pPr>
              <a:t>20</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How can sequential learners help themselves?</a:t>
            </a:r>
            <a:r>
              <a:rPr lang="en-US" dirty="0" smtClean="0"/>
              <a:t> </a:t>
            </a:r>
          </a:p>
          <a:p>
            <a:pPr eaLnBrk="1" hangingPunct="1"/>
            <a:r>
              <a:rPr lang="en-US" dirty="0" smtClean="0"/>
              <a:t>Most college courses are taught in a sequential manner. However, if you are a sequential learner and you have an instructor who jumps around from topic to topic or skips steps, you may have difficulty following and remembering. Ask the instructor to fill in the skipped steps, or fill them in yourself by consulting references. When you are studying, take the time to outline the lecture material for yourself in logical order. In the long run doing so will save you time. You might also try to strengthen your global thinking skills by relating each new topic you study to things you already know. The more you can do so, the deeper your understanding of the topic is likely to be. </a:t>
            </a:r>
          </a:p>
          <a:p>
            <a:pPr eaLnBrk="1" hangingPunct="1"/>
            <a:r>
              <a:rPr lang="en-US" b="1" dirty="0" smtClean="0"/>
              <a:t>How can global learners help themselves?</a:t>
            </a:r>
            <a:r>
              <a:rPr lang="en-US" dirty="0" smtClean="0"/>
              <a:t> </a:t>
            </a:r>
          </a:p>
          <a:p>
            <a:pPr eaLnBrk="1" hangingPunct="1"/>
            <a:r>
              <a:rPr lang="en-US" dirty="0" smtClean="0"/>
              <a:t>Before you begin to study the first section of a chapter in a text, skim through the entire chapter to get an overview. Doing so may be time-consuming initially but it may save you from going over and over individual parts later. Instead of spending a short time on every subject every night, you might find it more productive to immerse yourself in individual subjects for large blocks. Try to relate the subject to things you already know, either by asking the instructor to help you see connections or by consulting references. Above all, don't lose faith in yourself; you will eventually understand the new material, and once you do your understanding of how it connects to other topics and disciplines may enable you to apply it in ways that most sequential thinkers would never dream of.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CA22DCAB-9332-4F48-886C-95466BC66437}" type="slidenum">
              <a:rPr lang="en-US" smtClean="0"/>
              <a:pPr>
                <a:defRPr/>
              </a:pPr>
              <a:t>22</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1239239" y="3329970"/>
            <a:ext cx="6817926" cy="3154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Personality traits may affect how a person learns.  P typing has been widely used in career development and counseling as well as business environments and as a tool for understanding in education.  It can also be assessed and used as a basis for decision making about instructional strategies. The MBTI based on Carl Jung’s theory of personality type is the most widely used instrument to test personality. </a:t>
            </a:r>
          </a:p>
          <a:p>
            <a:pPr eaLnBrk="1" hangingPunct="1"/>
            <a:r>
              <a:rPr lang="en-US" dirty="0" smtClean="0"/>
              <a:t>Jung identified two ways people</a:t>
            </a:r>
            <a:r>
              <a:rPr lang="en-US" b="1" dirty="0" smtClean="0"/>
              <a:t> judge</a:t>
            </a:r>
            <a:r>
              <a:rPr lang="en-US" dirty="0" smtClean="0"/>
              <a:t> (how  they make decisions) </a:t>
            </a:r>
            <a:r>
              <a:rPr lang="en-US" b="1" dirty="0" smtClean="0"/>
              <a:t>Thinking</a:t>
            </a:r>
            <a:r>
              <a:rPr lang="en-US" dirty="0" smtClean="0"/>
              <a:t> - information is organized and structured in logical, objective ways.  </a:t>
            </a:r>
            <a:r>
              <a:rPr lang="en-US" b="1" dirty="0" smtClean="0"/>
              <a:t>Feeling</a:t>
            </a:r>
            <a:r>
              <a:rPr lang="en-US" dirty="0" smtClean="0"/>
              <a:t>, information is structured in a personal, value-oriented way.</a:t>
            </a:r>
          </a:p>
          <a:p>
            <a:pPr eaLnBrk="1" hangingPunct="1"/>
            <a:r>
              <a:rPr lang="en-US" dirty="0" smtClean="0"/>
              <a:t>He identified two ways people </a:t>
            </a:r>
            <a:r>
              <a:rPr lang="en-US" b="1" dirty="0" smtClean="0"/>
              <a:t>perceive</a:t>
            </a:r>
            <a:r>
              <a:rPr lang="en-US" dirty="0" smtClean="0"/>
              <a:t> (what a person pays attention to) </a:t>
            </a:r>
            <a:r>
              <a:rPr lang="en-US" b="1" dirty="0" smtClean="0"/>
              <a:t>Sensing </a:t>
            </a:r>
            <a:r>
              <a:rPr lang="en-US" dirty="0" smtClean="0"/>
              <a:t>- preference for taking in formation through the five senses, what is real and actual. And </a:t>
            </a:r>
            <a:r>
              <a:rPr lang="en-US" b="1" dirty="0" smtClean="0"/>
              <a:t>Intuition </a:t>
            </a:r>
            <a:r>
              <a:rPr lang="en-US" dirty="0" smtClean="0"/>
              <a:t>preference for taking in information through a “sixth” sense; what might be.  </a:t>
            </a:r>
          </a:p>
          <a:p>
            <a:pPr eaLnBrk="1" hangingPunct="1"/>
            <a:r>
              <a:rPr lang="en-US" dirty="0" smtClean="0"/>
              <a:t>Jung also identified two</a:t>
            </a:r>
            <a:r>
              <a:rPr lang="en-US" b="1" dirty="0" smtClean="0"/>
              <a:t> orientations</a:t>
            </a:r>
            <a:r>
              <a:rPr lang="en-US" dirty="0" smtClean="0"/>
              <a:t> (how people interact with the world). </a:t>
            </a:r>
            <a:r>
              <a:rPr lang="en-US" b="1" dirty="0" smtClean="0"/>
              <a:t>Extroverts </a:t>
            </a:r>
            <a:r>
              <a:rPr lang="en-US" dirty="0" smtClean="0"/>
              <a:t>draw their energy for living from the outside world of people, activities and things.  </a:t>
            </a:r>
            <a:r>
              <a:rPr lang="en-US" b="1" dirty="0" smtClean="0"/>
              <a:t>Introverts</a:t>
            </a:r>
            <a:r>
              <a:rPr lang="en-US" dirty="0" smtClean="0"/>
              <a:t> draw their energy from the internal world of ideas, emotions and impressions.  </a:t>
            </a:r>
          </a:p>
          <a:p>
            <a:pPr eaLnBrk="1" hangingPunct="1"/>
            <a:r>
              <a:rPr lang="en-US" dirty="0" smtClean="0"/>
              <a:t>While Jung believed that the dynamic interaction of these preferences provided the core of our personality from birth, the reliability and validity of the MBI is weak.  </a:t>
            </a:r>
          </a:p>
          <a:p>
            <a:r>
              <a:rPr lang="en-US" b="1" dirty="0" smtClean="0"/>
              <a:t>Extroversion</a:t>
            </a:r>
            <a:endParaRPr lang="en-US" dirty="0" smtClean="0"/>
          </a:p>
          <a:p>
            <a:r>
              <a:rPr lang="en-US" dirty="0" smtClean="0"/>
              <a:t>Likes to work with others. Relatively short attention span. Learns what instructor wants. Acts quickly, but sometimes without completely thinking the situation through. Prefers variety and active learning opportunities. Prefers many activities or ideas to in-depth treatment of one idea. Becomes impatient when working on long-term tasks. </a:t>
            </a:r>
          </a:p>
          <a:p>
            <a:r>
              <a:rPr lang="en-US" b="1" dirty="0" smtClean="0"/>
              <a:t>Introversion</a:t>
            </a:r>
            <a:endParaRPr lang="en-US" dirty="0" smtClean="0"/>
          </a:p>
          <a:p>
            <a:r>
              <a:rPr lang="en-US" dirty="0" smtClean="0"/>
              <a:t>Prefers to work alone. Can concentrate for long periods of time. Sets personal standards. May delay actions to think until too late to complete. Prefers quiet, uninterrupted study site. Prefers in-depth treatment of activities or ideas. Able to follow through until completion of long-term tasks. </a:t>
            </a:r>
          </a:p>
          <a:p>
            <a:r>
              <a:rPr lang="en-US" b="1" dirty="0" smtClean="0"/>
              <a:t> </a:t>
            </a:r>
            <a:endParaRPr lang="en-US" dirty="0" smtClean="0"/>
          </a:p>
          <a:p>
            <a:r>
              <a:rPr lang="en-US" b="1" dirty="0" smtClean="0"/>
              <a:t>Sensing</a:t>
            </a:r>
            <a:endParaRPr lang="en-US" dirty="0" smtClean="0"/>
          </a:p>
          <a:p>
            <a:r>
              <a:rPr lang="en-US" dirty="0" smtClean="0"/>
              <a:t>Prefers a step-by-step approach. Oriented to the present. Likes to refine current skills. Prefers realistic application. Attentive to detail. Patient. Works steadily. Prefers goal-oriented tasks. Prefers direct experience. Prepares well for tests involving practical application. Likes audio-visuals. Prefers to involve senses (underlining, flash cards, recitation). Needs to know rationale for a task before beginning. Prefers to study from old tests. </a:t>
            </a:r>
          </a:p>
          <a:p>
            <a:r>
              <a:rPr lang="en-US" b="1" dirty="0" smtClean="0"/>
              <a:t> </a:t>
            </a:r>
            <a:endParaRPr lang="en-US" dirty="0" smtClean="0"/>
          </a:p>
          <a:p>
            <a:r>
              <a:rPr lang="en-US" b="1" dirty="0" smtClean="0"/>
              <a:t>Intuitive</a:t>
            </a:r>
            <a:endParaRPr lang="en-US" dirty="0" smtClean="0"/>
          </a:p>
          <a:p>
            <a:r>
              <a:rPr lang="en-US" dirty="0" smtClean="0"/>
              <a:t>Tends to use a roundabout approach. Oriented to the future. Becomes bored after mastering a skill. Prefers imaginative application. Attentive to 'big picture'. Restless. Works in bursts of energy. Prefers open-ended assignments. Prefers reading or thinking. Prepares well for tests involving theoretical application. Likes mental visualization and memory activities. Prefers to involve right-brain strategies (mapping, drawing, charting). Comfortable with incomplete understanding of a task; believes task will 'come together' after time. </a:t>
            </a:r>
          </a:p>
          <a:p>
            <a:r>
              <a:rPr lang="en-US" b="1" dirty="0" smtClean="0"/>
              <a:t>Thinking </a:t>
            </a:r>
            <a:endParaRPr lang="en-US" dirty="0" smtClean="0"/>
          </a:p>
          <a:p>
            <a:r>
              <a:rPr lang="en-US" dirty="0" smtClean="0"/>
              <a:t>Objective. Task-oriented. Firm. Motivated by desire for achievement. Applies standard criteria for evaluation. Looks for organizational structure.  </a:t>
            </a:r>
          </a:p>
          <a:p>
            <a:r>
              <a:rPr lang="en-US" b="1" dirty="0" smtClean="0"/>
              <a:t> </a:t>
            </a:r>
            <a:endParaRPr lang="en-US" dirty="0" smtClean="0"/>
          </a:p>
          <a:p>
            <a:r>
              <a:rPr lang="en-US" b="1" dirty="0" smtClean="0"/>
              <a:t>Feeling </a:t>
            </a:r>
            <a:endParaRPr lang="en-US" dirty="0" smtClean="0"/>
          </a:p>
          <a:p>
            <a:r>
              <a:rPr lang="en-US" dirty="0" smtClean="0"/>
              <a:t>Subjective. Considers personal values. Flexible. Motivated by desire to be appreciated. Applies personal criteria for evaluation. Looks for personal relevancy.  </a:t>
            </a:r>
          </a:p>
          <a:p>
            <a:r>
              <a:rPr lang="en-US" b="1" dirty="0" smtClean="0"/>
              <a:t>Judging </a:t>
            </a:r>
            <a:endParaRPr lang="en-US" dirty="0" smtClean="0"/>
          </a:p>
          <a:p>
            <a:r>
              <a:rPr lang="en-US" dirty="0" smtClean="0"/>
              <a:t>Goal-oriented. Prefers structure of deadlines. Limits commitment. Prefers to work on one task at a time. Prefers closure in order to make decisions. Persistent. Rigid.  </a:t>
            </a:r>
          </a:p>
          <a:p>
            <a:r>
              <a:rPr lang="en-US" b="1" dirty="0" smtClean="0"/>
              <a:t>Perceiving </a:t>
            </a:r>
            <a:endParaRPr lang="en-US" dirty="0" smtClean="0"/>
          </a:p>
          <a:p>
            <a:r>
              <a:rPr lang="en-US" dirty="0" smtClean="0"/>
              <a:t>Self-directed. Prefers flexibility in completing tasks. Tends to overcommit. Starts several tasks at once. Delays closure in order to gather more information. Distracted. Flexible.  </a:t>
            </a:r>
          </a:p>
          <a:p>
            <a:pPr eaLnBrk="1" hangingPunct="1"/>
            <a:endParaRPr lang="en-US" dirty="0" smtClean="0"/>
          </a:p>
          <a:p>
            <a:pPr eaLnBrk="1" hangingPunct="1"/>
            <a:endParaRPr lang="en-US" dirty="0" smtClean="0"/>
          </a:p>
          <a:p>
            <a:pPr eaLnBrk="1" hangingPunct="1"/>
            <a:r>
              <a:rPr lang="pt-BR" b="1" dirty="0" smtClean="0"/>
              <a:t>Average CO 2008</a:t>
            </a:r>
            <a:r>
              <a:rPr lang="pt-BR" dirty="0" smtClean="0"/>
              <a:t> </a:t>
            </a:r>
            <a:r>
              <a:rPr lang="pt-BR" b="1" dirty="0" smtClean="0"/>
              <a:t>-2012</a:t>
            </a:r>
            <a:r>
              <a:rPr lang="pt-BR" dirty="0" smtClean="0"/>
              <a:t> </a:t>
            </a:r>
          </a:p>
          <a:p>
            <a:pPr eaLnBrk="1" hangingPunct="1"/>
            <a:r>
              <a:rPr lang="pt-BR" b="1" dirty="0" smtClean="0"/>
              <a:t>E</a:t>
            </a:r>
            <a:r>
              <a:rPr lang="pt-BR" dirty="0" smtClean="0"/>
              <a:t> 42.41% </a:t>
            </a:r>
          </a:p>
          <a:p>
            <a:pPr eaLnBrk="1" hangingPunct="1"/>
            <a:r>
              <a:rPr lang="pt-BR" b="1" dirty="0" smtClean="0"/>
              <a:t>I</a:t>
            </a:r>
            <a:r>
              <a:rPr lang="pt-BR" dirty="0" smtClean="0"/>
              <a:t> 57.59% </a:t>
            </a:r>
          </a:p>
          <a:p>
            <a:pPr eaLnBrk="1" hangingPunct="1"/>
            <a:endParaRPr lang="pt-BR" b="1" dirty="0" smtClean="0"/>
          </a:p>
          <a:p>
            <a:pPr eaLnBrk="1" hangingPunct="1"/>
            <a:r>
              <a:rPr lang="pt-BR" b="1" dirty="0" smtClean="0"/>
              <a:t>S</a:t>
            </a:r>
            <a:r>
              <a:rPr lang="pt-BR" dirty="0" smtClean="0"/>
              <a:t> 72.73% </a:t>
            </a:r>
          </a:p>
          <a:p>
            <a:pPr eaLnBrk="1" hangingPunct="1"/>
            <a:r>
              <a:rPr lang="pt-BR" b="1" dirty="0" smtClean="0"/>
              <a:t>N</a:t>
            </a:r>
            <a:r>
              <a:rPr lang="pt-BR" dirty="0" smtClean="0"/>
              <a:t> 27.27% </a:t>
            </a:r>
          </a:p>
          <a:p>
            <a:pPr eaLnBrk="1" hangingPunct="1"/>
            <a:endParaRPr lang="pt-BR" b="1" dirty="0" smtClean="0"/>
          </a:p>
          <a:p>
            <a:pPr eaLnBrk="1" hangingPunct="1"/>
            <a:r>
              <a:rPr lang="pt-BR" b="1" dirty="0" smtClean="0"/>
              <a:t>T</a:t>
            </a:r>
            <a:r>
              <a:rPr lang="pt-BR" dirty="0" smtClean="0"/>
              <a:t> 50.13% </a:t>
            </a:r>
          </a:p>
          <a:p>
            <a:pPr eaLnBrk="1" hangingPunct="1"/>
            <a:r>
              <a:rPr lang="pt-BR" b="1" dirty="0" smtClean="0"/>
              <a:t>F</a:t>
            </a:r>
            <a:r>
              <a:rPr lang="pt-BR" dirty="0" smtClean="0"/>
              <a:t> 49.87% </a:t>
            </a:r>
          </a:p>
          <a:p>
            <a:pPr eaLnBrk="1" hangingPunct="1"/>
            <a:endParaRPr lang="pt-BR" dirty="0" smtClean="0"/>
          </a:p>
          <a:p>
            <a:pPr eaLnBrk="1" hangingPunct="1"/>
            <a:r>
              <a:rPr lang="pt-BR" b="1" dirty="0" smtClean="0"/>
              <a:t>J</a:t>
            </a:r>
            <a:r>
              <a:rPr lang="pt-BR" dirty="0" smtClean="0"/>
              <a:t> 61.12% </a:t>
            </a:r>
          </a:p>
          <a:p>
            <a:pPr eaLnBrk="1" hangingPunct="1"/>
            <a:r>
              <a:rPr lang="pt-BR" b="1" dirty="0" smtClean="0"/>
              <a:t>P</a:t>
            </a:r>
            <a:r>
              <a:rPr lang="pt-BR" dirty="0" smtClean="0"/>
              <a:t> 38.88% </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3EDF1977-B149-493F-B2CF-E27543A6B7BA}" type="slidenum">
              <a:rPr lang="en-US" smtClean="0"/>
              <a:pPr>
                <a:defRPr/>
              </a:pPr>
              <a:t>24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D2EC65A3-D55B-453D-98A9-54898AC3B4B4}" type="slidenum">
              <a:rPr lang="en-US" smtClean="0"/>
              <a:pPr>
                <a:defRPr/>
              </a:pPr>
              <a:t>2</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hundreds of different learning styles inventories and personality trait tests that you can take.  Many medical schools require them prior to admission, or administer them during orientation as team building exercises.  I have linked to several of these on my web site.  I picked out free ones, because we have spent all our money on technology!!!  But seriously, these are mainly interesting from an individual’s perspective, and not predictive of academic success in medical school.  We are going to spend the session learning about your traits.  I will share the results of the classes learning styles inventories with the faculty in hopes that they consider your traits as they design their presentations.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a:t>
            </a:r>
            <a:r>
              <a:rPr lang="en-US" dirty="0" err="1" smtClean="0"/>
              <a:t>Pelley</a:t>
            </a:r>
            <a:r>
              <a:rPr lang="en-US" dirty="0" smtClean="0"/>
              <a:t> is world renown</a:t>
            </a:r>
            <a:r>
              <a:rPr lang="en-US" baseline="0" dirty="0" smtClean="0"/>
              <a:t> for his resources that use the Myers Briggs Type Indicators to help medical students be successful in both medical school and passing the USMLE step 1 exam.  </a:t>
            </a:r>
            <a:r>
              <a:rPr lang="en-US" dirty="0" smtClean="0"/>
              <a:t>Linked to </a:t>
            </a:r>
            <a:r>
              <a:rPr lang="en-US" dirty="0" err="1" smtClean="0"/>
              <a:t>Pelley’s</a:t>
            </a:r>
            <a:r>
              <a:rPr lang="en-US" dirty="0" smtClean="0"/>
              <a:t> site. http://www.ttuhsc.edu/SOM/Success/</a:t>
            </a:r>
            <a:endParaRPr lang="en-US" dirty="0"/>
          </a:p>
        </p:txBody>
      </p:sp>
      <p:sp>
        <p:nvSpPr>
          <p:cNvPr id="4" name="Slide Number Placeholder 3"/>
          <p:cNvSpPr>
            <a:spLocks noGrp="1"/>
          </p:cNvSpPr>
          <p:nvPr>
            <p:ph type="sldNum" sz="quarter" idx="10"/>
          </p:nvPr>
        </p:nvSpPr>
        <p:spPr/>
        <p:txBody>
          <a:bodyPr/>
          <a:lstStyle/>
          <a:p>
            <a:pPr>
              <a:defRPr/>
            </a:pPr>
            <a:fld id="{2E7AA077-4D14-477F-88B4-4E3EDF2E3B96}" type="slidenum">
              <a:rPr lang="en-US" smtClean="0"/>
              <a:pPr>
                <a:defRPr/>
              </a:pPr>
              <a:t>25</a:t>
            </a:fld>
            <a:endParaRPr lang="en-US"/>
          </a:p>
        </p:txBody>
      </p:sp>
    </p:spTree>
    <p:extLst>
      <p:ext uri="{BB962C8B-B14F-4D97-AF65-F5344CB8AC3E}">
        <p14:creationId xmlns:p14="http://schemas.microsoft.com/office/powerpoint/2010/main" val="2290653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inventories have almost no validity.  The do</a:t>
            </a:r>
            <a:r>
              <a:rPr lang="en-US" baseline="0" dirty="0" smtClean="0"/>
              <a:t> make you start to think about your specialty choice in terms of lifestyle, interests, and preferences. </a:t>
            </a:r>
            <a:endParaRPr lang="en-US" dirty="0"/>
          </a:p>
        </p:txBody>
      </p:sp>
      <p:sp>
        <p:nvSpPr>
          <p:cNvPr id="4" name="Slide Number Placeholder 3"/>
          <p:cNvSpPr>
            <a:spLocks noGrp="1"/>
          </p:cNvSpPr>
          <p:nvPr>
            <p:ph type="sldNum" sz="quarter" idx="10"/>
          </p:nvPr>
        </p:nvSpPr>
        <p:spPr/>
        <p:txBody>
          <a:bodyPr/>
          <a:lstStyle/>
          <a:p>
            <a:pPr>
              <a:defRPr/>
            </a:pPr>
            <a:fld id="{2E7AA077-4D14-477F-88B4-4E3EDF2E3B96}" type="slidenum">
              <a:rPr lang="en-US" smtClean="0"/>
              <a:pPr>
                <a:defRPr/>
              </a:pPr>
              <a:t>26</a:t>
            </a:fld>
            <a:endParaRPr lang="en-US"/>
          </a:p>
        </p:txBody>
      </p:sp>
    </p:spTree>
    <p:extLst>
      <p:ext uri="{BB962C8B-B14F-4D97-AF65-F5344CB8AC3E}">
        <p14:creationId xmlns:p14="http://schemas.microsoft.com/office/powerpoint/2010/main" val="126382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one study</a:t>
            </a:r>
            <a:r>
              <a:rPr lang="en-US" baseline="0" dirty="0" smtClean="0"/>
              <a:t> looking at MBTI types and specialties.  All MBTI types are represented in all specialties but the frequency of some are higher than others.  </a:t>
            </a:r>
            <a:endParaRPr lang="en-US" dirty="0"/>
          </a:p>
        </p:txBody>
      </p:sp>
      <p:sp>
        <p:nvSpPr>
          <p:cNvPr id="4" name="Slide Number Placeholder 3"/>
          <p:cNvSpPr>
            <a:spLocks noGrp="1"/>
          </p:cNvSpPr>
          <p:nvPr>
            <p:ph type="sldNum" sz="quarter" idx="10"/>
          </p:nvPr>
        </p:nvSpPr>
        <p:spPr/>
        <p:txBody>
          <a:bodyPr/>
          <a:lstStyle/>
          <a:p>
            <a:pPr>
              <a:defRPr/>
            </a:pPr>
            <a:fld id="{2E7AA077-4D14-477F-88B4-4E3EDF2E3B96}" type="slidenum">
              <a:rPr lang="en-US" smtClean="0"/>
              <a:pPr>
                <a:defRPr/>
              </a:pPr>
              <a:t>27</a:t>
            </a:fld>
            <a:endParaRPr lang="en-US"/>
          </a:p>
        </p:txBody>
      </p:sp>
    </p:spTree>
    <p:extLst>
      <p:ext uri="{BB962C8B-B14F-4D97-AF65-F5344CB8AC3E}">
        <p14:creationId xmlns:p14="http://schemas.microsoft.com/office/powerpoint/2010/main" val="2928321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a number of research articles published on the relationship of personality types and specialty selection.  Your type results should not be used in isolation in regard to specialty selection.  You and your advisor should be cautioned against over-valuing type in the career selection process.   Although type should never be the determining factor in specialty selection, it may be used to ascertain if the student’s type will be representative of or underrepresented in their chosen specialty.  </a:t>
            </a:r>
          </a:p>
        </p:txBody>
      </p:sp>
      <p:sp>
        <p:nvSpPr>
          <p:cNvPr id="122884" name="Slide Number Placeholder 3"/>
          <p:cNvSpPr>
            <a:spLocks noGrp="1"/>
          </p:cNvSpPr>
          <p:nvPr>
            <p:ph type="sldNum" sz="quarter" idx="5"/>
          </p:nvPr>
        </p:nvSpPr>
        <p:spPr/>
        <p:txBody>
          <a:bodyPr/>
          <a:lstStyle/>
          <a:p>
            <a:pPr>
              <a:defRPr/>
            </a:pPr>
            <a:fld id="{627EF46D-2716-4B4F-99CB-DC3F3CBA4C7F}" type="slidenum">
              <a:rPr lang="en-US" smtClean="0"/>
              <a:pPr>
                <a:defRPr/>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5EC663A6-2C91-4ED4-A0D4-D476D23890BE}" type="slidenum">
              <a:rPr lang="en-US" smtClean="0"/>
              <a:pPr>
                <a:defRPr/>
              </a:pPr>
              <a:t>29</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825453" y="3329970"/>
            <a:ext cx="7851330" cy="3154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Correlations exist between Left Brain dominance and preferences for:</a:t>
            </a:r>
          </a:p>
          <a:p>
            <a:pPr eaLnBrk="1" hangingPunct="1"/>
            <a:r>
              <a:rPr lang="en-US" dirty="0" smtClean="0"/>
              <a:t>Linear</a:t>
            </a:r>
          </a:p>
          <a:p>
            <a:pPr eaLnBrk="1" hangingPunct="1"/>
            <a:r>
              <a:rPr lang="en-US" dirty="0" smtClean="0"/>
              <a:t>Sequential</a:t>
            </a:r>
          </a:p>
          <a:p>
            <a:pPr eaLnBrk="1" hangingPunct="1"/>
            <a:r>
              <a:rPr lang="en-US" dirty="0" smtClean="0"/>
              <a:t>Logical</a:t>
            </a:r>
          </a:p>
          <a:p>
            <a:pPr eaLnBrk="1" hangingPunct="1"/>
            <a:r>
              <a:rPr lang="en-US" dirty="0" smtClean="0"/>
              <a:t>Verbal</a:t>
            </a:r>
          </a:p>
          <a:p>
            <a:pPr eaLnBrk="1" hangingPunct="1"/>
            <a:r>
              <a:rPr lang="en-US" dirty="0" smtClean="0"/>
              <a:t>Reality based processing</a:t>
            </a:r>
          </a:p>
          <a:p>
            <a:pPr eaLnBrk="1" hangingPunct="1"/>
            <a:r>
              <a:rPr lang="en-US" dirty="0" smtClean="0"/>
              <a:t>Left brained people are list makers.  They enjoy making a master schedule and doing daily planning.  Left brained people are usually good spellers. </a:t>
            </a:r>
          </a:p>
          <a:p>
            <a:pPr eaLnBrk="1" hangingPunct="1"/>
            <a:endParaRPr lang="en-US" dirty="0" smtClean="0"/>
          </a:p>
          <a:p>
            <a:pPr eaLnBrk="1" hangingPunct="1"/>
            <a:r>
              <a:rPr lang="en-US" dirty="0" smtClean="0"/>
              <a:t>Correlations exist between Right Brain dominance and preferences for:</a:t>
            </a:r>
          </a:p>
          <a:p>
            <a:pPr eaLnBrk="1" hangingPunct="1"/>
            <a:r>
              <a:rPr lang="en-US" dirty="0" smtClean="0"/>
              <a:t>Holistic/Global</a:t>
            </a:r>
          </a:p>
          <a:p>
            <a:pPr eaLnBrk="1" hangingPunct="1"/>
            <a:r>
              <a:rPr lang="en-US" dirty="0" smtClean="0"/>
              <a:t>Random</a:t>
            </a:r>
          </a:p>
          <a:p>
            <a:pPr eaLnBrk="1" hangingPunct="1"/>
            <a:r>
              <a:rPr lang="en-US" dirty="0" smtClean="0"/>
              <a:t>Intuitive</a:t>
            </a:r>
          </a:p>
          <a:p>
            <a:pPr eaLnBrk="1" hangingPunct="1"/>
            <a:r>
              <a:rPr lang="en-US" dirty="0" smtClean="0"/>
              <a:t>Nonverbal/visual</a:t>
            </a:r>
          </a:p>
          <a:p>
            <a:pPr eaLnBrk="1" hangingPunct="1"/>
            <a:r>
              <a:rPr lang="en-US" dirty="0" smtClean="0"/>
              <a:t>Fantasy oriented processing</a:t>
            </a:r>
          </a:p>
          <a:p>
            <a:pPr eaLnBrk="1" hangingPunct="1"/>
            <a:r>
              <a:rPr lang="en-US" dirty="0" smtClean="0"/>
              <a:t>It is vital that a right brained student read the assigned reading prior to coming to class.  To accommodate right brained students, faculty should give an overview before beginning class.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ADD16B5F-4C18-4E82-A206-13ED46F56BB9}" type="slidenum">
              <a:rPr lang="en-US" smtClean="0"/>
              <a:pPr>
                <a:defRPr/>
              </a:pPr>
              <a:t>31</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One European inventory classifies students into one of three categories in the way that they approach learning.  Extensive studies have proven that this inventory is the most predictive of all the learning styles inventories and personality type indicators at predicting the success of medical students.  The three approaches are surface, deep and strategic.  Let’s look at these in detail.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E6C22ED8-C1F3-41A9-A502-08AA50DFC4AB}" type="slidenum">
              <a:rPr lang="en-US" smtClean="0"/>
              <a:pPr>
                <a:defRPr/>
              </a:pPr>
              <a:t>32</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Strongly sensing students who are allowed to indulge their preference, being taught by sensing faculty will fall into this category.  When a student asks “Is this going to be on the test?” you know they are indulging in surface learning.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1304EB2B-03EF-40BB-85B1-4BA8B35D6054}" type="slidenum">
              <a:rPr lang="en-US" smtClean="0"/>
              <a:pPr>
                <a:defRPr/>
              </a:pPr>
              <a:t>33</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 deep approach can be subverted by adopting either a sequential or global approach to extremes.  Here is where a balance of global and sequential characteristics can mean success.   </a:t>
            </a:r>
            <a:r>
              <a:rPr lang="en-US" dirty="0" err="1" smtClean="0"/>
              <a:t>Intuitives</a:t>
            </a:r>
            <a:r>
              <a:rPr lang="en-US" dirty="0" smtClean="0"/>
              <a:t> are much more likely to adopt a Deep approach because they like to see the connections between theory and facts.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F1A465A3-93A1-4E4F-9DCC-3E3CC14B68C0}" type="slidenum">
              <a:rPr lang="en-US" smtClean="0"/>
              <a:pPr>
                <a:defRPr/>
              </a:pPr>
              <a:t>34</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type of strategy</a:t>
            </a:r>
            <a:r>
              <a:rPr lang="en-US" baseline="0" dirty="0" smtClean="0"/>
              <a:t> is actually now unnecessary because of our new Pass/Fail grading policy.  Highly competitive undergrads need to back off and adopt a much more collegial, deep strategy.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5C88D591-BFF9-4C11-AFA4-68E826A17A42}" type="slidenum">
              <a:rPr lang="en-US" smtClean="0"/>
              <a:pPr>
                <a:defRPr/>
              </a:pPr>
              <a:t>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My goals for you knowing your learning style are both short term and long term.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E789507F-510C-4410-9352-6D2A817AE30E}" type="slidenum">
              <a:rPr lang="en-US" smtClean="0"/>
              <a:pPr>
                <a:defRPr/>
              </a:pPr>
              <a:t>4</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1239239" y="3329970"/>
            <a:ext cx="6817926" cy="3154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Let’s start with developmental level as researched by Piaget and others.  (Erikson, </a:t>
            </a:r>
            <a:r>
              <a:rPr lang="en-US" dirty="0" err="1" smtClean="0"/>
              <a:t>Kolberg</a:t>
            </a:r>
            <a:r>
              <a:rPr lang="en-US" dirty="0" smtClean="0"/>
              <a:t>)  The arrow represents a continuum along which our learner may lie.  This body of research shows us that children pass through predictable progressions of development which influence their perspectives and ability to learn at any given point in time.  </a:t>
            </a:r>
          </a:p>
          <a:p>
            <a:pPr eaLnBrk="1" hangingPunct="1"/>
            <a:endParaRPr lang="en-US" dirty="0" smtClean="0"/>
          </a:p>
          <a:p>
            <a:pPr eaLnBrk="1" hangingPunct="1"/>
            <a:r>
              <a:rPr lang="en-US" dirty="0" smtClean="0"/>
              <a:t>To be effective, instruction must be responsive to the developmental levels and should reflect awareness of the general patterns of physical, emotional, cognitive and social development.  Once an adult, new issues emerge, as researched by Crow and Knowles.  </a:t>
            </a:r>
          </a:p>
          <a:p>
            <a:pPr eaLnBrk="1" hangingPunct="1"/>
            <a:endParaRPr lang="en-US" dirty="0" smtClean="0"/>
          </a:p>
          <a:p>
            <a:pPr eaLnBrk="1" hangingPunct="1"/>
            <a:r>
              <a:rPr lang="en-US" dirty="0" smtClean="0"/>
              <a:t>Each developmental level is so significant, that we have developed separate areas of Educational specialty--pre-school, elementary, secondary, higher and adult education.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F3C66926-F751-475C-90C0-DC67283316DB}" type="slidenum">
              <a:rPr lang="en-US" smtClean="0"/>
              <a:pPr>
                <a:defRPr/>
              </a:pPr>
              <a:t>5</a:t>
            </a:fld>
            <a:endParaRPr lang="en-US" smtClean="0"/>
          </a:p>
        </p:txBody>
      </p:sp>
      <p:sp>
        <p:nvSpPr>
          <p:cNvPr id="109571" name="Rectangle 2"/>
          <p:cNvSpPr>
            <a:spLocks noGrp="1" noRot="1" noChangeAspect="1" noChangeArrowheads="1" noTextEdit="1"/>
          </p:cNvSpPr>
          <p:nvPr>
            <p:ph type="sldImg"/>
          </p:nvPr>
        </p:nvSpPr>
        <p:spPr>
          <a:xfrm>
            <a:off x="3473450" y="384175"/>
            <a:ext cx="2346325" cy="1760538"/>
          </a:xfrm>
          <a:ln/>
        </p:spPr>
      </p:sp>
      <p:sp>
        <p:nvSpPr>
          <p:cNvPr id="109572" name="Rectangle 3"/>
          <p:cNvSpPr>
            <a:spLocks noGrp="1" noChangeArrowheads="1"/>
          </p:cNvSpPr>
          <p:nvPr>
            <p:ph type="body" idx="1"/>
          </p:nvPr>
        </p:nvSpPr>
        <p:spPr>
          <a:xfrm>
            <a:off x="880623" y="2349647"/>
            <a:ext cx="7537277" cy="4451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t>Cross (1981) presents the Characteristics of Adults as Learners (CAL) model in the context of her analysis of lifelong learning programs. The model attempts to integrate other theoretical frameworks for adult learning such as andragogy (</a:t>
            </a:r>
            <a:r>
              <a:rPr lang="en-US" sz="1000" dirty="0">
                <a:hlinkClick r:id="rId3"/>
              </a:rPr>
              <a:t> Knowles </a:t>
            </a:r>
            <a:r>
              <a:rPr lang="en-US" sz="1000" dirty="0"/>
              <a:t>), experiential learning (</a:t>
            </a:r>
            <a:r>
              <a:rPr lang="en-US" sz="1000" dirty="0">
                <a:hlinkClick r:id="rId4"/>
              </a:rPr>
              <a:t> Rogers </a:t>
            </a:r>
            <a:r>
              <a:rPr lang="en-US" sz="1000" dirty="0"/>
              <a:t>), and lifespan psychology. </a:t>
            </a:r>
          </a:p>
          <a:p>
            <a:pPr eaLnBrk="1" hangingPunct="1"/>
            <a:r>
              <a:rPr lang="en-US" sz="1000" dirty="0"/>
              <a:t>The CAL model consists of two classes of variables: personal characteristics and situational characteristics. Personal characteristics include: aging, life phases, and developmental stages. These three dimensions have different characteristics as far as lifelong learning is concerned. Aging results in the deterioration of certain sensory-motor abilities (e.g., eyesight, hearing, reaction time) while intelligence abilities (e.g., decision-making skills, reasoning, vocabulary) tend to improve. Life phases and developmental stages (e.g., marriage, job changes, retirement) involve a series of plateaus and transitions which may or may not be directly related to age. </a:t>
            </a:r>
          </a:p>
          <a:p>
            <a:pPr eaLnBrk="1" hangingPunct="1"/>
            <a:r>
              <a:rPr lang="en-US" sz="1000" dirty="0"/>
              <a:t>Situational characteristics consist of part-time versus full-time learning, and voluntary versus compulsory learning. The administration of learning (i.e., schedules, locations, procedures) is strongly affected by the first variable; the second pertains to the self-directed, problem-centered nature of most adult learning. </a:t>
            </a:r>
            <a:endParaRPr lang="en-US" sz="1000" b="1" dirty="0"/>
          </a:p>
          <a:p>
            <a:pPr eaLnBrk="1" hangingPunct="1"/>
            <a:r>
              <a:rPr lang="en-US" sz="1000" b="1" dirty="0"/>
              <a:t>Example</a:t>
            </a:r>
            <a:r>
              <a:rPr lang="en-US" sz="1000" dirty="0"/>
              <a:t>: </a:t>
            </a:r>
          </a:p>
          <a:p>
            <a:pPr eaLnBrk="1" hangingPunct="1"/>
            <a:r>
              <a:rPr lang="en-US" sz="1000" dirty="0"/>
              <a:t>Consider three adults: a nursing student, a new parent, and a middle-aged social worker about to take a course on child development. Each of these individuals differs in age (20,30,40) and life/developmental phases (adolescent/searching, young/striving, mature/stable). They also differ in terms of situational characteristics: for the nursing student, the course is full-time and compulsory, for the parent, it is part-time and optional; for the social worker it is part-time but required. According to the CA L model, a different learning program might be necessary for these three individuals to </a:t>
            </a:r>
            <a:r>
              <a:rPr lang="en-US" sz="1000" dirty="0" err="1"/>
              <a:t>accomodate</a:t>
            </a:r>
            <a:r>
              <a:rPr lang="en-US" sz="1000" dirty="0"/>
              <a:t> the differences in personal and situational characteristics. </a:t>
            </a:r>
            <a:endParaRPr lang="en-US" sz="1000" b="1" dirty="0"/>
          </a:p>
          <a:p>
            <a:pPr eaLnBrk="1" hangingPunct="1"/>
            <a:r>
              <a:rPr lang="en-US" sz="1000" b="1" dirty="0"/>
              <a:t>Principles: </a:t>
            </a:r>
            <a:endParaRPr lang="en-US" sz="1000" dirty="0"/>
          </a:p>
          <a:p>
            <a:pPr eaLnBrk="1" hangingPunct="1"/>
            <a:r>
              <a:rPr lang="en-US" sz="1000" dirty="0"/>
              <a:t>1. Adult learning programs should capitalize on the experience of participants. </a:t>
            </a:r>
          </a:p>
          <a:p>
            <a:pPr eaLnBrk="1" hangingPunct="1"/>
            <a:r>
              <a:rPr lang="en-US" sz="1000" dirty="0"/>
              <a:t>2. Adult learning programs should adapt to the aging limitations of the participants. </a:t>
            </a:r>
          </a:p>
          <a:p>
            <a:pPr eaLnBrk="1" hangingPunct="1"/>
            <a:r>
              <a:rPr lang="en-US" sz="1000" dirty="0"/>
              <a:t>3. Adults should be challenged to move to increasingly advanced stages of personal development. </a:t>
            </a:r>
          </a:p>
          <a:p>
            <a:pPr eaLnBrk="1" hangingPunct="1"/>
            <a:r>
              <a:rPr lang="en-US" sz="1000" dirty="0"/>
              <a:t>4. Adults should have as much choice as possible in the availability and organization of learning programs. </a:t>
            </a:r>
            <a:endParaRPr lang="en-US" sz="1000" b="1" dirty="0"/>
          </a:p>
          <a:p>
            <a:pPr eaLnBrk="1" hangingPunct="1"/>
            <a:r>
              <a:rPr lang="en-US" sz="1000" b="1" dirty="0"/>
              <a:t>References: </a:t>
            </a:r>
            <a:endParaRPr lang="en-US" sz="1000" dirty="0"/>
          </a:p>
          <a:p>
            <a:pPr eaLnBrk="1" hangingPunct="1"/>
            <a:r>
              <a:rPr lang="en-US" sz="1000" dirty="0"/>
              <a:t>Cross, K.P. (1981). Adults as Learners. San Francisco: </a:t>
            </a:r>
            <a:r>
              <a:rPr lang="en-US" sz="1000" dirty="0" err="1"/>
              <a:t>Jossey</a:t>
            </a:r>
            <a:r>
              <a:rPr lang="en-US" sz="1000" dirty="0"/>
              <a:t>-Bass.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EB90E672-5D94-414D-9643-23874202E5BA}" type="slidenum">
              <a:rPr lang="en-US" smtClean="0"/>
              <a:pPr>
                <a:defRPr/>
              </a:pPr>
              <a:t>6</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a first year medical student, your learning is typically</a:t>
            </a:r>
            <a:r>
              <a:rPr lang="en-US" baseline="0" dirty="0" smtClean="0"/>
              <a:t> mostly controlled by the course directors and the content of each course.  As you progress through medical school and on into residency and practice, you will find yourself increasingly self-directed on the content and depth of your learning, as the faculty will have less and less to do with guiding you, until the point where they are no longer there. This is why it is vital that you learn to be an independent, self-directed, lifelong learner.</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1695FBCB-20D5-430C-B0B9-3A9E3F1EEABE}" type="slidenum">
              <a:rPr lang="en-US" smtClean="0"/>
              <a:pPr>
                <a:defRPr/>
              </a:pPr>
              <a:t>7</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1239239" y="3329970"/>
            <a:ext cx="6817926" cy="3154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After taking the </a:t>
            </a:r>
            <a:r>
              <a:rPr lang="en-US" b="1" dirty="0" smtClean="0"/>
              <a:t>Inventory of Learning Styles, </a:t>
            </a:r>
            <a:r>
              <a:rPr lang="en-US" dirty="0" smtClean="0"/>
              <a:t>you will receive scores</a:t>
            </a:r>
            <a:r>
              <a:rPr lang="en-US" baseline="0" dirty="0" smtClean="0"/>
              <a:t> over 4 domains: decision making, perception, sensory reception, and organization. </a:t>
            </a:r>
          </a:p>
          <a:p>
            <a:pPr eaLnBrk="1" hangingPunct="1"/>
            <a:r>
              <a:rPr lang="en-US" dirty="0" smtClean="0"/>
              <a:t>A score</a:t>
            </a:r>
            <a:r>
              <a:rPr lang="en-US" baseline="0" dirty="0" smtClean="0"/>
              <a:t> of 1 or 3 shows a weak preference.  These people will be the most flexible when it comes to adapting to a different style and a tendency to use either style.</a:t>
            </a:r>
          </a:p>
          <a:p>
            <a:pPr eaLnBrk="1" hangingPunct="1"/>
            <a:r>
              <a:rPr lang="en-US" baseline="0" dirty="0" smtClean="0"/>
              <a:t>A score of 5 or 7 shows a moderate preference for this style.  </a:t>
            </a:r>
          </a:p>
          <a:p>
            <a:pPr eaLnBrk="1" hangingPunct="1"/>
            <a:r>
              <a:rPr lang="en-US" baseline="0" dirty="0" smtClean="0"/>
              <a:t>A score of 9 or 11 shows a Strong preference for this style, and an inflexibility to adapt to presentation of materials in an opposite style. </a:t>
            </a:r>
          </a:p>
          <a:p>
            <a:pPr eaLnBrk="1" hangingPunct="1"/>
            <a:r>
              <a:rPr lang="en-US" dirty="0" smtClean="0"/>
              <a:t>We will look at these individually.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80C471D2-5B2B-477C-B883-712335682DD5}" type="slidenum">
              <a:rPr lang="en-US" smtClean="0"/>
              <a:pPr>
                <a:defRPr/>
              </a:pPr>
              <a:t>8</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How can active learners help themselves? </a:t>
            </a:r>
            <a:endParaRPr lang="en-US" dirty="0" smtClean="0"/>
          </a:p>
          <a:p>
            <a:pPr eaLnBrk="1" hangingPunct="1"/>
            <a:r>
              <a:rPr lang="en-US" dirty="0" smtClean="0"/>
              <a:t>If you are an active learner in a class that allows little or no class time for discussion or problem-solving activities, you should try to compensate for these lacks when you study. Study in a group in which the members take turns explaining different topics to each other. Work with others to guess what you will be asked on the next test and figure out how you will answer. You will always retain information better if you find ways to do something with it. </a:t>
            </a:r>
          </a:p>
          <a:p>
            <a:pPr eaLnBrk="1" hangingPunct="1"/>
            <a:r>
              <a:rPr lang="en-US" b="1" dirty="0" smtClean="0"/>
              <a:t>How can reflective learners help themselves? </a:t>
            </a:r>
            <a:endParaRPr lang="en-US" dirty="0" smtClean="0"/>
          </a:p>
          <a:p>
            <a:pPr eaLnBrk="1" hangingPunct="1"/>
            <a:r>
              <a:rPr lang="en-US" dirty="0" smtClean="0"/>
              <a:t>If you are a reflective learner in a class that allows little or no class time for thinking about new information, you should try to compensate for this lack when you study. Don't simply read or memorize the material; stop periodically to review what you have read and to think of possible questions or applications. You might find it helpful to write short summaries of readings or class notes in your own words. Doing so may take extra time but will enable you to retain the material more effectively.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75556FCB-CFB0-44AE-9D59-35A421DF301A}" type="slidenum">
              <a:rPr lang="en-US" smtClean="0"/>
              <a:pPr>
                <a:defRPr/>
              </a:pPr>
              <a:t>9</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Nancy Clark</a:t>
            </a:r>
            <a:endParaRPr lang="en-US"/>
          </a:p>
        </p:txBody>
      </p:sp>
      <p:sp>
        <p:nvSpPr>
          <p:cNvPr id="6" name="Slide Number Placeholder 5"/>
          <p:cNvSpPr>
            <a:spLocks noGrp="1"/>
          </p:cNvSpPr>
          <p:nvPr>
            <p:ph type="sldNum" sz="quarter" idx="12"/>
          </p:nvPr>
        </p:nvSpPr>
        <p:spPr/>
        <p:txBody>
          <a:bodyPr/>
          <a:lstStyle>
            <a:lvl1pPr>
              <a:defRPr/>
            </a:lvl1pPr>
          </a:lstStyle>
          <a:p>
            <a:pPr>
              <a:defRPr/>
            </a:pPr>
            <a:fld id="{C49D67B2-8206-421C-8F98-6CE33FC9425C}" type="slidenum">
              <a:rPr lang="en-US"/>
              <a:pPr>
                <a:defRPr/>
              </a:pPr>
              <a:t>‹#›</a:t>
            </a:fld>
            <a:endParaRPr lang="en-US"/>
          </a:p>
        </p:txBody>
      </p:sp>
    </p:spTree>
    <p:extLst>
      <p:ext uri="{BB962C8B-B14F-4D97-AF65-F5344CB8AC3E}">
        <p14:creationId xmlns:p14="http://schemas.microsoft.com/office/powerpoint/2010/main" val="282746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Nancy Clark</a:t>
            </a:r>
          </a:p>
        </p:txBody>
      </p:sp>
      <p:sp>
        <p:nvSpPr>
          <p:cNvPr id="6" name="Slide Number Placeholder 5"/>
          <p:cNvSpPr>
            <a:spLocks noGrp="1"/>
          </p:cNvSpPr>
          <p:nvPr>
            <p:ph type="sldNum" sz="quarter" idx="12"/>
          </p:nvPr>
        </p:nvSpPr>
        <p:spPr/>
        <p:txBody>
          <a:bodyPr/>
          <a:lstStyle>
            <a:lvl1pPr>
              <a:defRPr/>
            </a:lvl1pPr>
          </a:lstStyle>
          <a:p>
            <a:pPr>
              <a:defRPr/>
            </a:pPr>
            <a:fld id="{5D3E4DD1-5F46-44B1-A1F4-C138FC200356}" type="slidenum">
              <a:rPr lang="en-US"/>
              <a:pPr>
                <a:defRPr/>
              </a:pPr>
              <a:t>‹#›</a:t>
            </a:fld>
            <a:endParaRPr lang="en-US"/>
          </a:p>
        </p:txBody>
      </p:sp>
    </p:spTree>
    <p:extLst>
      <p:ext uri="{BB962C8B-B14F-4D97-AF65-F5344CB8AC3E}">
        <p14:creationId xmlns:p14="http://schemas.microsoft.com/office/powerpoint/2010/main" val="66362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Nancy Clark</a:t>
            </a:r>
          </a:p>
        </p:txBody>
      </p:sp>
      <p:sp>
        <p:nvSpPr>
          <p:cNvPr id="6" name="Slide Number Placeholder 5"/>
          <p:cNvSpPr>
            <a:spLocks noGrp="1"/>
          </p:cNvSpPr>
          <p:nvPr>
            <p:ph type="sldNum" sz="quarter" idx="12"/>
          </p:nvPr>
        </p:nvSpPr>
        <p:spPr/>
        <p:txBody>
          <a:bodyPr/>
          <a:lstStyle>
            <a:lvl1pPr>
              <a:defRPr/>
            </a:lvl1pPr>
          </a:lstStyle>
          <a:p>
            <a:pPr>
              <a:defRPr/>
            </a:pPr>
            <a:fld id="{C3927A23-97C6-46DA-B4EA-F496B89118C8}" type="slidenum">
              <a:rPr lang="en-US"/>
              <a:pPr>
                <a:defRPr/>
              </a:pPr>
              <a:t>‹#›</a:t>
            </a:fld>
            <a:endParaRPr lang="en-US"/>
          </a:p>
        </p:txBody>
      </p:sp>
    </p:spTree>
    <p:extLst>
      <p:ext uri="{BB962C8B-B14F-4D97-AF65-F5344CB8AC3E}">
        <p14:creationId xmlns:p14="http://schemas.microsoft.com/office/powerpoint/2010/main" val="226204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Learning Styles and Approaches</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Nancy Clark</a:t>
            </a:r>
          </a:p>
        </p:txBody>
      </p:sp>
      <p:sp>
        <p:nvSpPr>
          <p:cNvPr id="6" name="Slide Number Placeholder 5"/>
          <p:cNvSpPr>
            <a:spLocks noGrp="1"/>
          </p:cNvSpPr>
          <p:nvPr>
            <p:ph type="sldNum" sz="quarter" idx="12"/>
          </p:nvPr>
        </p:nvSpPr>
        <p:spPr/>
        <p:txBody>
          <a:bodyPr/>
          <a:lstStyle>
            <a:lvl1pPr>
              <a:defRPr smtClean="0"/>
            </a:lvl1pPr>
          </a:lstStyle>
          <a:p>
            <a:pPr>
              <a:defRPr/>
            </a:pPr>
            <a:fld id="{C034F57B-1F0E-4E3B-8CA9-F9A5B3AE1F98}" type="slidenum">
              <a:rPr lang="en-US"/>
              <a:pPr>
                <a:defRPr/>
              </a:pPr>
              <a:t>‹#›</a:t>
            </a:fld>
            <a:endParaRPr lang="en-US"/>
          </a:p>
        </p:txBody>
      </p:sp>
    </p:spTree>
    <p:extLst>
      <p:ext uri="{BB962C8B-B14F-4D97-AF65-F5344CB8AC3E}">
        <p14:creationId xmlns:p14="http://schemas.microsoft.com/office/powerpoint/2010/main" val="23171779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Learning Styles and Approaches</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a:t>Nancy Clark</a:t>
            </a:r>
          </a:p>
        </p:txBody>
      </p:sp>
      <p:sp>
        <p:nvSpPr>
          <p:cNvPr id="7" name="Slide Number Placeholder 6"/>
          <p:cNvSpPr>
            <a:spLocks noGrp="1"/>
          </p:cNvSpPr>
          <p:nvPr>
            <p:ph type="sldNum" sz="quarter" idx="12"/>
          </p:nvPr>
        </p:nvSpPr>
        <p:spPr/>
        <p:txBody>
          <a:bodyPr/>
          <a:lstStyle>
            <a:lvl1pPr>
              <a:defRPr smtClean="0"/>
            </a:lvl1pPr>
          </a:lstStyle>
          <a:p>
            <a:pPr>
              <a:defRPr/>
            </a:pPr>
            <a:fld id="{28712772-D739-4059-BC82-D51A5C9B2318}" type="slidenum">
              <a:rPr lang="en-US"/>
              <a:pPr>
                <a:defRPr/>
              </a:pPr>
              <a:t>‹#›</a:t>
            </a:fld>
            <a:endParaRPr lang="en-US"/>
          </a:p>
        </p:txBody>
      </p:sp>
    </p:spTree>
    <p:extLst>
      <p:ext uri="{BB962C8B-B14F-4D97-AF65-F5344CB8AC3E}">
        <p14:creationId xmlns:p14="http://schemas.microsoft.com/office/powerpoint/2010/main" val="248233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Nancy Clark</a:t>
            </a:r>
          </a:p>
        </p:txBody>
      </p:sp>
      <p:sp>
        <p:nvSpPr>
          <p:cNvPr id="6" name="Slide Number Placeholder 5"/>
          <p:cNvSpPr>
            <a:spLocks noGrp="1"/>
          </p:cNvSpPr>
          <p:nvPr>
            <p:ph type="sldNum" sz="quarter" idx="12"/>
          </p:nvPr>
        </p:nvSpPr>
        <p:spPr/>
        <p:txBody>
          <a:bodyPr/>
          <a:lstStyle>
            <a:lvl1pPr>
              <a:defRPr/>
            </a:lvl1pPr>
          </a:lstStyle>
          <a:p>
            <a:pPr>
              <a:defRPr/>
            </a:pPr>
            <a:fld id="{C2AA49C6-4B94-4DC0-BCAF-E51DF99B7316}" type="slidenum">
              <a:rPr lang="en-US"/>
              <a:pPr>
                <a:defRPr/>
              </a:pPr>
              <a:t>‹#›</a:t>
            </a:fld>
            <a:endParaRPr lang="en-US"/>
          </a:p>
        </p:txBody>
      </p:sp>
    </p:spTree>
    <p:extLst>
      <p:ext uri="{BB962C8B-B14F-4D97-AF65-F5344CB8AC3E}">
        <p14:creationId xmlns:p14="http://schemas.microsoft.com/office/powerpoint/2010/main" val="1158681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Nancy Clark</a:t>
            </a:r>
          </a:p>
        </p:txBody>
      </p:sp>
      <p:sp>
        <p:nvSpPr>
          <p:cNvPr id="6" name="Slide Number Placeholder 5"/>
          <p:cNvSpPr>
            <a:spLocks noGrp="1"/>
          </p:cNvSpPr>
          <p:nvPr>
            <p:ph type="sldNum" sz="quarter" idx="12"/>
          </p:nvPr>
        </p:nvSpPr>
        <p:spPr/>
        <p:txBody>
          <a:bodyPr/>
          <a:lstStyle>
            <a:lvl1pPr>
              <a:defRPr/>
            </a:lvl1pPr>
          </a:lstStyle>
          <a:p>
            <a:pPr>
              <a:defRPr/>
            </a:pPr>
            <a:fld id="{2A07C878-BDAA-40BA-AC8D-92C0CE8F402D}" type="slidenum">
              <a:rPr lang="en-US"/>
              <a:pPr>
                <a:defRPr/>
              </a:pPr>
              <a:t>‹#›</a:t>
            </a:fld>
            <a:endParaRPr lang="en-US"/>
          </a:p>
        </p:txBody>
      </p:sp>
    </p:spTree>
    <p:extLst>
      <p:ext uri="{BB962C8B-B14F-4D97-AF65-F5344CB8AC3E}">
        <p14:creationId xmlns:p14="http://schemas.microsoft.com/office/powerpoint/2010/main" val="90951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Nancy Clark</a:t>
            </a:r>
          </a:p>
        </p:txBody>
      </p:sp>
      <p:sp>
        <p:nvSpPr>
          <p:cNvPr id="7" name="Slide Number Placeholder 5"/>
          <p:cNvSpPr>
            <a:spLocks noGrp="1"/>
          </p:cNvSpPr>
          <p:nvPr>
            <p:ph type="sldNum" sz="quarter" idx="12"/>
          </p:nvPr>
        </p:nvSpPr>
        <p:spPr/>
        <p:txBody>
          <a:bodyPr/>
          <a:lstStyle>
            <a:lvl1pPr>
              <a:defRPr/>
            </a:lvl1pPr>
          </a:lstStyle>
          <a:p>
            <a:pPr>
              <a:defRPr/>
            </a:pPr>
            <a:fld id="{03464A6C-802E-4AE5-B784-374858A87510}" type="slidenum">
              <a:rPr lang="en-US"/>
              <a:pPr>
                <a:defRPr/>
              </a:pPr>
              <a:t>‹#›</a:t>
            </a:fld>
            <a:endParaRPr lang="en-US"/>
          </a:p>
        </p:txBody>
      </p:sp>
    </p:spTree>
    <p:extLst>
      <p:ext uri="{BB962C8B-B14F-4D97-AF65-F5344CB8AC3E}">
        <p14:creationId xmlns:p14="http://schemas.microsoft.com/office/powerpoint/2010/main" val="315885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05000"/>
            <a:ext cx="4040188" cy="5635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05000"/>
            <a:ext cx="4041775" cy="5635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Nancy Clark</a:t>
            </a:r>
          </a:p>
        </p:txBody>
      </p:sp>
      <p:sp>
        <p:nvSpPr>
          <p:cNvPr id="9" name="Slide Number Placeholder 5"/>
          <p:cNvSpPr>
            <a:spLocks noGrp="1"/>
          </p:cNvSpPr>
          <p:nvPr>
            <p:ph type="sldNum" sz="quarter" idx="12"/>
          </p:nvPr>
        </p:nvSpPr>
        <p:spPr/>
        <p:txBody>
          <a:bodyPr/>
          <a:lstStyle>
            <a:lvl1pPr>
              <a:defRPr/>
            </a:lvl1pPr>
          </a:lstStyle>
          <a:p>
            <a:pPr>
              <a:defRPr/>
            </a:pPr>
            <a:fld id="{BE4CEF3A-E86E-4FC8-99CB-B23C3258671B}" type="slidenum">
              <a:rPr lang="en-US"/>
              <a:pPr>
                <a:defRPr/>
              </a:pPr>
              <a:t>‹#›</a:t>
            </a:fld>
            <a:endParaRPr lang="en-US"/>
          </a:p>
        </p:txBody>
      </p:sp>
    </p:spTree>
    <p:extLst>
      <p:ext uri="{BB962C8B-B14F-4D97-AF65-F5344CB8AC3E}">
        <p14:creationId xmlns:p14="http://schemas.microsoft.com/office/powerpoint/2010/main" val="3910886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Nancy Clark</a:t>
            </a:r>
          </a:p>
        </p:txBody>
      </p:sp>
      <p:sp>
        <p:nvSpPr>
          <p:cNvPr id="5" name="Slide Number Placeholder 5"/>
          <p:cNvSpPr>
            <a:spLocks noGrp="1"/>
          </p:cNvSpPr>
          <p:nvPr>
            <p:ph type="sldNum" sz="quarter" idx="12"/>
          </p:nvPr>
        </p:nvSpPr>
        <p:spPr/>
        <p:txBody>
          <a:bodyPr/>
          <a:lstStyle>
            <a:lvl1pPr>
              <a:defRPr/>
            </a:lvl1pPr>
          </a:lstStyle>
          <a:p>
            <a:pPr>
              <a:defRPr/>
            </a:pPr>
            <a:fld id="{1FFC0DB6-7266-44F6-B495-72594F6E6D88}" type="slidenum">
              <a:rPr lang="en-US"/>
              <a:pPr>
                <a:defRPr/>
              </a:pPr>
              <a:t>‹#›</a:t>
            </a:fld>
            <a:endParaRPr lang="en-US"/>
          </a:p>
        </p:txBody>
      </p:sp>
    </p:spTree>
    <p:extLst>
      <p:ext uri="{BB962C8B-B14F-4D97-AF65-F5344CB8AC3E}">
        <p14:creationId xmlns:p14="http://schemas.microsoft.com/office/powerpoint/2010/main" val="30599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Nancy Clark</a:t>
            </a:r>
          </a:p>
        </p:txBody>
      </p:sp>
      <p:sp>
        <p:nvSpPr>
          <p:cNvPr id="4" name="Slide Number Placeholder 5"/>
          <p:cNvSpPr>
            <a:spLocks noGrp="1"/>
          </p:cNvSpPr>
          <p:nvPr>
            <p:ph type="sldNum" sz="quarter" idx="12"/>
          </p:nvPr>
        </p:nvSpPr>
        <p:spPr/>
        <p:txBody>
          <a:bodyPr/>
          <a:lstStyle>
            <a:lvl1pPr>
              <a:defRPr/>
            </a:lvl1pPr>
          </a:lstStyle>
          <a:p>
            <a:pPr>
              <a:defRPr/>
            </a:pPr>
            <a:fld id="{934FF05A-A70A-4B4A-B88B-0BC9ED8BC908}" type="slidenum">
              <a:rPr lang="en-US"/>
              <a:pPr>
                <a:defRPr/>
              </a:pPr>
              <a:t>‹#›</a:t>
            </a:fld>
            <a:endParaRPr lang="en-US"/>
          </a:p>
        </p:txBody>
      </p:sp>
    </p:spTree>
    <p:extLst>
      <p:ext uri="{BB962C8B-B14F-4D97-AF65-F5344CB8AC3E}">
        <p14:creationId xmlns:p14="http://schemas.microsoft.com/office/powerpoint/2010/main" val="214724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381000"/>
          </a:xfrm>
        </p:spPr>
        <p:txBody>
          <a:bodyPr anchor="b">
            <a:normAutofit/>
          </a:bodyPr>
          <a:lstStyle>
            <a:lvl1pPr algn="l">
              <a:defRPr sz="17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Nancy Clark</a:t>
            </a:r>
          </a:p>
        </p:txBody>
      </p:sp>
      <p:sp>
        <p:nvSpPr>
          <p:cNvPr id="7" name="Slide Number Placeholder 5"/>
          <p:cNvSpPr>
            <a:spLocks noGrp="1"/>
          </p:cNvSpPr>
          <p:nvPr>
            <p:ph type="sldNum" sz="quarter" idx="12"/>
          </p:nvPr>
        </p:nvSpPr>
        <p:spPr/>
        <p:txBody>
          <a:bodyPr/>
          <a:lstStyle>
            <a:lvl1pPr>
              <a:defRPr/>
            </a:lvl1pPr>
          </a:lstStyle>
          <a:p>
            <a:pPr>
              <a:defRPr/>
            </a:pPr>
            <a:fld id="{FA6698F8-9CAF-41C9-8575-161E771DE05B}" type="slidenum">
              <a:rPr lang="en-US"/>
              <a:pPr>
                <a:defRPr/>
              </a:pPr>
              <a:t>‹#›</a:t>
            </a:fld>
            <a:endParaRPr lang="en-US"/>
          </a:p>
        </p:txBody>
      </p:sp>
    </p:spTree>
    <p:extLst>
      <p:ext uri="{BB962C8B-B14F-4D97-AF65-F5344CB8AC3E}">
        <p14:creationId xmlns:p14="http://schemas.microsoft.com/office/powerpoint/2010/main" val="244582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Learning Styles and Approaches</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Nancy Clark</a:t>
            </a:r>
          </a:p>
        </p:txBody>
      </p:sp>
      <p:sp>
        <p:nvSpPr>
          <p:cNvPr id="7" name="Slide Number Placeholder 5"/>
          <p:cNvSpPr>
            <a:spLocks noGrp="1"/>
          </p:cNvSpPr>
          <p:nvPr>
            <p:ph type="sldNum" sz="quarter" idx="12"/>
          </p:nvPr>
        </p:nvSpPr>
        <p:spPr/>
        <p:txBody>
          <a:bodyPr/>
          <a:lstStyle>
            <a:lvl1pPr>
              <a:defRPr/>
            </a:lvl1pPr>
          </a:lstStyle>
          <a:p>
            <a:pPr>
              <a:defRPr/>
            </a:pPr>
            <a:fld id="{DB3F0661-E437-485C-B01C-09242AD8B956}" type="slidenum">
              <a:rPr lang="en-US"/>
              <a:pPr>
                <a:defRPr/>
              </a:pPr>
              <a:t>‹#›</a:t>
            </a:fld>
            <a:endParaRPr lang="en-US"/>
          </a:p>
        </p:txBody>
      </p:sp>
    </p:spTree>
    <p:extLst>
      <p:ext uri="{BB962C8B-B14F-4D97-AF65-F5344CB8AC3E}">
        <p14:creationId xmlns:p14="http://schemas.microsoft.com/office/powerpoint/2010/main" val="152440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476250"/>
            <a:ext cx="9144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6324600"/>
            <a:ext cx="9144000" cy="533400"/>
          </a:xfrm>
          <a:prstGeom prst="rect">
            <a:avLst/>
          </a:prstGeom>
          <a:gradFill flip="none" rotWithShape="1">
            <a:gsLst>
              <a:gs pos="100000">
                <a:srgbClr val="CDC092">
                  <a:alpha val="0"/>
                </a:srgbClr>
              </a:gs>
              <a:gs pos="47000">
                <a:srgbClr val="CDC09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457200" y="10668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pPr>
              <a:defRPr/>
            </a:pPr>
            <a:r>
              <a:rPr lang="en-US" smtClean="0"/>
              <a:t>Learning Styles and Approaches</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pPr>
              <a:defRPr/>
            </a:pPr>
            <a:r>
              <a:rPr lang="en-US"/>
              <a:t>Nancy Clark</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pPr>
              <a:defRPr/>
            </a:pPr>
            <a:fld id="{0BC95A79-060F-4F05-A4F4-CA3106C9AF4D}" type="slidenum">
              <a:rPr lang="en-US"/>
              <a:pPr>
                <a:defRPr/>
              </a:pPr>
              <a:t>‹#›</a:t>
            </a:fld>
            <a:endParaRPr lang="en-US"/>
          </a:p>
        </p:txBody>
      </p:sp>
      <p:sp>
        <p:nvSpPr>
          <p:cNvPr id="7" name="Rectangle 6"/>
          <p:cNvSpPr/>
          <p:nvPr/>
        </p:nvSpPr>
        <p:spPr>
          <a:xfrm>
            <a:off x="0" y="0"/>
            <a:ext cx="9144000" cy="55245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1447800" y="76200"/>
            <a:ext cx="6477000" cy="400050"/>
          </a:xfrm>
          <a:prstGeom prst="rect">
            <a:avLst/>
          </a:prstGeom>
          <a:noFill/>
        </p:spPr>
        <p:txBody>
          <a:bodyPr>
            <a:spAutoFit/>
          </a:bodyPr>
          <a:lstStyle/>
          <a:p>
            <a:pPr>
              <a:defRPr/>
            </a:pPr>
            <a:r>
              <a:rPr lang="en-US" sz="2000" b="1" cap="small" dirty="0">
                <a:solidFill>
                  <a:srgbClr val="CDC092"/>
                </a:solidFill>
                <a:latin typeface="Garamond" pitchFamily="18" charset="0"/>
              </a:rPr>
              <a:t>The Florida State University College of Medicine</a:t>
            </a:r>
          </a:p>
        </p:txBody>
      </p:sp>
      <p:sp>
        <p:nvSpPr>
          <p:cNvPr id="1037" name="TextBox 9"/>
          <p:cNvSpPr txBox="1">
            <a:spLocks noChangeArrowheads="1"/>
          </p:cNvSpPr>
          <p:nvPr/>
        </p:nvSpPr>
        <p:spPr bwMode="auto">
          <a:xfrm>
            <a:off x="1143000" y="531813"/>
            <a:ext cx="792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400" b="1" i="1" smtClean="0">
                <a:solidFill>
                  <a:srgbClr val="2B0007"/>
                </a:solidFill>
                <a:latin typeface="Palatino Linotype" pitchFamily="18" charset="0"/>
              </a:rPr>
              <a:t>Educating and developing exemplary physicians who practice patient-centered health care</a:t>
            </a:r>
          </a:p>
        </p:txBody>
      </p:sp>
      <p:pic>
        <p:nvPicPr>
          <p:cNvPr id="1038" name="Picture 5" descr="C:\Users\amber.smalley\Desktop\Gold Seal.tif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650" y="76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0"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1" r:id="rId12"/>
    <p:sldLayoutId id="2147483982" r:id="rId13"/>
  </p:sldLayoutIdLst>
  <p:hf hdr="0" ft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2.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hyperlink" Target="http://www.bartleby.com/107/93.html" TargetMode="External"/><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1.png"/><Relationship Id="rId4" Type="http://schemas.openxmlformats.org/officeDocument/2006/relationships/hyperlink" Target="http://www.ttuhsc.edu/som/succes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24.wmf"/><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www.qotfc.edu.au/resource/?page=65375" TargetMode="Externa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hyperlink" Target="http://www2.ncsu.edu/unity/lockers/users/f/felder/public/ILSpage.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p:txBody>
          <a:bodyPr/>
          <a:lstStyle/>
          <a:p>
            <a:pPr eaLnBrk="1" hangingPunct="1"/>
            <a:r>
              <a:rPr lang="en-US" smtClean="0"/>
              <a:t>Learning Styles and Approaches</a:t>
            </a:r>
          </a:p>
        </p:txBody>
      </p:sp>
      <p:sp>
        <p:nvSpPr>
          <p:cNvPr id="151557" name="Rectangle 5"/>
          <p:cNvSpPr>
            <a:spLocks noGrp="1" noChangeArrowheads="1"/>
          </p:cNvSpPr>
          <p:nvPr>
            <p:ph type="subTitle" idx="1"/>
          </p:nvPr>
        </p:nvSpPr>
        <p:spPr>
          <a:xfrm>
            <a:off x="914400" y="3429000"/>
            <a:ext cx="7315200" cy="2209800"/>
          </a:xfrm>
        </p:spPr>
        <p:txBody>
          <a:bodyPr rtlCol="0">
            <a:normAutofit fontScale="92500" lnSpcReduction="20000"/>
          </a:bodyPr>
          <a:lstStyle/>
          <a:p>
            <a:pPr eaLnBrk="1" fontAlgn="auto" hangingPunct="1">
              <a:spcAft>
                <a:spcPts val="0"/>
              </a:spcAft>
              <a:buFont typeface="Arial" pitchFamily="34" charset="0"/>
              <a:buNone/>
              <a:defRPr/>
            </a:pPr>
            <a:r>
              <a:rPr lang="en-US" dirty="0" smtClean="0"/>
              <a:t>How is this a predictor of your success in medical school and long- term as a physician?</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r>
              <a:rPr lang="en-US" sz="3000" dirty="0" smtClean="0"/>
              <a:t>Nancy B. Clark, M.Ed.</a:t>
            </a:r>
          </a:p>
          <a:p>
            <a:pPr eaLnBrk="1" fontAlgn="auto" hangingPunct="1">
              <a:spcAft>
                <a:spcPts val="0"/>
              </a:spcAft>
              <a:buFont typeface="Arial" pitchFamily="34" charset="0"/>
              <a:buNone/>
              <a:defRPr/>
            </a:pPr>
            <a:r>
              <a:rPr lang="en-US" sz="2200" dirty="0" smtClean="0"/>
              <a:t>Director of Medical Informatics Education</a:t>
            </a:r>
          </a:p>
        </p:txBody>
      </p:sp>
      <p:sp>
        <p:nvSpPr>
          <p:cNvPr id="2" name="Rectangle 5"/>
          <p:cNvSpPr>
            <a:spLocks noGrp="1" noChangeArrowheads="1"/>
          </p:cNvSpPr>
          <p:nvPr>
            <p:ph type="dt" sz="quarter" idx="10"/>
          </p:nvPr>
        </p:nvSpPr>
        <p:spPr/>
        <p:txBody>
          <a:bodyPr/>
          <a:lstStyle/>
          <a:p>
            <a:pPr>
              <a:defRPr/>
            </a:pPr>
            <a:r>
              <a:rPr lang="en-US" smtClean="0"/>
              <a:t>Learning Styles and Approaches</a:t>
            </a:r>
            <a:endParaRPr lang="en-US"/>
          </a:p>
        </p:txBody>
      </p:sp>
      <p:sp>
        <p:nvSpPr>
          <p:cNvPr id="12291" name="Rectangle 6"/>
          <p:cNvSpPr>
            <a:spLocks noGrp="1" noChangeArrowheads="1"/>
          </p:cNvSpPr>
          <p:nvPr>
            <p:ph type="sldNum" sz="quarter" idx="12"/>
          </p:nvPr>
        </p:nvSpPr>
        <p:spPr/>
        <p:txBody>
          <a:bodyPr/>
          <a:lstStyle/>
          <a:p>
            <a:pPr>
              <a:defRPr/>
            </a:pPr>
            <a:fld id="{EC0A61EE-F327-4F95-B224-62A5DD6DE118}" type="slidenum">
              <a:rPr lang="en-US"/>
              <a:pPr>
                <a:defRPr/>
              </a:pPr>
              <a:t>1</a:t>
            </a:fld>
            <a:endParaRPr lang="en-US"/>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38200"/>
            <a:ext cx="8229600" cy="609600"/>
          </a:xfrm>
        </p:spPr>
        <p:txBody>
          <a:bodyPr rtlCol="0">
            <a:normAutofit fontScale="90000"/>
          </a:bodyPr>
          <a:lstStyle/>
          <a:p>
            <a:pPr eaLnBrk="1" fontAlgn="auto" hangingPunct="1">
              <a:spcAft>
                <a:spcPts val="0"/>
              </a:spcAft>
              <a:defRPr/>
            </a:pPr>
            <a:r>
              <a:rPr lang="en-US" dirty="0" smtClean="0"/>
              <a:t>Classes to Date</a:t>
            </a:r>
            <a:endParaRPr lang="en-US" dirty="0"/>
          </a:p>
        </p:txBody>
      </p:sp>
      <p:sp>
        <p:nvSpPr>
          <p:cNvPr id="26627"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26628" name="Slide Number Placeholder 5"/>
          <p:cNvSpPr>
            <a:spLocks noGrp="1"/>
          </p:cNvSpPr>
          <p:nvPr>
            <p:ph type="sldNum" sz="quarter" idx="12"/>
          </p:nvPr>
        </p:nvSpPr>
        <p:spPr/>
        <p:txBody>
          <a:bodyPr/>
          <a:lstStyle/>
          <a:p>
            <a:pPr>
              <a:defRPr/>
            </a:pPr>
            <a:fld id="{F8831051-4339-4A96-92D2-B647D3E6A14D}" type="slidenum">
              <a:rPr lang="en-US"/>
              <a:pPr>
                <a:defRPr/>
              </a:pPr>
              <a:t>10</a:t>
            </a:fld>
            <a:endParaRPr lang="en-US"/>
          </a:p>
        </p:txBody>
      </p:sp>
      <p:sp>
        <p:nvSpPr>
          <p:cNvPr id="6" name="Straight Connector 5"/>
          <p:cNvSpPr/>
          <p:nvPr/>
        </p:nvSpPr>
        <p:spPr>
          <a:xfrm rot="10800000">
            <a:off x="990600" y="3962400"/>
            <a:ext cx="6154738"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8" name="Straight Connector 7"/>
          <p:cNvSpPr/>
          <p:nvPr/>
        </p:nvSpPr>
        <p:spPr>
          <a:xfrm rot="10800000">
            <a:off x="990600" y="2438400"/>
            <a:ext cx="6154738" cy="0"/>
          </a:xfrm>
          <a:prstGeom prst="line">
            <a:avLst/>
          </a:prstGeom>
          <a:ln>
            <a:solidFill>
              <a:srgbClr val="9999FF"/>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527809"/>
            <a:ext cx="8482012" cy="483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u="sng" dirty="0" smtClean="0"/>
              <a:t>Sensing</a:t>
            </a:r>
            <a:r>
              <a:rPr lang="en-US" b="1" dirty="0" smtClean="0"/>
              <a:t> </a:t>
            </a:r>
            <a:r>
              <a:rPr lang="en-US" dirty="0" smtClean="0"/>
              <a:t>      </a:t>
            </a:r>
            <a:r>
              <a:rPr lang="en-US" dirty="0" err="1" smtClean="0"/>
              <a:t>vs</a:t>
            </a:r>
            <a:r>
              <a:rPr lang="en-US" dirty="0" smtClean="0"/>
              <a:t>       </a:t>
            </a:r>
            <a:r>
              <a:rPr lang="en-US" dirty="0" smtClean="0">
                <a:solidFill>
                  <a:srgbClr val="DBC3C3"/>
                </a:solidFill>
              </a:rPr>
              <a:t>Intuitive</a:t>
            </a:r>
          </a:p>
        </p:txBody>
      </p:sp>
      <p:sp>
        <p:nvSpPr>
          <p:cNvPr id="27653" name="Rectangle 3"/>
          <p:cNvSpPr>
            <a:spLocks noGrp="1" noChangeArrowheads="1"/>
          </p:cNvSpPr>
          <p:nvPr>
            <p:ph idx="1"/>
          </p:nvPr>
        </p:nvSpPr>
        <p:spPr/>
        <p:txBody>
          <a:bodyPr rtlCol="0">
            <a:normAutofit lnSpcReduction="10000"/>
          </a:bodyPr>
          <a:lstStyle/>
          <a:p>
            <a:pPr eaLnBrk="1" fontAlgn="auto" hangingPunct="1">
              <a:lnSpc>
                <a:spcPct val="80000"/>
              </a:lnSpc>
              <a:spcAft>
                <a:spcPts val="0"/>
              </a:spcAft>
              <a:buFont typeface="Arial" pitchFamily="34" charset="0"/>
              <a:buChar char="•"/>
              <a:defRPr/>
            </a:pPr>
            <a:r>
              <a:rPr lang="en-US" sz="2800" dirty="0" smtClean="0"/>
              <a:t>like learning facts</a:t>
            </a:r>
          </a:p>
          <a:p>
            <a:pPr eaLnBrk="1" fontAlgn="auto" hangingPunct="1">
              <a:lnSpc>
                <a:spcPct val="80000"/>
              </a:lnSpc>
              <a:spcAft>
                <a:spcPts val="0"/>
              </a:spcAft>
              <a:buFont typeface="Arial" pitchFamily="34" charset="0"/>
              <a:buChar char="•"/>
              <a:defRPr/>
            </a:pPr>
            <a:r>
              <a:rPr lang="en-US" sz="2800" dirty="0" smtClean="0"/>
              <a:t>like solving problems by well-established methods (logical)</a:t>
            </a:r>
          </a:p>
          <a:p>
            <a:pPr eaLnBrk="1" fontAlgn="auto" hangingPunct="1">
              <a:lnSpc>
                <a:spcPct val="80000"/>
              </a:lnSpc>
              <a:spcAft>
                <a:spcPts val="0"/>
              </a:spcAft>
              <a:buFont typeface="Arial" pitchFamily="34" charset="0"/>
              <a:buChar char="•"/>
              <a:defRPr/>
            </a:pPr>
            <a:r>
              <a:rPr lang="en-US" sz="2800" dirty="0" smtClean="0"/>
              <a:t>dislike complications and surprises  </a:t>
            </a:r>
          </a:p>
          <a:p>
            <a:pPr eaLnBrk="1" fontAlgn="auto" hangingPunct="1">
              <a:lnSpc>
                <a:spcPct val="80000"/>
              </a:lnSpc>
              <a:spcAft>
                <a:spcPts val="0"/>
              </a:spcAft>
              <a:buFont typeface="Arial" pitchFamily="34" charset="0"/>
              <a:buChar char="•"/>
              <a:defRPr/>
            </a:pPr>
            <a:r>
              <a:rPr lang="en-US" sz="2800" dirty="0" smtClean="0"/>
              <a:t>want step-by-step instructions (linear)</a:t>
            </a:r>
          </a:p>
          <a:p>
            <a:pPr eaLnBrk="1" fontAlgn="auto" hangingPunct="1">
              <a:lnSpc>
                <a:spcPct val="80000"/>
              </a:lnSpc>
              <a:spcAft>
                <a:spcPts val="0"/>
              </a:spcAft>
              <a:buFont typeface="Arial" pitchFamily="34" charset="0"/>
              <a:buChar char="•"/>
              <a:defRPr/>
            </a:pPr>
            <a:r>
              <a:rPr lang="en-US" sz="2800" dirty="0" smtClean="0"/>
              <a:t>patient with details (detailed)</a:t>
            </a:r>
          </a:p>
          <a:p>
            <a:pPr eaLnBrk="1" fontAlgn="auto" hangingPunct="1">
              <a:lnSpc>
                <a:spcPct val="80000"/>
              </a:lnSpc>
              <a:spcAft>
                <a:spcPts val="0"/>
              </a:spcAft>
              <a:buFont typeface="Arial" pitchFamily="34" charset="0"/>
              <a:buChar char="•"/>
              <a:defRPr/>
            </a:pPr>
            <a:r>
              <a:rPr lang="en-US" sz="2800" dirty="0" smtClean="0"/>
              <a:t>Like  memorizing facts and doing hands-on (procedures) work</a:t>
            </a:r>
          </a:p>
          <a:p>
            <a:pPr eaLnBrk="1" fontAlgn="auto" hangingPunct="1">
              <a:lnSpc>
                <a:spcPct val="80000"/>
              </a:lnSpc>
              <a:spcAft>
                <a:spcPts val="0"/>
              </a:spcAft>
              <a:buFont typeface="Arial" pitchFamily="34" charset="0"/>
              <a:buChar char="•"/>
              <a:defRPr/>
            </a:pPr>
            <a:r>
              <a:rPr lang="en-US" sz="2800" dirty="0" smtClean="0"/>
              <a:t>more practical and careful than </a:t>
            </a:r>
            <a:r>
              <a:rPr lang="en-US" sz="2800" dirty="0" err="1" smtClean="0"/>
              <a:t>intuitors</a:t>
            </a:r>
            <a:endParaRPr lang="en-US" sz="2800" dirty="0" smtClean="0"/>
          </a:p>
          <a:p>
            <a:pPr eaLnBrk="1" fontAlgn="auto" hangingPunct="1">
              <a:lnSpc>
                <a:spcPct val="80000"/>
              </a:lnSpc>
              <a:spcAft>
                <a:spcPts val="0"/>
              </a:spcAft>
              <a:buFont typeface="Arial" pitchFamily="34" charset="0"/>
              <a:buChar char="•"/>
              <a:defRPr/>
            </a:pPr>
            <a:r>
              <a:rPr lang="en-US" sz="2800" dirty="0" smtClean="0"/>
              <a:t>don't like courses with no apparent connection to real world (</a:t>
            </a:r>
            <a:r>
              <a:rPr lang="en-US" sz="3600" dirty="0" smtClean="0"/>
              <a:t>concrete</a:t>
            </a:r>
            <a:r>
              <a:rPr lang="en-US" sz="2800" dirty="0" smtClean="0"/>
              <a:t>)</a:t>
            </a:r>
          </a:p>
        </p:txBody>
      </p:sp>
      <p:sp>
        <p:nvSpPr>
          <p:cNvPr id="27650"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27651" name="Slide Number Placeholder 5"/>
          <p:cNvSpPr>
            <a:spLocks noGrp="1"/>
          </p:cNvSpPr>
          <p:nvPr>
            <p:ph type="sldNum" sz="quarter" idx="12"/>
          </p:nvPr>
        </p:nvSpPr>
        <p:spPr/>
        <p:txBody>
          <a:bodyPr/>
          <a:lstStyle/>
          <a:p>
            <a:pPr>
              <a:defRPr/>
            </a:pPr>
            <a:fld id="{342252E8-0B4C-4299-8813-16117C069524}" type="slidenum">
              <a:rPr lang="en-US"/>
              <a:pPr>
                <a:defRPr/>
              </a:pPr>
              <a:t>11</a:t>
            </a:fld>
            <a:endParaRPr lang="en-US"/>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solidFill>
                  <a:srgbClr val="CCB4B4"/>
                </a:solidFill>
              </a:rPr>
              <a:t>Sensing</a:t>
            </a:r>
            <a:r>
              <a:rPr lang="en-US" dirty="0" smtClean="0"/>
              <a:t>       </a:t>
            </a:r>
            <a:r>
              <a:rPr lang="en-US" dirty="0" err="1" smtClean="0"/>
              <a:t>vs</a:t>
            </a:r>
            <a:r>
              <a:rPr lang="en-US" dirty="0" smtClean="0"/>
              <a:t>       </a:t>
            </a:r>
            <a:r>
              <a:rPr lang="en-US" b="1" u="sng" dirty="0" smtClean="0"/>
              <a:t>Intuitive</a:t>
            </a:r>
          </a:p>
        </p:txBody>
      </p:sp>
      <p:sp>
        <p:nvSpPr>
          <p:cNvPr id="32771" name="Rectangle 3"/>
          <p:cNvSpPr>
            <a:spLocks noGrp="1" noChangeArrowheads="1"/>
          </p:cNvSpPr>
          <p:nvPr>
            <p:ph idx="1"/>
          </p:nvPr>
        </p:nvSpPr>
        <p:spPr>
          <a:xfrm>
            <a:off x="457200" y="1828800"/>
            <a:ext cx="8229600" cy="4525963"/>
          </a:xfrm>
        </p:spPr>
        <p:txBody>
          <a:bodyPr/>
          <a:lstStyle/>
          <a:p>
            <a:pPr eaLnBrk="1" hangingPunct="1"/>
            <a:r>
              <a:rPr lang="en-US" sz="2800" dirty="0" smtClean="0"/>
              <a:t>prefer discovering possibilities and relationships</a:t>
            </a:r>
          </a:p>
          <a:p>
            <a:pPr eaLnBrk="1" hangingPunct="1"/>
            <a:r>
              <a:rPr lang="en-US" sz="2800" dirty="0" smtClean="0"/>
              <a:t>like innovation and dislike repetition</a:t>
            </a:r>
          </a:p>
          <a:p>
            <a:pPr eaLnBrk="1" hangingPunct="1"/>
            <a:r>
              <a:rPr lang="en-US" sz="2800" dirty="0" smtClean="0"/>
              <a:t>may be better at grasping new concepts </a:t>
            </a:r>
          </a:p>
          <a:p>
            <a:pPr eaLnBrk="1" hangingPunct="1"/>
            <a:r>
              <a:rPr lang="en-US" sz="2800" dirty="0" smtClean="0"/>
              <a:t>often more comfortable than sensors with abstractions (</a:t>
            </a:r>
            <a:r>
              <a:rPr lang="en-US" sz="3600" dirty="0" smtClean="0"/>
              <a:t>abstract</a:t>
            </a:r>
            <a:r>
              <a:rPr lang="en-US" sz="2800" dirty="0" smtClean="0"/>
              <a:t>)</a:t>
            </a:r>
          </a:p>
          <a:p>
            <a:pPr eaLnBrk="1" hangingPunct="1"/>
            <a:r>
              <a:rPr lang="en-US" sz="2800" dirty="0" smtClean="0"/>
              <a:t>tend to work faster and to be more innovative than sensors</a:t>
            </a:r>
          </a:p>
          <a:p>
            <a:pPr eaLnBrk="1" hangingPunct="1"/>
            <a:r>
              <a:rPr lang="en-US" sz="2800" dirty="0" smtClean="0"/>
              <a:t>don't like "plug-and-chug" courses that involve memorization and routine calculations </a:t>
            </a:r>
          </a:p>
          <a:p>
            <a:pPr eaLnBrk="1" hangingPunct="1"/>
            <a:endParaRPr lang="en-US" sz="2800" dirty="0" smtClean="0"/>
          </a:p>
        </p:txBody>
      </p:sp>
      <p:sp>
        <p:nvSpPr>
          <p:cNvPr id="28674"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2" name="Slide Number Placeholder 5"/>
          <p:cNvSpPr>
            <a:spLocks noGrp="1"/>
          </p:cNvSpPr>
          <p:nvPr>
            <p:ph type="sldNum" sz="quarter" idx="12"/>
          </p:nvPr>
        </p:nvSpPr>
        <p:spPr/>
        <p:txBody>
          <a:bodyPr/>
          <a:lstStyle/>
          <a:p>
            <a:pPr>
              <a:defRPr/>
            </a:pPr>
            <a:fld id="{2F4E9F6C-7656-418B-B489-5793E98F103B}" type="slidenum">
              <a:rPr lang="en-US"/>
              <a:pPr>
                <a:defRPr/>
              </a:pPr>
              <a:t>12</a:t>
            </a:fld>
            <a:endParaRPr lang="en-US"/>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xfrm>
            <a:off x="457200" y="6873875"/>
            <a:ext cx="2133600" cy="365125"/>
          </a:xfrm>
          <a:noFill/>
        </p:spPr>
        <p:txBody>
          <a:bodyPr/>
          <a:lstStyle/>
          <a:p>
            <a:r>
              <a:rPr lang="en-US" smtClean="0"/>
              <a:t>Learning Styles and Approaches</a:t>
            </a:r>
          </a:p>
        </p:txBody>
      </p:sp>
      <p:sp>
        <p:nvSpPr>
          <p:cNvPr id="53251" name="Slide Number Placeholder 5"/>
          <p:cNvSpPr>
            <a:spLocks noGrp="1"/>
          </p:cNvSpPr>
          <p:nvPr>
            <p:ph type="sldNum" sz="quarter" idx="12"/>
          </p:nvPr>
        </p:nvSpPr>
        <p:spPr>
          <a:xfrm>
            <a:off x="6553200" y="6873875"/>
            <a:ext cx="2133600" cy="365125"/>
          </a:xfrm>
          <a:noFill/>
        </p:spPr>
        <p:txBody>
          <a:bodyPr/>
          <a:lstStyle/>
          <a:p>
            <a:fld id="{4B1F38AA-B593-4E40-87F5-BB26A25715E8}" type="slidenum">
              <a:rPr lang="en-US" smtClean="0"/>
              <a:pPr/>
              <a:t>13</a:t>
            </a:fld>
            <a:endParaRPr lang="en-US" smtClean="0"/>
          </a:p>
        </p:txBody>
      </p:sp>
      <p:pic>
        <p:nvPicPr>
          <p:cNvPr id="53252" name="Picture 6" descr="http://www.bartleby.com/107/Images/large/image345.gif">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57600" y="1431925"/>
            <a:ext cx="1773238" cy="3694113"/>
          </a:xfrm>
          <a:prstGeom prst="rect">
            <a:avLst/>
          </a:prstGeom>
          <a:noFill/>
          <a:ln w="9525">
            <a:noFill/>
            <a:miter lim="800000"/>
            <a:headEnd/>
            <a:tailEnd/>
          </a:ln>
        </p:spPr>
      </p:pic>
      <p:cxnSp>
        <p:nvCxnSpPr>
          <p:cNvPr id="12" name="Straight Arrow Connector 11"/>
          <p:cNvCxnSpPr/>
          <p:nvPr/>
        </p:nvCxnSpPr>
        <p:spPr bwMode="auto">
          <a:xfrm>
            <a:off x="5410200" y="2574925"/>
            <a:ext cx="1447800" cy="1066800"/>
          </a:xfrm>
          <a:prstGeom prst="straightConnector1">
            <a:avLst/>
          </a:prstGeom>
          <a:solidFill>
            <a:schemeClr val="accent1"/>
          </a:solidFill>
          <a:ln w="76200" cap="sq" cmpd="sng" algn="ctr">
            <a:solidFill>
              <a:schemeClr val="tx1">
                <a:lumMod val="10000"/>
              </a:schemeClr>
            </a:solidFill>
            <a:prstDash val="solid"/>
            <a:round/>
            <a:headEnd type="triangle" w="med" len="med"/>
            <a:tailEnd type="triangle" w="med" len="med"/>
          </a:ln>
          <a:effectLst/>
        </p:spPr>
      </p:cxnSp>
      <p:cxnSp>
        <p:nvCxnSpPr>
          <p:cNvPr id="53254" name="Straight Arrow Connector 13"/>
          <p:cNvCxnSpPr>
            <a:cxnSpLocks noChangeShapeType="1"/>
          </p:cNvCxnSpPr>
          <p:nvPr/>
        </p:nvCxnSpPr>
        <p:spPr bwMode="auto">
          <a:xfrm>
            <a:off x="5181600" y="3946525"/>
            <a:ext cx="914400" cy="914400"/>
          </a:xfrm>
          <a:prstGeom prst="straightConnector1">
            <a:avLst/>
          </a:prstGeom>
          <a:noFill/>
          <a:ln w="12700" cap="sq" algn="ctr">
            <a:solidFill>
              <a:schemeClr val="tx1"/>
            </a:solidFill>
            <a:round/>
            <a:headEnd type="none" w="sm" len="sm"/>
            <a:tailEnd type="arrow" w="med" len="med"/>
          </a:ln>
        </p:spPr>
      </p:cxnSp>
      <p:sp>
        <p:nvSpPr>
          <p:cNvPr id="53255" name="TextBox 15"/>
          <p:cNvSpPr txBox="1">
            <a:spLocks noChangeArrowheads="1"/>
          </p:cNvSpPr>
          <p:nvPr/>
        </p:nvSpPr>
        <p:spPr bwMode="auto">
          <a:xfrm>
            <a:off x="533400" y="822325"/>
            <a:ext cx="8458200" cy="584200"/>
          </a:xfrm>
          <a:prstGeom prst="rect">
            <a:avLst/>
          </a:prstGeom>
          <a:noFill/>
          <a:ln w="9525">
            <a:noFill/>
            <a:miter lim="800000"/>
            <a:headEnd/>
            <a:tailEnd/>
          </a:ln>
        </p:spPr>
        <p:txBody>
          <a:bodyPr>
            <a:spAutoFit/>
          </a:bodyPr>
          <a:lstStyle/>
          <a:p>
            <a:pPr algn="ctr"/>
            <a:r>
              <a:rPr lang="en-US" sz="3200" b="1" dirty="0">
                <a:solidFill>
                  <a:srgbClr val="800000"/>
                </a:solidFill>
              </a:rPr>
              <a:t>See the linkages in knowledge…</a:t>
            </a:r>
          </a:p>
        </p:txBody>
      </p:sp>
      <p:pic>
        <p:nvPicPr>
          <p:cNvPr id="53256" name="Picture 8" descr="http://videos.med.wisc.edu/images/stills/MSK_knee.jpg"/>
          <p:cNvPicPr>
            <a:picLocks noChangeAspect="1" noChangeArrowheads="1"/>
          </p:cNvPicPr>
          <p:nvPr/>
        </p:nvPicPr>
        <p:blipFill>
          <a:blip r:embed="rId6" cstate="print"/>
          <a:srcRect r="18750"/>
          <a:stretch>
            <a:fillRect/>
          </a:stretch>
        </p:blipFill>
        <p:spPr bwMode="auto">
          <a:xfrm>
            <a:off x="6096000" y="3946525"/>
            <a:ext cx="2438400" cy="2251075"/>
          </a:xfrm>
          <a:prstGeom prst="rect">
            <a:avLst/>
          </a:prstGeom>
          <a:noFill/>
          <a:ln w="9525">
            <a:noFill/>
            <a:miter lim="800000"/>
            <a:headEnd/>
            <a:tailEnd/>
          </a:ln>
        </p:spPr>
      </p:pic>
      <p:pic>
        <p:nvPicPr>
          <p:cNvPr id="53257" name="Picture 10" descr="http://weblogs.amny.com/news/local/tracker/blog/Xray.knee.side2.JPG"/>
          <p:cNvPicPr>
            <a:picLocks noChangeAspect="1" noChangeArrowheads="1"/>
          </p:cNvPicPr>
          <p:nvPr/>
        </p:nvPicPr>
        <p:blipFill>
          <a:blip r:embed="rId7" cstate="print"/>
          <a:srcRect t="23334" b="6970"/>
          <a:stretch>
            <a:fillRect/>
          </a:stretch>
        </p:blipFill>
        <p:spPr bwMode="auto">
          <a:xfrm>
            <a:off x="685800" y="3946525"/>
            <a:ext cx="2460625" cy="2286000"/>
          </a:xfrm>
          <a:prstGeom prst="rect">
            <a:avLst/>
          </a:prstGeom>
          <a:noFill/>
          <a:ln w="9525">
            <a:noFill/>
            <a:miter lim="800000"/>
            <a:headEnd/>
            <a:tailEnd/>
          </a:ln>
        </p:spPr>
      </p:pic>
      <p:cxnSp>
        <p:nvCxnSpPr>
          <p:cNvPr id="20" name="Straight Arrow Connector 19"/>
          <p:cNvCxnSpPr/>
          <p:nvPr/>
        </p:nvCxnSpPr>
        <p:spPr bwMode="auto">
          <a:xfrm rot="10800000" flipV="1">
            <a:off x="2362200" y="2498725"/>
            <a:ext cx="1447800" cy="1066800"/>
          </a:xfrm>
          <a:prstGeom prst="straightConnector1">
            <a:avLst/>
          </a:prstGeom>
          <a:solidFill>
            <a:schemeClr val="accent1"/>
          </a:solidFill>
          <a:ln w="76200" cap="sq" cmpd="sng" algn="ctr">
            <a:solidFill>
              <a:schemeClr val="tx1">
                <a:lumMod val="10000"/>
              </a:schemeClr>
            </a:solidFill>
            <a:prstDash val="solid"/>
            <a:round/>
            <a:headEnd type="triangle" w="med" len="med"/>
            <a:tailEnd type="triangle" w="med" len="med"/>
          </a:ln>
          <a:effectLst/>
        </p:spPr>
      </p:cxnSp>
      <p:cxnSp>
        <p:nvCxnSpPr>
          <p:cNvPr id="22" name="Straight Arrow Connector 21"/>
          <p:cNvCxnSpPr/>
          <p:nvPr/>
        </p:nvCxnSpPr>
        <p:spPr bwMode="auto">
          <a:xfrm>
            <a:off x="3581400" y="5394325"/>
            <a:ext cx="1981200" cy="1588"/>
          </a:xfrm>
          <a:prstGeom prst="straightConnector1">
            <a:avLst/>
          </a:prstGeom>
          <a:solidFill>
            <a:schemeClr val="accent1"/>
          </a:solidFill>
          <a:ln w="76200" cap="sq" cmpd="sng" algn="ctr">
            <a:solidFill>
              <a:schemeClr val="tx1">
                <a:lumMod val="10000"/>
              </a:schemeClr>
            </a:solidFill>
            <a:prstDash val="solid"/>
            <a:round/>
            <a:headEnd type="triangle" w="med" len="med"/>
            <a:tailEnd type="triangle" w="med" len="med"/>
          </a:ln>
          <a:effectLst/>
        </p:spPr>
      </p:cxnSp>
      <p:pic>
        <p:nvPicPr>
          <p:cNvPr id="133132" name="Picture 12" descr="http://serc.carleton.edu/images/cismi/biochemistry/dna.jpg"/>
          <p:cNvPicPr>
            <a:picLocks noChangeAspect="1" noChangeArrowheads="1"/>
          </p:cNvPicPr>
          <p:nvPr/>
        </p:nvPicPr>
        <p:blipFill>
          <a:blip r:embed="rId8" cstate="print"/>
          <a:srcRect/>
          <a:stretch>
            <a:fillRect/>
          </a:stretch>
        </p:blipFill>
        <p:spPr bwMode="auto">
          <a:xfrm>
            <a:off x="6553200" y="1736725"/>
            <a:ext cx="1828800" cy="13710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3134" name="Picture 14" descr="http://www-images.warwick.ac.uk/fac/sci/bio/prospective_undergrads/courses/micvir/microbiology.jpg"/>
          <p:cNvPicPr>
            <a:picLocks noChangeAspect="1" noChangeArrowheads="1"/>
          </p:cNvPicPr>
          <p:nvPr/>
        </p:nvPicPr>
        <p:blipFill>
          <a:blip r:embed="rId9" cstate="print"/>
          <a:srcRect/>
          <a:stretch>
            <a:fillRect/>
          </a:stretch>
        </p:blipFill>
        <p:spPr bwMode="auto">
          <a:xfrm>
            <a:off x="1143000" y="1508125"/>
            <a:ext cx="1828800" cy="15134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3136" name="Picture 16" descr="http://www.bu.edu/histology/i/16003hoa.jpg"/>
          <p:cNvPicPr>
            <a:picLocks noChangeAspect="1" noChangeArrowheads="1"/>
          </p:cNvPicPr>
          <p:nvPr/>
        </p:nvPicPr>
        <p:blipFill>
          <a:blip r:embed="rId10" cstate="print"/>
          <a:srcRect/>
          <a:stretch>
            <a:fillRect/>
          </a:stretch>
        </p:blipFill>
        <p:spPr bwMode="auto">
          <a:xfrm>
            <a:off x="3657600" y="5562600"/>
            <a:ext cx="1828800" cy="11858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133355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36"/>
                                        </p:tgtEl>
                                        <p:attrNameLst>
                                          <p:attrName>style.visibility</p:attrName>
                                        </p:attrNameLst>
                                      </p:cBhvr>
                                      <p:to>
                                        <p:strVal val="visible"/>
                                      </p:to>
                                    </p:set>
                                    <p:animEffect transition="in" filter="fade">
                                      <p:cBhvr>
                                        <p:cTn id="7" dur="2000"/>
                                        <p:tgtEl>
                                          <p:spTgt spid="133136"/>
                                        </p:tgtEl>
                                      </p:cBhvr>
                                    </p:animEffect>
                                  </p:childTnLst>
                                </p:cTn>
                              </p:par>
                              <p:par>
                                <p:cTn id="8" presetID="10" presetClass="entr" presetSubtype="0" fill="hold" nodeType="withEffect">
                                  <p:stCondLst>
                                    <p:cond delay="0"/>
                                  </p:stCondLst>
                                  <p:childTnLst>
                                    <p:set>
                                      <p:cBhvr>
                                        <p:cTn id="9" dur="1" fill="hold">
                                          <p:stCondLst>
                                            <p:cond delay="0"/>
                                          </p:stCondLst>
                                        </p:cTn>
                                        <p:tgtEl>
                                          <p:spTgt spid="133132"/>
                                        </p:tgtEl>
                                        <p:attrNameLst>
                                          <p:attrName>style.visibility</p:attrName>
                                        </p:attrNameLst>
                                      </p:cBhvr>
                                      <p:to>
                                        <p:strVal val="visible"/>
                                      </p:to>
                                    </p:set>
                                    <p:animEffect transition="in" filter="fade">
                                      <p:cBhvr>
                                        <p:cTn id="10" dur="2000"/>
                                        <p:tgtEl>
                                          <p:spTgt spid="133132"/>
                                        </p:tgtEl>
                                      </p:cBhvr>
                                    </p:animEffect>
                                  </p:childTnLst>
                                </p:cTn>
                              </p:par>
                              <p:par>
                                <p:cTn id="11" presetID="10" presetClass="entr" presetSubtype="0" fill="hold" nodeType="withEffect">
                                  <p:stCondLst>
                                    <p:cond delay="0"/>
                                  </p:stCondLst>
                                  <p:childTnLst>
                                    <p:set>
                                      <p:cBhvr>
                                        <p:cTn id="12" dur="1" fill="hold">
                                          <p:stCondLst>
                                            <p:cond delay="0"/>
                                          </p:stCondLst>
                                        </p:cTn>
                                        <p:tgtEl>
                                          <p:spTgt spid="133134"/>
                                        </p:tgtEl>
                                        <p:attrNameLst>
                                          <p:attrName>style.visibility</p:attrName>
                                        </p:attrNameLst>
                                      </p:cBhvr>
                                      <p:to>
                                        <p:strVal val="visible"/>
                                      </p:to>
                                    </p:set>
                                    <p:animEffect transition="in" filter="fade">
                                      <p:cBhvr>
                                        <p:cTn id="13" dur="2000"/>
                                        <p:tgtEl>
                                          <p:spTgt spid="133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Sensing       </a:t>
            </a:r>
            <a:r>
              <a:rPr lang="en-US" dirty="0" err="1" smtClean="0"/>
              <a:t>vs</a:t>
            </a:r>
            <a:r>
              <a:rPr lang="en-US" dirty="0" smtClean="0"/>
              <a:t>       Intuitive</a:t>
            </a:r>
          </a:p>
        </p:txBody>
      </p:sp>
      <p:sp>
        <p:nvSpPr>
          <p:cNvPr id="33795" name="Rectangle 3"/>
          <p:cNvSpPr>
            <a:spLocks noGrp="1" noChangeArrowheads="1"/>
          </p:cNvSpPr>
          <p:nvPr>
            <p:ph idx="1"/>
          </p:nvPr>
        </p:nvSpPr>
        <p:spPr/>
        <p:txBody>
          <a:bodyPr/>
          <a:lstStyle/>
          <a:p>
            <a:pPr eaLnBrk="1" hangingPunct="1"/>
            <a:r>
              <a:rPr lang="en-US" dirty="0" smtClean="0"/>
              <a:t>The majority of undergraduates are </a:t>
            </a:r>
            <a:r>
              <a:rPr lang="en-US" i="1" dirty="0" smtClean="0"/>
              <a:t>Sensing </a:t>
            </a:r>
          </a:p>
          <a:p>
            <a:pPr eaLnBrk="1" hangingPunct="1"/>
            <a:r>
              <a:rPr lang="en-US" dirty="0" smtClean="0"/>
              <a:t>56% -72% college freshmen </a:t>
            </a:r>
            <a:r>
              <a:rPr lang="en-US" i="1" dirty="0" smtClean="0"/>
              <a:t>Sensing</a:t>
            </a:r>
            <a:r>
              <a:rPr lang="en-US" dirty="0" smtClean="0"/>
              <a:t> </a:t>
            </a:r>
          </a:p>
          <a:p>
            <a:pPr eaLnBrk="1" hangingPunct="1"/>
            <a:r>
              <a:rPr lang="en-US" dirty="0" smtClean="0"/>
              <a:t>83% of national merit scholarship finalists were </a:t>
            </a:r>
            <a:r>
              <a:rPr lang="en-US" i="1" dirty="0" smtClean="0"/>
              <a:t>Intuitive</a:t>
            </a:r>
          </a:p>
          <a:p>
            <a:pPr eaLnBrk="1" hangingPunct="1"/>
            <a:r>
              <a:rPr lang="en-US" dirty="0" smtClean="0"/>
              <a:t>92% of Rhodes Scholars were </a:t>
            </a:r>
            <a:r>
              <a:rPr lang="en-US" i="1" dirty="0" smtClean="0"/>
              <a:t>Intuitive </a:t>
            </a:r>
          </a:p>
          <a:p>
            <a:pPr eaLnBrk="1" hangingPunct="1"/>
            <a:r>
              <a:rPr lang="en-US" dirty="0" smtClean="0"/>
              <a:t>75% of </a:t>
            </a:r>
            <a:r>
              <a:rPr lang="en-US" i="1" dirty="0" smtClean="0"/>
              <a:t>first year medical students</a:t>
            </a:r>
            <a:r>
              <a:rPr lang="en-US" dirty="0" smtClean="0"/>
              <a:t> are </a:t>
            </a:r>
            <a:r>
              <a:rPr lang="en-US" i="1" dirty="0" smtClean="0"/>
              <a:t>Sensing</a:t>
            </a:r>
            <a:r>
              <a:rPr lang="en-US" dirty="0" smtClean="0"/>
              <a:t>*</a:t>
            </a:r>
          </a:p>
        </p:txBody>
      </p:sp>
      <p:sp>
        <p:nvSpPr>
          <p:cNvPr id="29698"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2" name="Slide Number Placeholder 5"/>
          <p:cNvSpPr>
            <a:spLocks noGrp="1"/>
          </p:cNvSpPr>
          <p:nvPr>
            <p:ph type="sldNum" sz="quarter" idx="12"/>
          </p:nvPr>
        </p:nvSpPr>
        <p:spPr/>
        <p:txBody>
          <a:bodyPr/>
          <a:lstStyle/>
          <a:p>
            <a:pPr>
              <a:defRPr/>
            </a:pPr>
            <a:fld id="{47BC1B39-0973-474F-A975-2681126879AC}" type="slidenum">
              <a:rPr lang="en-US"/>
              <a:pPr>
                <a:defRPr/>
              </a:pPr>
              <a:t>14</a:t>
            </a:fld>
            <a:endParaRPr lang="en-US"/>
          </a:p>
        </p:txBody>
      </p:sp>
      <p:sp>
        <p:nvSpPr>
          <p:cNvPr id="3" name="Rectangle 2"/>
          <p:cNvSpPr/>
          <p:nvPr/>
        </p:nvSpPr>
        <p:spPr>
          <a:xfrm>
            <a:off x="609600" y="5638800"/>
            <a:ext cx="797431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Predictive of Passing Boards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Oval 3"/>
          <p:cNvSpPr/>
          <p:nvPr/>
        </p:nvSpPr>
        <p:spPr>
          <a:xfrm>
            <a:off x="5410200" y="838200"/>
            <a:ext cx="2133600" cy="838200"/>
          </a:xfrm>
          <a:prstGeom prst="ellipse">
            <a:avLst/>
          </a:prstGeom>
          <a:noFill/>
          <a:ln w="57150">
            <a:solidFill>
              <a:srgbClr val="8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dirty="0" smtClean="0"/>
              <a:t>Classes to Date</a:t>
            </a:r>
            <a:endParaRPr lang="en-US" dirty="0"/>
          </a:p>
        </p:txBody>
      </p:sp>
      <p:sp>
        <p:nvSpPr>
          <p:cNvPr id="30723"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30724" name="Slide Number Placeholder 5"/>
          <p:cNvSpPr>
            <a:spLocks noGrp="1"/>
          </p:cNvSpPr>
          <p:nvPr>
            <p:ph type="sldNum" sz="quarter" idx="12"/>
          </p:nvPr>
        </p:nvSpPr>
        <p:spPr/>
        <p:txBody>
          <a:bodyPr/>
          <a:lstStyle/>
          <a:p>
            <a:pPr>
              <a:defRPr/>
            </a:pPr>
            <a:fld id="{023221ED-19C9-421B-B897-8E4AE5467889}" type="slidenum">
              <a:rPr lang="en-US"/>
              <a:pPr>
                <a:defRPr/>
              </a:pPr>
              <a:t>15</a:t>
            </a:fld>
            <a:endParaRPr lang="en-US"/>
          </a:p>
        </p:txBody>
      </p:sp>
      <p:sp>
        <p:nvSpPr>
          <p:cNvPr id="6" name="Straight Connector 5"/>
          <p:cNvSpPr/>
          <p:nvPr/>
        </p:nvSpPr>
        <p:spPr>
          <a:xfrm rot="10800000">
            <a:off x="1219200" y="4876800"/>
            <a:ext cx="58674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8" name="Straight Connector 7"/>
          <p:cNvSpPr/>
          <p:nvPr/>
        </p:nvSpPr>
        <p:spPr>
          <a:xfrm rot="10800000">
            <a:off x="1219200" y="2286000"/>
            <a:ext cx="5867400" cy="0"/>
          </a:xfrm>
          <a:prstGeom prst="line">
            <a:avLst/>
          </a:prstGeom>
          <a:ln>
            <a:solidFill>
              <a:srgbClr val="9999FF"/>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848600" cy="459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Visual     vs    Verbal</a:t>
            </a:r>
          </a:p>
        </p:txBody>
      </p:sp>
      <p:sp>
        <p:nvSpPr>
          <p:cNvPr id="48131" name="Rectangle 3"/>
          <p:cNvSpPr>
            <a:spLocks noGrp="1" noChangeArrowheads="1"/>
          </p:cNvSpPr>
          <p:nvPr>
            <p:ph sz="half" idx="1"/>
          </p:nvPr>
        </p:nvSpPr>
        <p:spPr/>
        <p:txBody>
          <a:bodyPr/>
          <a:lstStyle/>
          <a:p>
            <a:pPr eaLnBrk="1" hangingPunct="1"/>
            <a:r>
              <a:rPr lang="en-US" smtClean="0"/>
              <a:t>Visual learners remember best what they see--pictures, diagrams, flow charts, time lines, films, and demonstrations </a:t>
            </a:r>
          </a:p>
          <a:p>
            <a:pPr eaLnBrk="1" hangingPunct="1"/>
            <a:r>
              <a:rPr lang="en-US" smtClean="0"/>
              <a:t>80% students are visual</a:t>
            </a:r>
          </a:p>
        </p:txBody>
      </p:sp>
      <p:sp>
        <p:nvSpPr>
          <p:cNvPr id="48132" name="Rectangle 4"/>
          <p:cNvSpPr>
            <a:spLocks noGrp="1" noChangeArrowheads="1"/>
          </p:cNvSpPr>
          <p:nvPr>
            <p:ph sz="half" idx="2"/>
          </p:nvPr>
        </p:nvSpPr>
        <p:spPr/>
        <p:txBody>
          <a:bodyPr/>
          <a:lstStyle/>
          <a:p>
            <a:pPr eaLnBrk="1" hangingPunct="1"/>
            <a:r>
              <a:rPr lang="en-US" smtClean="0"/>
              <a:t>Verbal learners get more out of words--written and spoken explanations</a:t>
            </a:r>
          </a:p>
          <a:p>
            <a:pPr eaLnBrk="1" hangingPunct="1"/>
            <a:r>
              <a:rPr lang="en-US" smtClean="0"/>
              <a:t>20% are verbal</a:t>
            </a:r>
          </a:p>
        </p:txBody>
      </p:sp>
      <p:sp>
        <p:nvSpPr>
          <p:cNvPr id="37890" name="Date Placeholder 4"/>
          <p:cNvSpPr>
            <a:spLocks noGrp="1"/>
          </p:cNvSpPr>
          <p:nvPr>
            <p:ph type="dt" sz="quarter" idx="10"/>
          </p:nvPr>
        </p:nvSpPr>
        <p:spPr/>
        <p:txBody>
          <a:bodyPr/>
          <a:lstStyle/>
          <a:p>
            <a:pPr>
              <a:defRPr/>
            </a:pPr>
            <a:r>
              <a:rPr lang="en-US" smtClean="0"/>
              <a:t>Learning Styles and Approaches</a:t>
            </a:r>
            <a:endParaRPr lang="en-US"/>
          </a:p>
        </p:txBody>
      </p:sp>
      <p:sp>
        <p:nvSpPr>
          <p:cNvPr id="2" name="Slide Number Placeholder 6"/>
          <p:cNvSpPr>
            <a:spLocks noGrp="1"/>
          </p:cNvSpPr>
          <p:nvPr>
            <p:ph type="sldNum" sz="quarter" idx="12"/>
          </p:nvPr>
        </p:nvSpPr>
        <p:spPr/>
        <p:txBody>
          <a:bodyPr/>
          <a:lstStyle/>
          <a:p>
            <a:pPr>
              <a:defRPr/>
            </a:pPr>
            <a:fld id="{3D974B1F-FB61-4A31-8259-02D3E1AEEBBD}" type="slidenum">
              <a:rPr lang="en-US"/>
              <a:pPr>
                <a:defRPr/>
              </a:pPr>
              <a:t>16</a:t>
            </a:fld>
            <a:endParaRPr lang="en-US"/>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eaLnBrk="1" fontAlgn="auto" hangingPunct="1">
              <a:spcAft>
                <a:spcPts val="0"/>
              </a:spcAft>
              <a:defRPr/>
            </a:pPr>
            <a:r>
              <a:rPr lang="en-US" dirty="0" smtClean="0"/>
              <a:t>Classes to Date</a:t>
            </a:r>
            <a:endParaRPr lang="en-US" dirty="0"/>
          </a:p>
        </p:txBody>
      </p:sp>
      <p:sp>
        <p:nvSpPr>
          <p:cNvPr id="40963" name="Date Placeholder 4"/>
          <p:cNvSpPr>
            <a:spLocks noGrp="1"/>
          </p:cNvSpPr>
          <p:nvPr>
            <p:ph type="dt" sz="quarter" idx="10"/>
          </p:nvPr>
        </p:nvSpPr>
        <p:spPr/>
        <p:txBody>
          <a:bodyPr/>
          <a:lstStyle/>
          <a:p>
            <a:pPr>
              <a:defRPr/>
            </a:pPr>
            <a:r>
              <a:rPr lang="en-US" smtClean="0"/>
              <a:t>Learning Styles and Approaches</a:t>
            </a:r>
            <a:endParaRPr lang="en-US"/>
          </a:p>
        </p:txBody>
      </p:sp>
      <p:sp>
        <p:nvSpPr>
          <p:cNvPr id="40964" name="Slide Number Placeholder 6"/>
          <p:cNvSpPr>
            <a:spLocks noGrp="1"/>
          </p:cNvSpPr>
          <p:nvPr>
            <p:ph type="sldNum" sz="quarter" idx="12"/>
          </p:nvPr>
        </p:nvSpPr>
        <p:spPr/>
        <p:txBody>
          <a:bodyPr/>
          <a:lstStyle/>
          <a:p>
            <a:pPr>
              <a:defRPr/>
            </a:pPr>
            <a:fld id="{6A09C0E3-9692-4F49-9569-36FF6D691A30}" type="slidenum">
              <a:rPr lang="en-US"/>
              <a:pPr>
                <a:defRPr/>
              </a:pPr>
              <a:t>17</a:t>
            </a:fld>
            <a:endParaRPr lang="en-US"/>
          </a:p>
        </p:txBody>
      </p:sp>
      <p:sp>
        <p:nvSpPr>
          <p:cNvPr id="6" name="Straight Connector 5"/>
          <p:cNvSpPr/>
          <p:nvPr/>
        </p:nvSpPr>
        <p:spPr>
          <a:xfrm rot="10800000" flipV="1">
            <a:off x="1676400" y="51816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7" name="Straight Connector 6"/>
          <p:cNvSpPr/>
          <p:nvPr/>
        </p:nvSpPr>
        <p:spPr>
          <a:xfrm rot="10800000">
            <a:off x="1676400" y="2514600"/>
            <a:ext cx="5715000" cy="0"/>
          </a:xfrm>
          <a:prstGeom prst="line">
            <a:avLst/>
          </a:prstGeom>
          <a:ln>
            <a:solidFill>
              <a:srgbClr val="9999FF"/>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399"/>
            <a:ext cx="8305800" cy="461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a:xfrm>
            <a:off x="1217613" y="928688"/>
            <a:ext cx="7239000" cy="1143000"/>
          </a:xfrm>
        </p:spPr>
        <p:txBody>
          <a:bodyPr/>
          <a:lstStyle/>
          <a:p>
            <a:pPr eaLnBrk="1" hangingPunct="1"/>
            <a:r>
              <a:rPr lang="en-US" smtClean="0"/>
              <a:t>Sensory Reception Preferences</a:t>
            </a:r>
          </a:p>
        </p:txBody>
      </p:sp>
      <p:sp>
        <p:nvSpPr>
          <p:cNvPr id="2" name="Date Placeholder 2"/>
          <p:cNvSpPr>
            <a:spLocks noGrp="1"/>
          </p:cNvSpPr>
          <p:nvPr>
            <p:ph type="dt" sz="quarter" idx="10"/>
          </p:nvPr>
        </p:nvSpPr>
        <p:spPr/>
        <p:txBody>
          <a:bodyPr/>
          <a:lstStyle/>
          <a:p>
            <a:pPr>
              <a:defRPr/>
            </a:pPr>
            <a:r>
              <a:rPr lang="en-US" smtClean="0"/>
              <a:t>Learning Styles and Approaches</a:t>
            </a:r>
            <a:endParaRPr lang="en-US"/>
          </a:p>
        </p:txBody>
      </p:sp>
      <p:sp>
        <p:nvSpPr>
          <p:cNvPr id="36867" name="Slide Number Placeholder 4"/>
          <p:cNvSpPr>
            <a:spLocks noGrp="1"/>
          </p:cNvSpPr>
          <p:nvPr>
            <p:ph type="sldNum" sz="quarter" idx="12"/>
          </p:nvPr>
        </p:nvSpPr>
        <p:spPr/>
        <p:txBody>
          <a:bodyPr/>
          <a:lstStyle/>
          <a:p>
            <a:pPr>
              <a:defRPr/>
            </a:pPr>
            <a:fld id="{67DB6039-D006-4461-816D-70A92D30CB69}" type="slidenum">
              <a:rPr lang="en-US"/>
              <a:pPr>
                <a:defRPr/>
              </a:pPr>
              <a:t>18</a:t>
            </a:fld>
            <a:endParaRPr lang="en-US"/>
          </a:p>
        </p:txBody>
      </p:sp>
      <p:sp>
        <p:nvSpPr>
          <p:cNvPr id="227334" name="Text Box 6"/>
          <p:cNvSpPr txBox="1">
            <a:spLocks noChangeArrowheads="1"/>
          </p:cNvSpPr>
          <p:nvPr/>
        </p:nvSpPr>
        <p:spPr bwMode="auto">
          <a:xfrm>
            <a:off x="1981200" y="2071688"/>
            <a:ext cx="1660525" cy="519112"/>
          </a:xfrm>
          <a:prstGeom prst="rect">
            <a:avLst/>
          </a:prstGeom>
          <a:noFill/>
          <a:ln w="9525">
            <a:noFill/>
            <a:miter lim="800000"/>
            <a:headEnd/>
            <a:tailEnd/>
          </a:ln>
          <a:effectLst/>
        </p:spPr>
        <p:txBody>
          <a:bodyPr wrap="none">
            <a:spAutoFit/>
          </a:bodyPr>
          <a:lstStyle/>
          <a:p>
            <a:pPr algn="ctr" eaLnBrk="0" hangingPunct="0">
              <a:defRPr/>
            </a:pPr>
            <a:r>
              <a:rPr lang="en-US" sz="2800">
                <a:solidFill>
                  <a:schemeClr val="accent2"/>
                </a:solidFill>
                <a:effectLst>
                  <a:outerShdw blurRad="38100" dist="38100" dir="2700000" algn="tl">
                    <a:srgbClr val="C0C0C0"/>
                  </a:outerShdw>
                </a:effectLst>
                <a:latin typeface="Arial Rounded MT Bold" pitchFamily="34" charset="0"/>
                <a:cs typeface="+mn-cs"/>
              </a:rPr>
              <a:t>Auditory</a:t>
            </a:r>
          </a:p>
        </p:txBody>
      </p:sp>
      <p:sp>
        <p:nvSpPr>
          <p:cNvPr id="227335" name="Text Box 7"/>
          <p:cNvSpPr txBox="1">
            <a:spLocks noChangeArrowheads="1"/>
          </p:cNvSpPr>
          <p:nvPr/>
        </p:nvSpPr>
        <p:spPr bwMode="auto">
          <a:xfrm>
            <a:off x="5562600" y="2071688"/>
            <a:ext cx="1239838" cy="519112"/>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accent2"/>
                </a:solidFill>
                <a:effectLst>
                  <a:outerShdw blurRad="38100" dist="38100" dir="2700000" algn="tl">
                    <a:srgbClr val="C0C0C0"/>
                  </a:outerShdw>
                </a:effectLst>
                <a:latin typeface="Arial Rounded MT Bold" pitchFamily="34" charset="0"/>
                <a:cs typeface="+mn-cs"/>
              </a:rPr>
              <a:t>Visual</a:t>
            </a:r>
          </a:p>
        </p:txBody>
      </p:sp>
      <p:sp>
        <p:nvSpPr>
          <p:cNvPr id="227336" name="Text Box 8"/>
          <p:cNvSpPr txBox="1">
            <a:spLocks noChangeArrowheads="1"/>
          </p:cNvSpPr>
          <p:nvPr/>
        </p:nvSpPr>
        <p:spPr bwMode="auto">
          <a:xfrm>
            <a:off x="3525838" y="4194175"/>
            <a:ext cx="2230437" cy="519113"/>
          </a:xfrm>
          <a:prstGeom prst="rect">
            <a:avLst/>
          </a:prstGeom>
          <a:noFill/>
          <a:ln w="9525">
            <a:noFill/>
            <a:miter lim="800000"/>
            <a:headEnd/>
            <a:tailEnd/>
          </a:ln>
          <a:effectLst/>
        </p:spPr>
        <p:txBody>
          <a:bodyPr>
            <a:spAutoFit/>
          </a:bodyPr>
          <a:lstStyle/>
          <a:p>
            <a:pPr algn="ctr" eaLnBrk="0" hangingPunct="0">
              <a:defRPr/>
            </a:pPr>
            <a:r>
              <a:rPr lang="en-US" sz="2800" dirty="0">
                <a:solidFill>
                  <a:schemeClr val="accent2"/>
                </a:solidFill>
                <a:effectLst>
                  <a:outerShdw blurRad="38100" dist="38100" dir="2700000" algn="tl">
                    <a:srgbClr val="C0C0C0"/>
                  </a:outerShdw>
                </a:effectLst>
                <a:latin typeface="Arial Rounded MT Bold" pitchFamily="34" charset="0"/>
                <a:cs typeface="+mn-cs"/>
              </a:rPr>
              <a:t>Kinesthetic</a:t>
            </a:r>
          </a:p>
        </p:txBody>
      </p:sp>
      <p:sp>
        <p:nvSpPr>
          <p:cNvPr id="227337" name="AutoShape 9"/>
          <p:cNvSpPr>
            <a:spLocks noChangeArrowheads="1"/>
          </p:cNvSpPr>
          <p:nvPr/>
        </p:nvSpPr>
        <p:spPr bwMode="auto">
          <a:xfrm rot="10791103">
            <a:off x="3657600" y="2605088"/>
            <a:ext cx="1905000" cy="1524000"/>
          </a:xfrm>
          <a:prstGeom prst="triangle">
            <a:avLst>
              <a:gd name="adj" fmla="val 50380"/>
            </a:avLst>
          </a:prstGeom>
          <a:solidFill>
            <a:srgbClr val="FFFFFF"/>
          </a:solidFill>
          <a:ln w="38100">
            <a:solidFill>
              <a:srgbClr val="8B5B76"/>
            </a:solidFill>
            <a:miter lim="800000"/>
            <a:headEnd/>
            <a:tailEnd/>
          </a:ln>
        </p:spPr>
        <p:txBody>
          <a:bodyPr wrap="none" anchor="ctr"/>
          <a:lstStyle/>
          <a:p>
            <a:endParaRPr lang="en-US"/>
          </a:p>
        </p:txBody>
      </p:sp>
      <p:pic>
        <p:nvPicPr>
          <p:cNvPr id="46089" name="Picture 10" descr="MCj023819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766888"/>
            <a:ext cx="9953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1" descr="MCj023818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919288"/>
            <a:ext cx="14462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3" descr="MCj033344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953560">
            <a:off x="3753644" y="4717257"/>
            <a:ext cx="1673225"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3103563" y="3028950"/>
            <a:ext cx="2971800" cy="523875"/>
          </a:xfrm>
          <a:prstGeom prst="rect">
            <a:avLst/>
          </a:prstGeom>
          <a:noFill/>
          <a:ln w="9525">
            <a:noFill/>
            <a:miter lim="800000"/>
            <a:headEnd/>
            <a:tailEnd/>
          </a:ln>
          <a:effectLst/>
        </p:spPr>
        <p:txBody>
          <a:bodyPr>
            <a:spAutoFit/>
          </a:bodyPr>
          <a:lstStyle/>
          <a:p>
            <a:pPr algn="ctr" eaLnBrk="0" hangingPunct="0">
              <a:defRPr/>
            </a:pPr>
            <a:r>
              <a:rPr lang="en-US" sz="2800" dirty="0">
                <a:solidFill>
                  <a:srgbClr val="C00000"/>
                </a:solidFill>
                <a:effectLst>
                  <a:outerShdw blurRad="38100" dist="38100" dir="2700000" algn="tl">
                    <a:srgbClr val="C0C0C0"/>
                  </a:outerShdw>
                </a:effectLst>
                <a:latin typeface="Arial Rounded MT Bold" pitchFamily="34" charset="0"/>
                <a:cs typeface="+mn-cs"/>
              </a:rPr>
              <a:t>Reading/Writing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7337"/>
                                        </p:tgtEl>
                                        <p:attrNameLst>
                                          <p:attrName>style.visibility</p:attrName>
                                        </p:attrNameLst>
                                      </p:cBhvr>
                                      <p:to>
                                        <p:strVal val="visible"/>
                                      </p:to>
                                    </p:set>
                                    <p:anim calcmode="lin" valueType="num">
                                      <p:cBhvr>
                                        <p:cTn id="7" dur="500" fill="hold"/>
                                        <p:tgtEl>
                                          <p:spTgt spid="227337"/>
                                        </p:tgtEl>
                                        <p:attrNameLst>
                                          <p:attrName>ppt_w</p:attrName>
                                        </p:attrNameLst>
                                      </p:cBhvr>
                                      <p:tavLst>
                                        <p:tav tm="0">
                                          <p:val>
                                            <p:fltVal val="0"/>
                                          </p:val>
                                        </p:tav>
                                        <p:tav tm="100000">
                                          <p:val>
                                            <p:strVal val="#ppt_w"/>
                                          </p:val>
                                        </p:tav>
                                      </p:tavLst>
                                    </p:anim>
                                    <p:anim calcmode="lin" valueType="num">
                                      <p:cBhvr>
                                        <p:cTn id="8" dur="500" fill="hold"/>
                                        <p:tgtEl>
                                          <p:spTgt spid="22733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1000"/>
                                  </p:stCondLst>
                                  <p:childTnLst>
                                    <p:set>
                                      <p:cBhvr>
                                        <p:cTn id="11" dur="1" fill="hold">
                                          <p:stCondLst>
                                            <p:cond delay="0"/>
                                          </p:stCondLst>
                                        </p:cTn>
                                        <p:tgtEl>
                                          <p:spTgt spid="227334"/>
                                        </p:tgtEl>
                                        <p:attrNameLst>
                                          <p:attrName>style.visibility</p:attrName>
                                        </p:attrNameLst>
                                      </p:cBhvr>
                                      <p:to>
                                        <p:strVal val="visible"/>
                                      </p:to>
                                    </p:set>
                                    <p:anim calcmode="lin" valueType="num">
                                      <p:cBhvr>
                                        <p:cTn id="12" dur="500" fill="hold"/>
                                        <p:tgtEl>
                                          <p:spTgt spid="227334"/>
                                        </p:tgtEl>
                                        <p:attrNameLst>
                                          <p:attrName>ppt_w</p:attrName>
                                        </p:attrNameLst>
                                      </p:cBhvr>
                                      <p:tavLst>
                                        <p:tav tm="0">
                                          <p:val>
                                            <p:fltVal val="0"/>
                                          </p:val>
                                        </p:tav>
                                        <p:tav tm="100000">
                                          <p:val>
                                            <p:strVal val="#ppt_w"/>
                                          </p:val>
                                        </p:tav>
                                      </p:tavLst>
                                    </p:anim>
                                    <p:anim calcmode="lin" valueType="num">
                                      <p:cBhvr>
                                        <p:cTn id="13" dur="500" fill="hold"/>
                                        <p:tgtEl>
                                          <p:spTgt spid="22733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1000"/>
                                  </p:stCondLst>
                                  <p:childTnLst>
                                    <p:set>
                                      <p:cBhvr>
                                        <p:cTn id="16" dur="1" fill="hold">
                                          <p:stCondLst>
                                            <p:cond delay="0"/>
                                          </p:stCondLst>
                                        </p:cTn>
                                        <p:tgtEl>
                                          <p:spTgt spid="227335"/>
                                        </p:tgtEl>
                                        <p:attrNameLst>
                                          <p:attrName>style.visibility</p:attrName>
                                        </p:attrNameLst>
                                      </p:cBhvr>
                                      <p:to>
                                        <p:strVal val="visible"/>
                                      </p:to>
                                    </p:set>
                                    <p:anim calcmode="lin" valueType="num">
                                      <p:cBhvr>
                                        <p:cTn id="17" dur="500" fill="hold"/>
                                        <p:tgtEl>
                                          <p:spTgt spid="227335"/>
                                        </p:tgtEl>
                                        <p:attrNameLst>
                                          <p:attrName>ppt_w</p:attrName>
                                        </p:attrNameLst>
                                      </p:cBhvr>
                                      <p:tavLst>
                                        <p:tav tm="0">
                                          <p:val>
                                            <p:fltVal val="0"/>
                                          </p:val>
                                        </p:tav>
                                        <p:tav tm="100000">
                                          <p:val>
                                            <p:strVal val="#ppt_w"/>
                                          </p:val>
                                        </p:tav>
                                      </p:tavLst>
                                    </p:anim>
                                    <p:anim calcmode="lin" valueType="num">
                                      <p:cBhvr>
                                        <p:cTn id="18" dur="500" fill="hold"/>
                                        <p:tgtEl>
                                          <p:spTgt spid="22733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500"/>
                            </p:stCondLst>
                            <p:childTnLst>
                              <p:par>
                                <p:cTn id="20" presetID="23" presetClass="entr" presetSubtype="16" fill="hold" grpId="0" nodeType="afterEffect">
                                  <p:stCondLst>
                                    <p:cond delay="1000"/>
                                  </p:stCondLst>
                                  <p:childTnLst>
                                    <p:set>
                                      <p:cBhvr>
                                        <p:cTn id="21" dur="1" fill="hold">
                                          <p:stCondLst>
                                            <p:cond delay="0"/>
                                          </p:stCondLst>
                                        </p:cTn>
                                        <p:tgtEl>
                                          <p:spTgt spid="227336"/>
                                        </p:tgtEl>
                                        <p:attrNameLst>
                                          <p:attrName>style.visibility</p:attrName>
                                        </p:attrNameLst>
                                      </p:cBhvr>
                                      <p:to>
                                        <p:strVal val="visible"/>
                                      </p:to>
                                    </p:set>
                                    <p:anim calcmode="lin" valueType="num">
                                      <p:cBhvr>
                                        <p:cTn id="22" dur="500" fill="hold"/>
                                        <p:tgtEl>
                                          <p:spTgt spid="227336"/>
                                        </p:tgtEl>
                                        <p:attrNameLst>
                                          <p:attrName>ppt_w</p:attrName>
                                        </p:attrNameLst>
                                      </p:cBhvr>
                                      <p:tavLst>
                                        <p:tav tm="0">
                                          <p:val>
                                            <p:fltVal val="0"/>
                                          </p:val>
                                        </p:tav>
                                        <p:tav tm="100000">
                                          <p:val>
                                            <p:strVal val="#ppt_w"/>
                                          </p:val>
                                        </p:tav>
                                      </p:tavLst>
                                    </p:anim>
                                    <p:anim calcmode="lin" valueType="num">
                                      <p:cBhvr>
                                        <p:cTn id="23" dur="500" fill="hold"/>
                                        <p:tgtEl>
                                          <p:spTgt spid="227336"/>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autoUpdateAnimBg="0"/>
      <p:bldP spid="227335" grpId="0" autoUpdateAnimBg="0"/>
      <p:bldP spid="227336" grpId="0" autoUpdateAnimBg="0"/>
      <p:bldP spid="227337" grpId="0" animBg="1"/>
      <p:bldP spid="1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7" name="Rectangle 5"/>
          <p:cNvSpPr>
            <a:spLocks noGrp="1" noChangeArrowheads="1"/>
          </p:cNvSpPr>
          <p:nvPr>
            <p:ph type="title"/>
          </p:nvPr>
        </p:nvSpPr>
        <p:spPr>
          <a:xfrm>
            <a:off x="1298575" y="838200"/>
            <a:ext cx="6553200" cy="1143000"/>
          </a:xfrm>
        </p:spPr>
        <p:txBody>
          <a:bodyPr rtlCol="0">
            <a:normAutofit fontScale="90000"/>
          </a:bodyPr>
          <a:lstStyle/>
          <a:p>
            <a:pPr eaLnBrk="1" fontAlgn="auto" hangingPunct="1">
              <a:spcAft>
                <a:spcPts val="0"/>
              </a:spcAft>
              <a:defRPr/>
            </a:pPr>
            <a:r>
              <a:rPr lang="en-US" dirty="0" smtClean="0"/>
              <a:t>Organization</a:t>
            </a:r>
            <a:r>
              <a:rPr lang="en-US" sz="4000" dirty="0" smtClean="0"/>
              <a:t>-- Wertheimer </a:t>
            </a:r>
            <a:br>
              <a:rPr lang="en-US" sz="4000" dirty="0" smtClean="0"/>
            </a:br>
            <a:r>
              <a:rPr lang="en-US" sz="3600" dirty="0" smtClean="0"/>
              <a:t>Gestalt Theory</a:t>
            </a:r>
            <a:endParaRPr lang="en-US" sz="6000" dirty="0" smtClean="0"/>
          </a:p>
        </p:txBody>
      </p:sp>
      <p:sp>
        <p:nvSpPr>
          <p:cNvPr id="31746" name="Date Placeholder 2"/>
          <p:cNvSpPr>
            <a:spLocks noGrp="1"/>
          </p:cNvSpPr>
          <p:nvPr>
            <p:ph type="dt" sz="quarter" idx="10"/>
          </p:nvPr>
        </p:nvSpPr>
        <p:spPr/>
        <p:txBody>
          <a:bodyPr/>
          <a:lstStyle/>
          <a:p>
            <a:pPr>
              <a:defRPr/>
            </a:pPr>
            <a:r>
              <a:rPr lang="en-US" smtClean="0"/>
              <a:t>Learning Styles and Approaches</a:t>
            </a:r>
            <a:endParaRPr lang="en-US"/>
          </a:p>
        </p:txBody>
      </p:sp>
      <p:sp>
        <p:nvSpPr>
          <p:cNvPr id="31747" name="Slide Number Placeholder 4"/>
          <p:cNvSpPr>
            <a:spLocks noGrp="1"/>
          </p:cNvSpPr>
          <p:nvPr>
            <p:ph type="sldNum" sz="quarter" idx="12"/>
          </p:nvPr>
        </p:nvSpPr>
        <p:spPr/>
        <p:txBody>
          <a:bodyPr/>
          <a:lstStyle/>
          <a:p>
            <a:pPr>
              <a:defRPr/>
            </a:pPr>
            <a:fld id="{14832C74-57B8-44DF-8C5C-3BE5B4DE238D}" type="slidenum">
              <a:rPr lang="en-US"/>
              <a:pPr>
                <a:defRPr/>
              </a:pPr>
              <a:t>19</a:t>
            </a:fld>
            <a:endParaRPr lang="en-US"/>
          </a:p>
        </p:txBody>
      </p:sp>
      <p:sp>
        <p:nvSpPr>
          <p:cNvPr id="223238" name="Text Box 6"/>
          <p:cNvSpPr txBox="1">
            <a:spLocks noChangeArrowheads="1"/>
          </p:cNvSpPr>
          <p:nvPr/>
        </p:nvSpPr>
        <p:spPr bwMode="auto">
          <a:xfrm>
            <a:off x="6246813" y="4764088"/>
            <a:ext cx="1604962" cy="641350"/>
          </a:xfrm>
          <a:prstGeom prst="rect">
            <a:avLst/>
          </a:prstGeom>
          <a:noFill/>
          <a:ln w="9525">
            <a:noFill/>
            <a:miter lim="800000"/>
            <a:headEnd/>
            <a:tailEnd/>
          </a:ln>
          <a:effectLst/>
        </p:spPr>
        <p:txBody>
          <a:bodyPr>
            <a:spAutoFit/>
          </a:bodyPr>
          <a:lstStyle/>
          <a:p>
            <a:pPr eaLnBrk="0" hangingPunct="0">
              <a:spcBef>
                <a:spcPct val="50000"/>
              </a:spcBef>
              <a:defRPr/>
            </a:pPr>
            <a:r>
              <a:rPr lang="en-US" sz="3600">
                <a:solidFill>
                  <a:schemeClr val="accent2"/>
                </a:solidFill>
                <a:effectLst>
                  <a:outerShdw blurRad="38100" dist="38100" dir="2700000" algn="tl">
                    <a:srgbClr val="C0C0C0"/>
                  </a:outerShdw>
                </a:effectLst>
                <a:cs typeface="+mn-cs"/>
              </a:rPr>
              <a:t>Global</a:t>
            </a:r>
          </a:p>
        </p:txBody>
      </p:sp>
      <p:sp>
        <p:nvSpPr>
          <p:cNvPr id="223239" name="Line 7"/>
          <p:cNvSpPr>
            <a:spLocks noChangeShapeType="1"/>
          </p:cNvSpPr>
          <p:nvPr/>
        </p:nvSpPr>
        <p:spPr bwMode="auto">
          <a:xfrm flipV="1">
            <a:off x="3074988" y="5168900"/>
            <a:ext cx="3167062" cy="1270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3240" name="Text Box 8"/>
          <p:cNvSpPr txBox="1">
            <a:spLocks noChangeArrowheads="1"/>
          </p:cNvSpPr>
          <p:nvPr/>
        </p:nvSpPr>
        <p:spPr bwMode="auto">
          <a:xfrm>
            <a:off x="381000" y="4776788"/>
            <a:ext cx="2673350" cy="641350"/>
          </a:xfrm>
          <a:prstGeom prst="rect">
            <a:avLst/>
          </a:prstGeom>
          <a:noFill/>
          <a:ln w="9525">
            <a:noFill/>
            <a:miter lim="800000"/>
            <a:headEnd/>
            <a:tailEnd/>
          </a:ln>
          <a:effectLst/>
        </p:spPr>
        <p:txBody>
          <a:bodyPr>
            <a:spAutoFit/>
          </a:bodyPr>
          <a:lstStyle/>
          <a:p>
            <a:pPr algn="r" eaLnBrk="0" hangingPunct="0">
              <a:spcBef>
                <a:spcPct val="50000"/>
              </a:spcBef>
              <a:defRPr/>
            </a:pPr>
            <a:r>
              <a:rPr lang="en-US" sz="3600">
                <a:solidFill>
                  <a:schemeClr val="accent2"/>
                </a:solidFill>
                <a:effectLst>
                  <a:outerShdw blurRad="38100" dist="38100" dir="2700000" algn="tl">
                    <a:srgbClr val="C0C0C0"/>
                  </a:outerShdw>
                </a:effectLst>
                <a:cs typeface="+mn-cs"/>
              </a:rPr>
              <a:t>Sequential</a:t>
            </a:r>
          </a:p>
        </p:txBody>
      </p:sp>
      <p:sp>
        <p:nvSpPr>
          <p:cNvPr id="223241" name="Text Box 9"/>
          <p:cNvSpPr txBox="1">
            <a:spLocks noChangeArrowheads="1"/>
          </p:cNvSpPr>
          <p:nvPr/>
        </p:nvSpPr>
        <p:spPr bwMode="auto">
          <a:xfrm>
            <a:off x="3276600" y="4419600"/>
            <a:ext cx="2667000" cy="57943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a:solidFill>
                  <a:srgbClr val="8B8B8B"/>
                </a:solidFill>
                <a:effectLst>
                  <a:outerShdw blurRad="38100" dist="38100" dir="2700000" algn="tl">
                    <a:srgbClr val="C0C0C0"/>
                  </a:outerShdw>
                </a:effectLst>
                <a:cs typeface="+mn-cs"/>
              </a:rPr>
              <a:t>Organization</a:t>
            </a:r>
            <a:endParaRPr lang="en-US" sz="2000">
              <a:solidFill>
                <a:srgbClr val="8B8B8B"/>
              </a:solidFill>
              <a:effectLst>
                <a:outerShdw blurRad="38100" dist="38100" dir="2700000" algn="tl">
                  <a:srgbClr val="C0C0C0"/>
                </a:outerShdw>
              </a:effectLst>
              <a:latin typeface="Times New Roman" pitchFamily="18" charset="0"/>
              <a:cs typeface="+mn-cs"/>
            </a:endParaRPr>
          </a:p>
        </p:txBody>
      </p:sp>
      <p:sp>
        <p:nvSpPr>
          <p:cNvPr id="36873" name="WordArt 10"/>
          <p:cNvSpPr>
            <a:spLocks noChangeArrowheads="1" noChangeShapeType="1" noTextEdit="1"/>
          </p:cNvSpPr>
          <p:nvPr/>
        </p:nvSpPr>
        <p:spPr bwMode="auto">
          <a:xfrm>
            <a:off x="5410200" y="3505200"/>
            <a:ext cx="2895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Times New Roman"/>
                <a:cs typeface="Times New Roman"/>
              </a:rPr>
              <a:t>Big Picture</a:t>
            </a:r>
          </a:p>
        </p:txBody>
      </p:sp>
      <p:sp>
        <p:nvSpPr>
          <p:cNvPr id="36874" name="Text Box 11"/>
          <p:cNvSpPr txBox="1">
            <a:spLocks noChangeArrowheads="1"/>
          </p:cNvSpPr>
          <p:nvPr/>
        </p:nvSpPr>
        <p:spPr bwMode="auto">
          <a:xfrm>
            <a:off x="1143000" y="2314575"/>
            <a:ext cx="1252538"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chemeClr val="hlink"/>
                </a:solidFill>
              </a:rPr>
              <a:t>Step 1</a:t>
            </a:r>
          </a:p>
          <a:p>
            <a:pPr eaLnBrk="1" hangingPunct="1"/>
            <a:r>
              <a:rPr lang="en-US" sz="2800" b="1">
                <a:solidFill>
                  <a:schemeClr val="hlink"/>
                </a:solidFill>
              </a:rPr>
              <a:t>Step 2</a:t>
            </a:r>
          </a:p>
          <a:p>
            <a:pPr eaLnBrk="1" hangingPunct="1"/>
            <a:r>
              <a:rPr lang="en-US" sz="2800" b="1">
                <a:solidFill>
                  <a:schemeClr val="hlink"/>
                </a:solidFill>
              </a:rPr>
              <a:t>Step 3</a:t>
            </a:r>
          </a:p>
          <a:p>
            <a:pPr eaLnBrk="1" hangingPunct="1"/>
            <a:r>
              <a:rPr lang="en-US" sz="2800" b="1">
                <a:solidFill>
                  <a:schemeClr val="hlink"/>
                </a:solidFill>
              </a:rPr>
              <a:t>Step 4</a:t>
            </a:r>
          </a:p>
          <a:p>
            <a:pPr eaLnBrk="1" hangingPunct="1"/>
            <a:r>
              <a:rPr lang="en-US" sz="2800" b="1">
                <a:solidFill>
                  <a:schemeClr val="hlink"/>
                </a:solidFill>
              </a:rPr>
              <a:t>…</a:t>
            </a:r>
          </a:p>
        </p:txBody>
      </p:sp>
      <p:sp>
        <p:nvSpPr>
          <p:cNvPr id="36875" name="Firewall"/>
          <p:cNvSpPr>
            <a:spLocks noEditPoints="1" noChangeArrowheads="1"/>
          </p:cNvSpPr>
          <p:nvPr/>
        </p:nvSpPr>
        <p:spPr bwMode="auto">
          <a:xfrm>
            <a:off x="5562600" y="2143125"/>
            <a:ext cx="2647950" cy="128587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p:spPr>
        <p:txBody>
          <a:bodyPr/>
          <a:lstStyle/>
          <a:p>
            <a:endParaRPr lang="en-US"/>
          </a:p>
        </p:txBody>
      </p:sp>
      <p:pic>
        <p:nvPicPr>
          <p:cNvPr id="36876" name="Picture 15" descr="MCj023373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743200"/>
            <a:ext cx="1295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3240"/>
                                        </p:tgtEl>
                                        <p:attrNameLst>
                                          <p:attrName>style.visibility</p:attrName>
                                        </p:attrNameLst>
                                      </p:cBhvr>
                                      <p:to>
                                        <p:strVal val="visible"/>
                                      </p:to>
                                    </p:set>
                                  </p:childTnLst>
                                </p:cTn>
                              </p:par>
                            </p:childTnLst>
                          </p:cTn>
                        </p:par>
                        <p:par>
                          <p:cTn id="7" fill="hold" nodeType="afterGroup">
                            <p:stCondLst>
                              <p:cond delay="500"/>
                            </p:stCondLst>
                            <p:childTnLst>
                              <p:par>
                                <p:cTn id="8" presetID="17" presetClass="entr" presetSubtype="8" fill="hold" grpId="0" nodeType="afterEffect">
                                  <p:stCondLst>
                                    <p:cond delay="1000"/>
                                  </p:stCondLst>
                                  <p:childTnLst>
                                    <p:set>
                                      <p:cBhvr>
                                        <p:cTn id="9" dur="1" fill="hold">
                                          <p:stCondLst>
                                            <p:cond delay="0"/>
                                          </p:stCondLst>
                                        </p:cTn>
                                        <p:tgtEl>
                                          <p:spTgt spid="223239"/>
                                        </p:tgtEl>
                                        <p:attrNameLst>
                                          <p:attrName>style.visibility</p:attrName>
                                        </p:attrNameLst>
                                      </p:cBhvr>
                                      <p:to>
                                        <p:strVal val="visible"/>
                                      </p:to>
                                    </p:set>
                                    <p:anim calcmode="lin" valueType="num">
                                      <p:cBhvr>
                                        <p:cTn id="10" dur="500" fill="hold"/>
                                        <p:tgtEl>
                                          <p:spTgt spid="223239"/>
                                        </p:tgtEl>
                                        <p:attrNameLst>
                                          <p:attrName>ppt_x</p:attrName>
                                        </p:attrNameLst>
                                      </p:cBhvr>
                                      <p:tavLst>
                                        <p:tav tm="0">
                                          <p:val>
                                            <p:strVal val="#ppt_x-#ppt_w/2"/>
                                          </p:val>
                                        </p:tav>
                                        <p:tav tm="100000">
                                          <p:val>
                                            <p:strVal val="#ppt_x"/>
                                          </p:val>
                                        </p:tav>
                                      </p:tavLst>
                                    </p:anim>
                                    <p:anim calcmode="lin" valueType="num">
                                      <p:cBhvr>
                                        <p:cTn id="11" dur="500" fill="hold"/>
                                        <p:tgtEl>
                                          <p:spTgt spid="223239"/>
                                        </p:tgtEl>
                                        <p:attrNameLst>
                                          <p:attrName>ppt_y</p:attrName>
                                        </p:attrNameLst>
                                      </p:cBhvr>
                                      <p:tavLst>
                                        <p:tav tm="0">
                                          <p:val>
                                            <p:strVal val="#ppt_y"/>
                                          </p:val>
                                        </p:tav>
                                        <p:tav tm="100000">
                                          <p:val>
                                            <p:strVal val="#ppt_y"/>
                                          </p:val>
                                        </p:tav>
                                      </p:tavLst>
                                    </p:anim>
                                    <p:anim calcmode="lin" valueType="num">
                                      <p:cBhvr>
                                        <p:cTn id="12" dur="500" fill="hold"/>
                                        <p:tgtEl>
                                          <p:spTgt spid="223239"/>
                                        </p:tgtEl>
                                        <p:attrNameLst>
                                          <p:attrName>ppt_w</p:attrName>
                                        </p:attrNameLst>
                                      </p:cBhvr>
                                      <p:tavLst>
                                        <p:tav tm="0">
                                          <p:val>
                                            <p:fltVal val="0"/>
                                          </p:val>
                                        </p:tav>
                                        <p:tav tm="100000">
                                          <p:val>
                                            <p:strVal val="#ppt_w"/>
                                          </p:val>
                                        </p:tav>
                                      </p:tavLst>
                                    </p:anim>
                                    <p:anim calcmode="lin" valueType="num">
                                      <p:cBhvr>
                                        <p:cTn id="13" dur="500" fill="hold"/>
                                        <p:tgtEl>
                                          <p:spTgt spid="223239"/>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499"/>
                                          </p:stCondLst>
                                        </p:cTn>
                                        <p:tgtEl>
                                          <p:spTgt spid="223238"/>
                                        </p:tgtEl>
                                        <p:attrNameLst>
                                          <p:attrName>style.visibility</p:attrName>
                                        </p:attrNameLst>
                                      </p:cBhvr>
                                      <p:to>
                                        <p:strVal val="visible"/>
                                      </p:to>
                                    </p:set>
                                  </p:childTnLst>
                                </p:cTn>
                              </p:par>
                            </p:childTnLst>
                          </p:cTn>
                        </p:par>
                        <p:par>
                          <p:cTn id="17" fill="hold" nodeType="afterGroup">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23241"/>
                                        </p:tgtEl>
                                        <p:attrNameLst>
                                          <p:attrName>style.visibility</p:attrName>
                                        </p:attrNameLst>
                                      </p:cBhvr>
                                      <p:to>
                                        <p:strVal val="visible"/>
                                      </p:to>
                                    </p:set>
                                    <p:animEffect transition="in" filter="fade">
                                      <p:cBhvr>
                                        <p:cTn id="20" dur="2000"/>
                                        <p:tgtEl>
                                          <p:spTgt spid="223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autoUpdateAnimBg="0"/>
      <p:bldP spid="223239" grpId="0" animBg="1"/>
      <p:bldP spid="223240" grpId="0" autoUpdateAnimBg="0"/>
      <p:bldP spid="2232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Learning Styles and Approaches</a:t>
            </a:r>
          </a:p>
        </p:txBody>
      </p:sp>
      <p:sp>
        <p:nvSpPr>
          <p:cNvPr id="104451" name="Rectangle 3"/>
          <p:cNvSpPr>
            <a:spLocks noGrp="1" noChangeArrowheads="1"/>
          </p:cNvSpPr>
          <p:nvPr>
            <p:ph idx="1"/>
          </p:nvPr>
        </p:nvSpPr>
        <p:spPr/>
        <p:txBody>
          <a:bodyPr/>
          <a:lstStyle/>
          <a:p>
            <a:pPr eaLnBrk="1" hangingPunct="1"/>
            <a:r>
              <a:rPr lang="en-US" dirty="0" smtClean="0"/>
              <a:t>What are your characteristics?</a:t>
            </a:r>
          </a:p>
          <a:p>
            <a:pPr eaLnBrk="1" hangingPunct="1"/>
            <a:r>
              <a:rPr lang="en-US" dirty="0" smtClean="0"/>
              <a:t>What do those scores mean?</a:t>
            </a:r>
          </a:p>
          <a:p>
            <a:pPr eaLnBrk="1" hangingPunct="1"/>
            <a:r>
              <a:rPr lang="en-US" dirty="0" smtClean="0"/>
              <a:t>How can you leverage knowing your characteristics to….</a:t>
            </a:r>
          </a:p>
          <a:p>
            <a:pPr lvl="1" eaLnBrk="1" hangingPunct="1"/>
            <a:r>
              <a:rPr lang="en-US" dirty="0" smtClean="0"/>
              <a:t>Study efficiently and effectively</a:t>
            </a:r>
          </a:p>
          <a:p>
            <a:pPr lvl="1" eaLnBrk="1" hangingPunct="1"/>
            <a:r>
              <a:rPr lang="en-US" dirty="0" smtClean="0"/>
              <a:t>Form the most effective study group</a:t>
            </a:r>
          </a:p>
          <a:p>
            <a:pPr lvl="1" eaLnBrk="1" hangingPunct="1"/>
            <a:r>
              <a:rPr lang="en-US" dirty="0" smtClean="0"/>
              <a:t>Prep for the boards</a:t>
            </a:r>
          </a:p>
          <a:p>
            <a:pPr lvl="1" eaLnBrk="1" hangingPunct="1"/>
            <a:r>
              <a:rPr lang="en-US" dirty="0" smtClean="0"/>
              <a:t>Select the right specialty</a:t>
            </a:r>
          </a:p>
          <a:p>
            <a:pPr eaLnBrk="1" hangingPunct="1"/>
            <a:endParaRPr lang="en-US" dirty="0" smtClean="0"/>
          </a:p>
        </p:txBody>
      </p:sp>
      <p:sp>
        <p:nvSpPr>
          <p:cNvPr id="13314"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13315" name="Slide Number Placeholder 5"/>
          <p:cNvSpPr>
            <a:spLocks noGrp="1"/>
          </p:cNvSpPr>
          <p:nvPr>
            <p:ph type="sldNum" sz="quarter" idx="12"/>
          </p:nvPr>
        </p:nvSpPr>
        <p:spPr/>
        <p:txBody>
          <a:bodyPr/>
          <a:lstStyle/>
          <a:p>
            <a:pPr>
              <a:defRPr/>
            </a:pPr>
            <a:fld id="{475013A5-D807-473F-AF12-47B8AA6E873A}" type="slidenum">
              <a:rPr lang="en-US"/>
              <a:pPr>
                <a:defRPr/>
              </a:pPr>
              <a:t>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fade">
                                      <p:cBhvr>
                                        <p:cTn id="7" dur="2000"/>
                                        <p:tgtEl>
                                          <p:spTgt spid="10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fade">
                                      <p:cBhvr>
                                        <p:cTn id="12" dur="2000"/>
                                        <p:tgtEl>
                                          <p:spTgt spid="10445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animEffect transition="in" filter="fade">
                                      <p:cBhvr>
                                        <p:cTn id="15" dur="2000"/>
                                        <p:tgtEl>
                                          <p:spTgt spid="10445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4451">
                                            <p:txEl>
                                              <p:pRg st="3" end="3"/>
                                            </p:txEl>
                                          </p:spTgt>
                                        </p:tgtEl>
                                        <p:attrNameLst>
                                          <p:attrName>style.visibility</p:attrName>
                                        </p:attrNameLst>
                                      </p:cBhvr>
                                      <p:to>
                                        <p:strVal val="visible"/>
                                      </p:to>
                                    </p:set>
                                    <p:animEffect transition="in" filter="fade">
                                      <p:cBhvr>
                                        <p:cTn id="18" dur="2000"/>
                                        <p:tgtEl>
                                          <p:spTgt spid="10445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4451">
                                            <p:txEl>
                                              <p:pRg st="4" end="4"/>
                                            </p:txEl>
                                          </p:spTgt>
                                        </p:tgtEl>
                                        <p:attrNameLst>
                                          <p:attrName>style.visibility</p:attrName>
                                        </p:attrNameLst>
                                      </p:cBhvr>
                                      <p:to>
                                        <p:strVal val="visible"/>
                                      </p:to>
                                    </p:set>
                                    <p:animEffect transition="in" filter="fade">
                                      <p:cBhvr>
                                        <p:cTn id="21" dur="2000"/>
                                        <p:tgtEl>
                                          <p:spTgt spid="10445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4451">
                                            <p:txEl>
                                              <p:pRg st="5" end="5"/>
                                            </p:txEl>
                                          </p:spTgt>
                                        </p:tgtEl>
                                        <p:attrNameLst>
                                          <p:attrName>style.visibility</p:attrName>
                                        </p:attrNameLst>
                                      </p:cBhvr>
                                      <p:to>
                                        <p:strVal val="visible"/>
                                      </p:to>
                                    </p:set>
                                    <p:animEffect transition="in" filter="fade">
                                      <p:cBhvr>
                                        <p:cTn id="24" dur="2000"/>
                                        <p:tgtEl>
                                          <p:spTgt spid="104451">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4451">
                                            <p:txEl>
                                              <p:pRg st="6" end="6"/>
                                            </p:txEl>
                                          </p:spTgt>
                                        </p:tgtEl>
                                        <p:attrNameLst>
                                          <p:attrName>style.visibility</p:attrName>
                                        </p:attrNameLst>
                                      </p:cBhvr>
                                      <p:to>
                                        <p:strVal val="visible"/>
                                      </p:to>
                                    </p:set>
                                    <p:animEffect transition="in" filter="fade">
                                      <p:cBhvr>
                                        <p:cTn id="27" dur="2000"/>
                                        <p:tgtEl>
                                          <p:spTgt spid="104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762000"/>
            <a:ext cx="8229600" cy="609600"/>
          </a:xfrm>
        </p:spPr>
        <p:txBody>
          <a:bodyPr rtlCol="0">
            <a:normAutofit fontScale="90000"/>
          </a:bodyPr>
          <a:lstStyle/>
          <a:p>
            <a:pPr eaLnBrk="1" fontAlgn="auto" hangingPunct="1">
              <a:spcAft>
                <a:spcPts val="0"/>
              </a:spcAft>
              <a:defRPr/>
            </a:pPr>
            <a:r>
              <a:rPr lang="en-US" dirty="0" smtClean="0"/>
              <a:t>Sequential      vs      Global</a:t>
            </a:r>
          </a:p>
        </p:txBody>
      </p:sp>
      <p:sp>
        <p:nvSpPr>
          <p:cNvPr id="37891" name="Rectangle 3"/>
          <p:cNvSpPr>
            <a:spLocks noGrp="1" noChangeArrowheads="1"/>
          </p:cNvSpPr>
          <p:nvPr>
            <p:ph sz="half" idx="1"/>
          </p:nvPr>
        </p:nvSpPr>
        <p:spPr>
          <a:xfrm>
            <a:off x="457200" y="1600200"/>
            <a:ext cx="4038600" cy="4525963"/>
          </a:xfrm>
        </p:spPr>
        <p:txBody>
          <a:bodyPr/>
          <a:lstStyle/>
          <a:p>
            <a:pPr eaLnBrk="1" hangingPunct="1">
              <a:lnSpc>
                <a:spcPct val="90000"/>
              </a:lnSpc>
            </a:pPr>
            <a:r>
              <a:rPr lang="en-US" sz="2400" smtClean="0"/>
              <a:t>gain understanding in linear steps, with each step following logically from the previous one</a:t>
            </a:r>
          </a:p>
          <a:p>
            <a:pPr eaLnBrk="1" hangingPunct="1">
              <a:lnSpc>
                <a:spcPct val="90000"/>
              </a:lnSpc>
            </a:pPr>
            <a:r>
              <a:rPr lang="en-US" sz="2400" smtClean="0"/>
              <a:t>follow logical stepwise paths in finding solutions</a:t>
            </a:r>
          </a:p>
          <a:p>
            <a:pPr eaLnBrk="1" hangingPunct="1">
              <a:lnSpc>
                <a:spcPct val="90000"/>
              </a:lnSpc>
            </a:pPr>
            <a:r>
              <a:rPr lang="en-US" sz="2400" smtClean="0"/>
              <a:t>Majority of M1s are sequential </a:t>
            </a:r>
          </a:p>
          <a:p>
            <a:pPr eaLnBrk="1" hangingPunct="1">
              <a:lnSpc>
                <a:spcPct val="90000"/>
              </a:lnSpc>
            </a:pPr>
            <a:r>
              <a:rPr lang="en-US" sz="2400" smtClean="0"/>
              <a:t>Detailed</a:t>
            </a:r>
          </a:p>
          <a:p>
            <a:pPr eaLnBrk="1" hangingPunct="1">
              <a:lnSpc>
                <a:spcPct val="90000"/>
              </a:lnSpc>
            </a:pPr>
            <a:r>
              <a:rPr lang="en-US" sz="2400" smtClean="0"/>
              <a:t>62%</a:t>
            </a:r>
          </a:p>
        </p:txBody>
      </p:sp>
      <p:sp>
        <p:nvSpPr>
          <p:cNvPr id="37892" name="Rectangle 4"/>
          <p:cNvSpPr>
            <a:spLocks noGrp="1" noChangeArrowheads="1"/>
          </p:cNvSpPr>
          <p:nvPr>
            <p:ph sz="half" idx="2"/>
          </p:nvPr>
        </p:nvSpPr>
        <p:spPr>
          <a:xfrm>
            <a:off x="4724400" y="1524000"/>
            <a:ext cx="4038600" cy="4525963"/>
          </a:xfrm>
        </p:spPr>
        <p:txBody>
          <a:bodyPr/>
          <a:lstStyle/>
          <a:p>
            <a:pPr eaLnBrk="1" hangingPunct="1">
              <a:lnSpc>
                <a:spcPct val="90000"/>
              </a:lnSpc>
            </a:pPr>
            <a:r>
              <a:rPr lang="en-US" sz="2400" smtClean="0"/>
              <a:t>learn in large jumps, absorbing material almost randomly without seeing connections, and then suddenly "getting it."</a:t>
            </a:r>
          </a:p>
          <a:p>
            <a:pPr eaLnBrk="1" hangingPunct="1">
              <a:lnSpc>
                <a:spcPct val="90000"/>
              </a:lnSpc>
            </a:pPr>
            <a:r>
              <a:rPr lang="en-US" sz="2400" smtClean="0"/>
              <a:t>to solve complex problems quickly or in novel ways, but have difficulty explaining how they did it. </a:t>
            </a:r>
          </a:p>
          <a:p>
            <a:pPr eaLnBrk="1" hangingPunct="1">
              <a:lnSpc>
                <a:spcPct val="90000"/>
              </a:lnSpc>
            </a:pPr>
            <a:r>
              <a:rPr lang="en-US" sz="2400" smtClean="0"/>
              <a:t>Want to see Big picture first.  Do not like details.</a:t>
            </a:r>
          </a:p>
        </p:txBody>
      </p:sp>
      <p:sp>
        <p:nvSpPr>
          <p:cNvPr id="32770" name="Date Placeholder 4"/>
          <p:cNvSpPr>
            <a:spLocks noGrp="1"/>
          </p:cNvSpPr>
          <p:nvPr>
            <p:ph type="dt" sz="quarter" idx="10"/>
          </p:nvPr>
        </p:nvSpPr>
        <p:spPr/>
        <p:txBody>
          <a:bodyPr/>
          <a:lstStyle/>
          <a:p>
            <a:pPr>
              <a:defRPr/>
            </a:pPr>
            <a:r>
              <a:rPr lang="en-US" smtClean="0"/>
              <a:t>Learning Styles and Approaches</a:t>
            </a:r>
            <a:endParaRPr lang="en-US"/>
          </a:p>
        </p:txBody>
      </p:sp>
      <p:sp>
        <p:nvSpPr>
          <p:cNvPr id="2" name="Slide Number Placeholder 6"/>
          <p:cNvSpPr>
            <a:spLocks noGrp="1"/>
          </p:cNvSpPr>
          <p:nvPr>
            <p:ph type="sldNum" sz="quarter" idx="12"/>
          </p:nvPr>
        </p:nvSpPr>
        <p:spPr/>
        <p:txBody>
          <a:bodyPr/>
          <a:lstStyle/>
          <a:p>
            <a:pPr>
              <a:defRPr/>
            </a:pPr>
            <a:fld id="{B426DB4E-C1F1-4777-9AFE-63689EC134FF}" type="slidenum">
              <a:rPr lang="en-US"/>
              <a:pPr>
                <a:defRPr/>
              </a:pPr>
              <a:t>20</a:t>
            </a:fld>
            <a:endParaRPr lang="en-US"/>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eaLnBrk="1" fontAlgn="auto" hangingPunct="1">
              <a:spcAft>
                <a:spcPts val="0"/>
              </a:spcAft>
              <a:defRPr/>
            </a:pPr>
            <a:r>
              <a:rPr lang="en-US" dirty="0" smtClean="0"/>
              <a:t>Classes to Date</a:t>
            </a:r>
            <a:endParaRPr lang="en-US" dirty="0"/>
          </a:p>
        </p:txBody>
      </p:sp>
      <p:sp>
        <p:nvSpPr>
          <p:cNvPr id="33795" name="Date Placeholder 4"/>
          <p:cNvSpPr>
            <a:spLocks noGrp="1"/>
          </p:cNvSpPr>
          <p:nvPr>
            <p:ph type="dt" sz="quarter" idx="10"/>
          </p:nvPr>
        </p:nvSpPr>
        <p:spPr/>
        <p:txBody>
          <a:bodyPr/>
          <a:lstStyle/>
          <a:p>
            <a:pPr>
              <a:defRPr/>
            </a:pPr>
            <a:r>
              <a:rPr lang="en-US" smtClean="0"/>
              <a:t>Learning Styles and Approaches</a:t>
            </a:r>
            <a:endParaRPr lang="en-US"/>
          </a:p>
        </p:txBody>
      </p:sp>
      <p:sp>
        <p:nvSpPr>
          <p:cNvPr id="33796" name="Slide Number Placeholder 6"/>
          <p:cNvSpPr>
            <a:spLocks noGrp="1"/>
          </p:cNvSpPr>
          <p:nvPr>
            <p:ph type="sldNum" sz="quarter" idx="12"/>
          </p:nvPr>
        </p:nvSpPr>
        <p:spPr/>
        <p:txBody>
          <a:bodyPr/>
          <a:lstStyle/>
          <a:p>
            <a:pPr>
              <a:defRPr/>
            </a:pPr>
            <a:fld id="{7B6FA50C-9498-49D2-85E6-B3568DBEA163}" type="slidenum">
              <a:rPr lang="en-US"/>
              <a:pPr>
                <a:defRPr/>
              </a:pPr>
              <a:t>21</a:t>
            </a:fld>
            <a:endParaRPr lang="en-US"/>
          </a:p>
        </p:txBody>
      </p:sp>
      <p:sp>
        <p:nvSpPr>
          <p:cNvPr id="6" name="Straight Connector 5"/>
          <p:cNvSpPr/>
          <p:nvPr/>
        </p:nvSpPr>
        <p:spPr>
          <a:xfrm rot="10800000">
            <a:off x="1524000" y="3886200"/>
            <a:ext cx="5334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7" name="Straight Connector 6"/>
          <p:cNvSpPr/>
          <p:nvPr/>
        </p:nvSpPr>
        <p:spPr>
          <a:xfrm rot="10800000">
            <a:off x="1524000" y="2514600"/>
            <a:ext cx="5334000" cy="0"/>
          </a:xfrm>
          <a:prstGeom prst="line">
            <a:avLst/>
          </a:prstGeom>
          <a:ln>
            <a:solidFill>
              <a:srgbClr val="9999FF"/>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082280" cy="463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5" name="Rectangle 5"/>
          <p:cNvSpPr>
            <a:spLocks noGrp="1" noChangeArrowheads="1"/>
          </p:cNvSpPr>
          <p:nvPr>
            <p:ph type="title"/>
          </p:nvPr>
        </p:nvSpPr>
        <p:spPr>
          <a:xfrm>
            <a:off x="1409700" y="1066800"/>
            <a:ext cx="6096000" cy="1143000"/>
          </a:xfrm>
        </p:spPr>
        <p:txBody>
          <a:bodyPr rtlCol="0">
            <a:normAutofit fontScale="90000"/>
          </a:bodyPr>
          <a:lstStyle/>
          <a:p>
            <a:pPr eaLnBrk="1" fontAlgn="auto" hangingPunct="1">
              <a:spcAft>
                <a:spcPts val="0"/>
              </a:spcAft>
              <a:defRPr/>
            </a:pPr>
            <a:r>
              <a:rPr lang="en-US" sz="4000" dirty="0" smtClean="0"/>
              <a:t>Personality Inventory  -- Jung </a:t>
            </a:r>
            <a:br>
              <a:rPr lang="en-US" sz="4000" dirty="0" smtClean="0"/>
            </a:br>
            <a:r>
              <a:rPr lang="en-US" sz="3600" i="1" dirty="0" smtClean="0"/>
              <a:t>Myers-Briggs</a:t>
            </a:r>
            <a:endParaRPr lang="en-US" sz="4000" i="1" dirty="0" smtClean="0"/>
          </a:p>
        </p:txBody>
      </p:sp>
      <p:sp>
        <p:nvSpPr>
          <p:cNvPr id="34818" name="Date Placeholder 2"/>
          <p:cNvSpPr>
            <a:spLocks noGrp="1"/>
          </p:cNvSpPr>
          <p:nvPr>
            <p:ph type="dt" sz="quarter" idx="10"/>
          </p:nvPr>
        </p:nvSpPr>
        <p:spPr/>
        <p:txBody>
          <a:bodyPr/>
          <a:lstStyle/>
          <a:p>
            <a:pPr>
              <a:defRPr/>
            </a:pPr>
            <a:r>
              <a:rPr lang="en-US" smtClean="0"/>
              <a:t>Learning Styles and Approaches</a:t>
            </a:r>
            <a:endParaRPr lang="en-US"/>
          </a:p>
        </p:txBody>
      </p:sp>
      <p:sp>
        <p:nvSpPr>
          <p:cNvPr id="34819" name="Slide Number Placeholder 4"/>
          <p:cNvSpPr>
            <a:spLocks noGrp="1"/>
          </p:cNvSpPr>
          <p:nvPr>
            <p:ph type="sldNum" sz="quarter" idx="12"/>
          </p:nvPr>
        </p:nvSpPr>
        <p:spPr/>
        <p:txBody>
          <a:bodyPr/>
          <a:lstStyle/>
          <a:p>
            <a:pPr>
              <a:defRPr/>
            </a:pPr>
            <a:fld id="{527153EA-10D4-4C20-8090-EC619762D5A7}" type="slidenum">
              <a:rPr lang="en-US"/>
              <a:pPr>
                <a:defRPr/>
              </a:pPr>
              <a:t>22</a:t>
            </a:fld>
            <a:endParaRPr lang="en-US"/>
          </a:p>
        </p:txBody>
      </p:sp>
      <p:sp>
        <p:nvSpPr>
          <p:cNvPr id="215046" name="Text Box 6"/>
          <p:cNvSpPr txBox="1">
            <a:spLocks noChangeArrowheads="1"/>
          </p:cNvSpPr>
          <p:nvPr/>
        </p:nvSpPr>
        <p:spPr bwMode="auto">
          <a:xfrm>
            <a:off x="152400" y="3810000"/>
            <a:ext cx="2492375" cy="519113"/>
          </a:xfrm>
          <a:prstGeom prst="rect">
            <a:avLst/>
          </a:prstGeom>
          <a:noFill/>
          <a:ln w="9525">
            <a:noFill/>
            <a:miter lim="800000"/>
            <a:headEnd/>
            <a:tailEnd/>
          </a:ln>
          <a:effectLst/>
        </p:spPr>
        <p:txBody>
          <a:bodyPr>
            <a:spAutoFit/>
          </a:bodyPr>
          <a:lstStyle/>
          <a:p>
            <a:pPr algn="r" eaLnBrk="0" hangingPunct="0">
              <a:spcBef>
                <a:spcPct val="50000"/>
              </a:spcBef>
              <a:defRPr/>
            </a:pPr>
            <a:r>
              <a:rPr lang="en-US" sz="2800" b="1" dirty="0">
                <a:solidFill>
                  <a:schemeClr val="hlink"/>
                </a:solidFill>
                <a:effectLst>
                  <a:outerShdw blurRad="38100" dist="38100" dir="2700000" algn="tl">
                    <a:srgbClr val="C0C0C0"/>
                  </a:outerShdw>
                </a:effectLst>
                <a:cs typeface="+mn-cs"/>
              </a:rPr>
              <a:t>T</a:t>
            </a:r>
            <a:r>
              <a:rPr lang="en-US" sz="2800" dirty="0">
                <a:solidFill>
                  <a:schemeClr val="accent2"/>
                </a:solidFill>
                <a:effectLst>
                  <a:outerShdw blurRad="38100" dist="38100" dir="2700000" algn="tl">
                    <a:srgbClr val="C0C0C0"/>
                  </a:outerShdw>
                </a:effectLst>
                <a:cs typeface="+mn-cs"/>
              </a:rPr>
              <a:t>hinking</a:t>
            </a:r>
          </a:p>
        </p:txBody>
      </p:sp>
      <p:sp>
        <p:nvSpPr>
          <p:cNvPr id="215047" name="Line 7"/>
          <p:cNvSpPr>
            <a:spLocks noChangeShapeType="1"/>
          </p:cNvSpPr>
          <p:nvPr/>
        </p:nvSpPr>
        <p:spPr bwMode="auto">
          <a:xfrm>
            <a:off x="2628900" y="4038600"/>
            <a:ext cx="3581400" cy="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48" name="Text Box 8"/>
          <p:cNvSpPr txBox="1">
            <a:spLocks noChangeArrowheads="1"/>
          </p:cNvSpPr>
          <p:nvPr/>
        </p:nvSpPr>
        <p:spPr bwMode="auto">
          <a:xfrm>
            <a:off x="6172200" y="3810000"/>
            <a:ext cx="2667000" cy="519113"/>
          </a:xfrm>
          <a:prstGeom prst="rect">
            <a:avLst/>
          </a:prstGeom>
          <a:noFill/>
          <a:ln w="9525">
            <a:noFill/>
            <a:miter lim="800000"/>
            <a:headEnd/>
            <a:tailEnd/>
          </a:ln>
          <a:effectLst/>
        </p:spPr>
        <p:txBody>
          <a:bodyPr>
            <a:spAutoFit/>
          </a:bodyPr>
          <a:lstStyle/>
          <a:p>
            <a:pPr eaLnBrk="0" hangingPunct="0">
              <a:spcBef>
                <a:spcPct val="50000"/>
              </a:spcBef>
              <a:defRPr/>
            </a:pPr>
            <a:r>
              <a:rPr lang="en-US" sz="2800" b="1">
                <a:solidFill>
                  <a:schemeClr val="hlink"/>
                </a:solidFill>
                <a:effectLst>
                  <a:outerShdw blurRad="38100" dist="38100" dir="2700000" algn="tl">
                    <a:srgbClr val="C0C0C0"/>
                  </a:outerShdw>
                </a:effectLst>
                <a:cs typeface="+mn-cs"/>
              </a:rPr>
              <a:t>F</a:t>
            </a:r>
            <a:r>
              <a:rPr lang="en-US" sz="2800">
                <a:solidFill>
                  <a:schemeClr val="accent2"/>
                </a:solidFill>
                <a:effectLst>
                  <a:outerShdw blurRad="38100" dist="38100" dir="2700000" algn="tl">
                    <a:srgbClr val="C0C0C0"/>
                  </a:outerShdw>
                </a:effectLst>
                <a:cs typeface="+mn-cs"/>
              </a:rPr>
              <a:t>eeling</a:t>
            </a:r>
          </a:p>
        </p:txBody>
      </p:sp>
      <p:sp>
        <p:nvSpPr>
          <p:cNvPr id="215049" name="Text Box 9"/>
          <p:cNvSpPr txBox="1">
            <a:spLocks noChangeArrowheads="1"/>
          </p:cNvSpPr>
          <p:nvPr/>
        </p:nvSpPr>
        <p:spPr bwMode="auto">
          <a:xfrm>
            <a:off x="3246438" y="3487738"/>
            <a:ext cx="2133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dirty="0">
                <a:solidFill>
                  <a:schemeClr val="accent2"/>
                </a:solidFill>
                <a:effectLst>
                  <a:outerShdw blurRad="38100" dist="38100" dir="2700000" algn="tl">
                    <a:srgbClr val="C0C0C0"/>
                  </a:outerShdw>
                </a:effectLst>
                <a:cs typeface="+mn-cs"/>
              </a:rPr>
              <a:t>Judgment</a:t>
            </a:r>
            <a:endParaRPr lang="en-US" sz="1600" dirty="0">
              <a:solidFill>
                <a:schemeClr val="accent2"/>
              </a:solidFill>
              <a:effectLst>
                <a:outerShdw blurRad="38100" dist="38100" dir="2700000" algn="tl">
                  <a:srgbClr val="C0C0C0"/>
                </a:outerShdw>
              </a:effectLst>
              <a:latin typeface="Times New Roman" pitchFamily="18" charset="0"/>
              <a:cs typeface="+mn-cs"/>
            </a:endParaRPr>
          </a:p>
        </p:txBody>
      </p:sp>
      <p:sp>
        <p:nvSpPr>
          <p:cNvPr id="215050" name="Text Box 10"/>
          <p:cNvSpPr txBox="1">
            <a:spLocks noChangeArrowheads="1"/>
          </p:cNvSpPr>
          <p:nvPr/>
        </p:nvSpPr>
        <p:spPr bwMode="auto">
          <a:xfrm>
            <a:off x="533400" y="3200400"/>
            <a:ext cx="2111375" cy="519113"/>
          </a:xfrm>
          <a:prstGeom prst="rect">
            <a:avLst/>
          </a:prstGeom>
          <a:noFill/>
          <a:ln w="9525">
            <a:noFill/>
            <a:miter lim="800000"/>
            <a:headEnd/>
            <a:tailEnd/>
          </a:ln>
          <a:effectLst/>
        </p:spPr>
        <p:txBody>
          <a:bodyPr>
            <a:spAutoFit/>
          </a:bodyPr>
          <a:lstStyle/>
          <a:p>
            <a:pPr algn="r" eaLnBrk="0" hangingPunct="0">
              <a:spcBef>
                <a:spcPct val="50000"/>
              </a:spcBef>
              <a:defRPr/>
            </a:pPr>
            <a:r>
              <a:rPr lang="en-US" sz="2800" b="1">
                <a:solidFill>
                  <a:schemeClr val="hlink"/>
                </a:solidFill>
                <a:effectLst>
                  <a:outerShdw blurRad="38100" dist="38100" dir="2700000" algn="tl">
                    <a:srgbClr val="C0C0C0"/>
                  </a:outerShdw>
                </a:effectLst>
                <a:cs typeface="+mn-cs"/>
              </a:rPr>
              <a:t>S</a:t>
            </a:r>
            <a:r>
              <a:rPr lang="en-US" sz="2800">
                <a:solidFill>
                  <a:schemeClr val="accent2"/>
                </a:solidFill>
                <a:effectLst>
                  <a:outerShdw blurRad="38100" dist="38100" dir="2700000" algn="tl">
                    <a:srgbClr val="C0C0C0"/>
                  </a:outerShdw>
                </a:effectLst>
                <a:cs typeface="+mn-cs"/>
              </a:rPr>
              <a:t>ensing</a:t>
            </a:r>
          </a:p>
        </p:txBody>
      </p:sp>
      <p:sp>
        <p:nvSpPr>
          <p:cNvPr id="215051" name="Line 11"/>
          <p:cNvSpPr>
            <a:spLocks noChangeShapeType="1"/>
          </p:cNvSpPr>
          <p:nvPr/>
        </p:nvSpPr>
        <p:spPr bwMode="auto">
          <a:xfrm>
            <a:off x="2628900" y="3465513"/>
            <a:ext cx="3581400" cy="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52" name="Text Box 12"/>
          <p:cNvSpPr txBox="1">
            <a:spLocks noChangeArrowheads="1"/>
          </p:cNvSpPr>
          <p:nvPr/>
        </p:nvSpPr>
        <p:spPr bwMode="auto">
          <a:xfrm>
            <a:off x="6172200" y="3200400"/>
            <a:ext cx="2743200" cy="519113"/>
          </a:xfrm>
          <a:prstGeom prst="rect">
            <a:avLst/>
          </a:prstGeom>
          <a:noFill/>
          <a:ln w="9525">
            <a:noFill/>
            <a:miter lim="800000"/>
            <a:headEnd/>
            <a:tailEnd/>
          </a:ln>
          <a:effectLst/>
        </p:spPr>
        <p:txBody>
          <a:bodyPr>
            <a:spAutoFit/>
          </a:bodyPr>
          <a:lstStyle/>
          <a:p>
            <a:pPr eaLnBrk="0" hangingPunct="0">
              <a:spcBef>
                <a:spcPct val="50000"/>
              </a:spcBef>
              <a:defRPr/>
            </a:pPr>
            <a:r>
              <a:rPr lang="en-US" sz="2800">
                <a:solidFill>
                  <a:schemeClr val="accent2"/>
                </a:solidFill>
                <a:effectLst>
                  <a:outerShdw blurRad="38100" dist="38100" dir="2700000" algn="tl">
                    <a:srgbClr val="C0C0C0"/>
                  </a:outerShdw>
                </a:effectLst>
                <a:cs typeface="+mn-cs"/>
              </a:rPr>
              <a:t>I</a:t>
            </a:r>
            <a:r>
              <a:rPr lang="en-US" sz="2800" b="1">
                <a:solidFill>
                  <a:schemeClr val="hlink"/>
                </a:solidFill>
                <a:effectLst>
                  <a:outerShdw blurRad="38100" dist="38100" dir="2700000" algn="tl">
                    <a:srgbClr val="C0C0C0"/>
                  </a:outerShdw>
                </a:effectLst>
                <a:cs typeface="+mn-cs"/>
              </a:rPr>
              <a:t>N</a:t>
            </a:r>
            <a:r>
              <a:rPr lang="en-US" sz="2800">
                <a:solidFill>
                  <a:schemeClr val="accent2"/>
                </a:solidFill>
                <a:effectLst>
                  <a:outerShdw blurRad="38100" dist="38100" dir="2700000" algn="tl">
                    <a:srgbClr val="C0C0C0"/>
                  </a:outerShdw>
                </a:effectLst>
                <a:cs typeface="+mn-cs"/>
              </a:rPr>
              <a:t>tuitive</a:t>
            </a:r>
          </a:p>
        </p:txBody>
      </p:sp>
      <p:sp>
        <p:nvSpPr>
          <p:cNvPr id="215053" name="Text Box 13"/>
          <p:cNvSpPr txBox="1">
            <a:spLocks noChangeArrowheads="1"/>
          </p:cNvSpPr>
          <p:nvPr/>
        </p:nvSpPr>
        <p:spPr bwMode="auto">
          <a:xfrm>
            <a:off x="3260725" y="2941638"/>
            <a:ext cx="2133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a:solidFill>
                  <a:schemeClr val="accent2"/>
                </a:solidFill>
                <a:effectLst>
                  <a:outerShdw blurRad="38100" dist="38100" dir="2700000" algn="tl">
                    <a:srgbClr val="C0C0C0"/>
                  </a:outerShdw>
                </a:effectLst>
                <a:cs typeface="+mn-cs"/>
              </a:rPr>
              <a:t>Perception</a:t>
            </a:r>
            <a:endParaRPr lang="en-US" sz="1600">
              <a:solidFill>
                <a:schemeClr val="accent2"/>
              </a:solidFill>
              <a:effectLst>
                <a:outerShdw blurRad="38100" dist="38100" dir="2700000" algn="tl">
                  <a:srgbClr val="C0C0C0"/>
                </a:outerShdw>
              </a:effectLst>
              <a:latin typeface="Times New Roman" pitchFamily="18" charset="0"/>
              <a:cs typeface="+mn-cs"/>
            </a:endParaRPr>
          </a:p>
        </p:txBody>
      </p:sp>
      <p:sp>
        <p:nvSpPr>
          <p:cNvPr id="215054" name="Text Box 14"/>
          <p:cNvSpPr txBox="1">
            <a:spLocks noChangeArrowheads="1"/>
          </p:cNvSpPr>
          <p:nvPr/>
        </p:nvSpPr>
        <p:spPr bwMode="auto">
          <a:xfrm>
            <a:off x="609600" y="2667000"/>
            <a:ext cx="2035175" cy="519113"/>
          </a:xfrm>
          <a:prstGeom prst="rect">
            <a:avLst/>
          </a:prstGeom>
          <a:noFill/>
          <a:ln w="9525">
            <a:noFill/>
            <a:miter lim="800000"/>
            <a:headEnd/>
            <a:tailEnd/>
          </a:ln>
          <a:effectLst/>
        </p:spPr>
        <p:txBody>
          <a:bodyPr>
            <a:spAutoFit/>
          </a:bodyPr>
          <a:lstStyle/>
          <a:p>
            <a:pPr algn="r" eaLnBrk="0" hangingPunct="0">
              <a:spcBef>
                <a:spcPct val="50000"/>
              </a:spcBef>
              <a:defRPr/>
            </a:pPr>
            <a:r>
              <a:rPr lang="en-US" sz="2800" b="1">
                <a:solidFill>
                  <a:schemeClr val="hlink"/>
                </a:solidFill>
                <a:effectLst>
                  <a:outerShdw blurRad="38100" dist="38100" dir="2700000" algn="tl">
                    <a:srgbClr val="C0C0C0"/>
                  </a:outerShdw>
                </a:effectLst>
                <a:cs typeface="+mn-cs"/>
              </a:rPr>
              <a:t>E</a:t>
            </a:r>
            <a:r>
              <a:rPr lang="en-US" sz="2800">
                <a:solidFill>
                  <a:schemeClr val="accent2"/>
                </a:solidFill>
                <a:effectLst>
                  <a:outerShdw blurRad="38100" dist="38100" dir="2700000" algn="tl">
                    <a:srgbClr val="C0C0C0"/>
                  </a:outerShdw>
                </a:effectLst>
                <a:cs typeface="+mn-cs"/>
              </a:rPr>
              <a:t>xtrovert</a:t>
            </a:r>
          </a:p>
        </p:txBody>
      </p:sp>
      <p:sp>
        <p:nvSpPr>
          <p:cNvPr id="215055" name="Line 15"/>
          <p:cNvSpPr>
            <a:spLocks noChangeShapeType="1"/>
          </p:cNvSpPr>
          <p:nvPr/>
        </p:nvSpPr>
        <p:spPr bwMode="auto">
          <a:xfrm>
            <a:off x="2628900" y="2895600"/>
            <a:ext cx="3581400" cy="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56" name="Text Box 16"/>
          <p:cNvSpPr txBox="1">
            <a:spLocks noChangeArrowheads="1"/>
          </p:cNvSpPr>
          <p:nvPr/>
        </p:nvSpPr>
        <p:spPr bwMode="auto">
          <a:xfrm>
            <a:off x="6172200" y="2667000"/>
            <a:ext cx="2971800" cy="519113"/>
          </a:xfrm>
          <a:prstGeom prst="rect">
            <a:avLst/>
          </a:prstGeom>
          <a:noFill/>
          <a:ln w="9525">
            <a:noFill/>
            <a:miter lim="800000"/>
            <a:headEnd/>
            <a:tailEnd/>
          </a:ln>
          <a:effectLst/>
        </p:spPr>
        <p:txBody>
          <a:bodyPr>
            <a:spAutoFit/>
          </a:bodyPr>
          <a:lstStyle/>
          <a:p>
            <a:pPr eaLnBrk="0" hangingPunct="0">
              <a:spcBef>
                <a:spcPct val="50000"/>
              </a:spcBef>
              <a:defRPr/>
            </a:pPr>
            <a:r>
              <a:rPr lang="en-US" sz="2800" b="1">
                <a:solidFill>
                  <a:schemeClr val="hlink"/>
                </a:solidFill>
                <a:effectLst>
                  <a:outerShdw blurRad="38100" dist="38100" dir="2700000" algn="tl">
                    <a:srgbClr val="C0C0C0"/>
                  </a:outerShdw>
                </a:effectLst>
                <a:cs typeface="+mn-cs"/>
              </a:rPr>
              <a:t>I</a:t>
            </a:r>
            <a:r>
              <a:rPr lang="en-US" sz="2800">
                <a:solidFill>
                  <a:schemeClr val="accent2"/>
                </a:solidFill>
                <a:effectLst>
                  <a:outerShdw blurRad="38100" dist="38100" dir="2700000" algn="tl">
                    <a:srgbClr val="C0C0C0"/>
                  </a:outerShdw>
                </a:effectLst>
                <a:cs typeface="+mn-cs"/>
              </a:rPr>
              <a:t>ntrovert</a:t>
            </a:r>
          </a:p>
        </p:txBody>
      </p:sp>
      <p:sp>
        <p:nvSpPr>
          <p:cNvPr id="215057" name="Text Box 17"/>
          <p:cNvSpPr txBox="1">
            <a:spLocks noChangeArrowheads="1"/>
          </p:cNvSpPr>
          <p:nvPr/>
        </p:nvSpPr>
        <p:spPr bwMode="auto">
          <a:xfrm>
            <a:off x="3321050" y="2362200"/>
            <a:ext cx="18288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a:solidFill>
                  <a:schemeClr val="accent2"/>
                </a:solidFill>
                <a:effectLst>
                  <a:outerShdw blurRad="38100" dist="38100" dir="2700000" algn="tl">
                    <a:srgbClr val="C0C0C0"/>
                  </a:outerShdw>
                </a:effectLst>
                <a:cs typeface="+mn-cs"/>
              </a:rPr>
              <a:t>Orientation</a:t>
            </a:r>
            <a:endParaRPr lang="en-US" sz="1600">
              <a:solidFill>
                <a:schemeClr val="accent2"/>
              </a:solidFill>
              <a:effectLst>
                <a:outerShdw blurRad="38100" dist="38100" dir="2700000" algn="tl">
                  <a:srgbClr val="C0C0C0"/>
                </a:outerShdw>
              </a:effectLst>
              <a:latin typeface="Times New Roman" pitchFamily="18" charset="0"/>
              <a:cs typeface="+mn-cs"/>
            </a:endParaRPr>
          </a:p>
        </p:txBody>
      </p:sp>
      <p:sp>
        <p:nvSpPr>
          <p:cNvPr id="215058" name="Line 18"/>
          <p:cNvSpPr>
            <a:spLocks noChangeShapeType="1"/>
          </p:cNvSpPr>
          <p:nvPr/>
        </p:nvSpPr>
        <p:spPr bwMode="auto">
          <a:xfrm>
            <a:off x="2628900" y="4648200"/>
            <a:ext cx="3581400" cy="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59" name="Text Box 19"/>
          <p:cNvSpPr txBox="1">
            <a:spLocks noChangeArrowheads="1"/>
          </p:cNvSpPr>
          <p:nvPr/>
        </p:nvSpPr>
        <p:spPr bwMode="auto">
          <a:xfrm>
            <a:off x="0" y="4419600"/>
            <a:ext cx="2644775" cy="519113"/>
          </a:xfrm>
          <a:prstGeom prst="rect">
            <a:avLst/>
          </a:prstGeom>
          <a:noFill/>
          <a:ln w="9525">
            <a:noFill/>
            <a:miter lim="800000"/>
            <a:headEnd/>
            <a:tailEnd/>
          </a:ln>
          <a:effectLst/>
        </p:spPr>
        <p:txBody>
          <a:bodyPr>
            <a:spAutoFit/>
          </a:bodyPr>
          <a:lstStyle/>
          <a:p>
            <a:pPr algn="r" eaLnBrk="0" hangingPunct="0">
              <a:spcBef>
                <a:spcPct val="50000"/>
              </a:spcBef>
              <a:defRPr/>
            </a:pPr>
            <a:r>
              <a:rPr lang="en-US" sz="2800" b="1">
                <a:solidFill>
                  <a:schemeClr val="hlink"/>
                </a:solidFill>
                <a:effectLst>
                  <a:outerShdw blurRad="38100" dist="38100" dir="2700000" algn="tl">
                    <a:srgbClr val="C0C0C0"/>
                  </a:outerShdw>
                </a:effectLst>
                <a:cs typeface="+mn-cs"/>
              </a:rPr>
              <a:t>J</a:t>
            </a:r>
            <a:r>
              <a:rPr lang="en-US" sz="2800">
                <a:solidFill>
                  <a:schemeClr val="accent2"/>
                </a:solidFill>
                <a:effectLst>
                  <a:outerShdw blurRad="38100" dist="38100" dir="2700000" algn="tl">
                    <a:srgbClr val="C0C0C0"/>
                  </a:outerShdw>
                </a:effectLst>
                <a:cs typeface="+mn-cs"/>
              </a:rPr>
              <a:t>udging</a:t>
            </a:r>
          </a:p>
        </p:txBody>
      </p:sp>
      <p:sp>
        <p:nvSpPr>
          <p:cNvPr id="215060" name="Text Box 20"/>
          <p:cNvSpPr txBox="1">
            <a:spLocks noChangeArrowheads="1"/>
          </p:cNvSpPr>
          <p:nvPr/>
        </p:nvSpPr>
        <p:spPr bwMode="auto">
          <a:xfrm>
            <a:off x="6172200" y="4419600"/>
            <a:ext cx="2971800" cy="519113"/>
          </a:xfrm>
          <a:prstGeom prst="rect">
            <a:avLst/>
          </a:prstGeom>
          <a:noFill/>
          <a:ln w="9525">
            <a:noFill/>
            <a:miter lim="800000"/>
            <a:headEnd/>
            <a:tailEnd/>
          </a:ln>
          <a:effectLst/>
        </p:spPr>
        <p:txBody>
          <a:bodyPr>
            <a:spAutoFit/>
          </a:bodyPr>
          <a:lstStyle/>
          <a:p>
            <a:pPr eaLnBrk="0" hangingPunct="0">
              <a:spcBef>
                <a:spcPct val="50000"/>
              </a:spcBef>
              <a:defRPr/>
            </a:pPr>
            <a:r>
              <a:rPr lang="en-US" sz="2800" b="1">
                <a:solidFill>
                  <a:schemeClr val="hlink"/>
                </a:solidFill>
                <a:effectLst>
                  <a:outerShdw blurRad="38100" dist="38100" dir="2700000" algn="tl">
                    <a:srgbClr val="C0C0C0"/>
                  </a:outerShdw>
                </a:effectLst>
                <a:cs typeface="+mn-cs"/>
              </a:rPr>
              <a:t>P</a:t>
            </a:r>
            <a:r>
              <a:rPr lang="en-US" sz="2800">
                <a:solidFill>
                  <a:schemeClr val="accent2"/>
                </a:solidFill>
                <a:effectLst>
                  <a:outerShdw blurRad="38100" dist="38100" dir="2700000" algn="tl">
                    <a:srgbClr val="C0C0C0"/>
                  </a:outerShdw>
                </a:effectLst>
                <a:cs typeface="+mn-cs"/>
              </a:rPr>
              <a:t>erceiving</a:t>
            </a:r>
          </a:p>
        </p:txBody>
      </p:sp>
      <p:sp>
        <p:nvSpPr>
          <p:cNvPr id="21" name="Text Box 9"/>
          <p:cNvSpPr txBox="1">
            <a:spLocks noChangeArrowheads="1"/>
          </p:cNvSpPr>
          <p:nvPr/>
        </p:nvSpPr>
        <p:spPr bwMode="auto">
          <a:xfrm>
            <a:off x="3230563" y="4178300"/>
            <a:ext cx="2133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dirty="0">
                <a:solidFill>
                  <a:schemeClr val="accent2"/>
                </a:solidFill>
                <a:effectLst>
                  <a:outerShdw blurRad="38100" dist="38100" dir="2700000" algn="tl">
                    <a:srgbClr val="C0C0C0"/>
                  </a:outerShdw>
                </a:effectLst>
                <a:cs typeface="+mn-cs"/>
              </a:rPr>
              <a:t>Organization</a:t>
            </a:r>
            <a:endParaRPr lang="en-US" sz="1600" dirty="0">
              <a:solidFill>
                <a:schemeClr val="accent2"/>
              </a:solidFill>
              <a:effectLst>
                <a:outerShdw blurRad="38100" dist="38100" dir="2700000" algn="tl">
                  <a:srgbClr val="C0C0C0"/>
                </a:outerShdw>
              </a:effectLst>
              <a:latin typeface="Times New Roman" pitchFamily="18" charset="0"/>
              <a:cs typeface="+mn-cs"/>
            </a:endParaRPr>
          </a:p>
        </p:txBody>
      </p:sp>
      <p:sp>
        <p:nvSpPr>
          <p:cNvPr id="22" name="Rectangle 21"/>
          <p:cNvSpPr/>
          <p:nvPr/>
        </p:nvSpPr>
        <p:spPr>
          <a:xfrm>
            <a:off x="3574657" y="5059447"/>
            <a:ext cx="1689886" cy="769441"/>
          </a:xfrm>
          <a:prstGeom prst="rect">
            <a:avLst/>
          </a:prstGeom>
          <a:noFill/>
        </p:spPr>
        <p:txBody>
          <a:bodyPr wrap="none">
            <a:spAutoFit/>
          </a:bodyPr>
          <a:lstStyle/>
          <a:p>
            <a:pPr algn="ctr">
              <a:defRPr/>
            </a:pP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ENFP</a:t>
            </a:r>
          </a:p>
        </p:txBody>
      </p:sp>
      <p:sp>
        <p:nvSpPr>
          <p:cNvPr id="23" name="Rectangle 22"/>
          <p:cNvSpPr/>
          <p:nvPr/>
        </p:nvSpPr>
        <p:spPr>
          <a:xfrm rot="1969245">
            <a:off x="1792590" y="5258001"/>
            <a:ext cx="1184940" cy="646331"/>
          </a:xfrm>
          <a:prstGeom prst="rect">
            <a:avLst/>
          </a:prstGeom>
        </p:spPr>
        <p:txBody>
          <a:bodyPr wrap="none">
            <a:spAutoFit/>
          </a:bodyPr>
          <a:lstStyle/>
          <a:p>
            <a:pPr algn="ctr">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INTJ</a:t>
            </a:r>
          </a:p>
        </p:txBody>
      </p:sp>
      <p:sp>
        <p:nvSpPr>
          <p:cNvPr id="24" name="Rectangle 23"/>
          <p:cNvSpPr/>
          <p:nvPr/>
        </p:nvSpPr>
        <p:spPr>
          <a:xfrm rot="19664133">
            <a:off x="5740476" y="5219436"/>
            <a:ext cx="1210588" cy="646331"/>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ISTP</a:t>
            </a:r>
          </a:p>
        </p:txBody>
      </p:sp>
    </p:spTree>
    <p:custDataLst>
      <p:tags r:id="rId1"/>
    </p:custData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953288"/>
            <a:ext cx="8229600" cy="609600"/>
          </a:xfrm>
        </p:spPr>
        <p:txBody>
          <a:bodyPr/>
          <a:lstStyle/>
          <a:p>
            <a:r>
              <a:rPr lang="en-US" dirty="0" smtClean="0"/>
              <a:t>Classes To Date</a:t>
            </a:r>
            <a:endParaRPr lang="en-US" dirty="0"/>
          </a:p>
        </p:txBody>
      </p:sp>
      <p:sp>
        <p:nvSpPr>
          <p:cNvPr id="3" name="Date Placeholder 2"/>
          <p:cNvSpPr>
            <a:spLocks noGrp="1"/>
          </p:cNvSpPr>
          <p:nvPr>
            <p:ph type="dt" sz="half" idx="10"/>
          </p:nvPr>
        </p:nvSpPr>
        <p:spPr/>
        <p:txBody>
          <a:bodyPr/>
          <a:lstStyle/>
          <a:p>
            <a:pPr>
              <a:defRPr/>
            </a:pPr>
            <a:r>
              <a:rPr lang="en-US" smtClean="0"/>
              <a:t>Learning Styles and Approaches</a:t>
            </a:r>
            <a:endParaRPr lang="en-US"/>
          </a:p>
        </p:txBody>
      </p:sp>
      <p:sp>
        <p:nvSpPr>
          <p:cNvPr id="4" name="Slide Number Placeholder 3"/>
          <p:cNvSpPr>
            <a:spLocks noGrp="1"/>
          </p:cNvSpPr>
          <p:nvPr>
            <p:ph type="sldNum" sz="quarter" idx="12"/>
          </p:nvPr>
        </p:nvSpPr>
        <p:spPr/>
        <p:txBody>
          <a:bodyPr/>
          <a:lstStyle/>
          <a:p>
            <a:pPr>
              <a:defRPr/>
            </a:pPr>
            <a:fld id="{1FFC0DB6-7266-44F6-B495-72594F6E6D88}" type="slidenum">
              <a:rPr lang="en-US" smtClean="0"/>
              <a:pPr>
                <a:defRPr/>
              </a:pPr>
              <a:t>23</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458200" cy="571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14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2" name="Slide Number Placeholder 5"/>
          <p:cNvSpPr>
            <a:spLocks noGrp="1"/>
          </p:cNvSpPr>
          <p:nvPr>
            <p:ph type="sldNum" sz="quarter" idx="12"/>
          </p:nvPr>
        </p:nvSpPr>
        <p:spPr/>
        <p:txBody>
          <a:bodyPr/>
          <a:lstStyle/>
          <a:p>
            <a:pPr>
              <a:defRPr/>
            </a:pPr>
            <a:fld id="{79EC4547-54F0-4B43-B23E-9E9558247631}" type="slidenum">
              <a:rPr lang="en-US"/>
              <a:pPr>
                <a:defRPr/>
              </a:pPr>
              <a:t>24</a:t>
            </a:fld>
            <a:endParaRPr lang="en-US"/>
          </a:p>
        </p:txBody>
      </p:sp>
      <p:pic>
        <p:nvPicPr>
          <p:cNvPr id="45060" name="Picture 4" descr="mark1"/>
          <p:cNvPicPr>
            <a:picLocks noChangeAspect="1" noChangeArrowheads="1"/>
          </p:cNvPicPr>
          <p:nvPr/>
        </p:nvPicPr>
        <p:blipFill>
          <a:blip r:embed="rId4" cstate="print">
            <a:extLst>
              <a:ext uri="{28A0092B-C50C-407E-A947-70E740481C1C}">
                <a14:useLocalDpi xmlns:a14="http://schemas.microsoft.com/office/drawing/2010/main" val="0"/>
              </a:ext>
            </a:extLst>
          </a:blip>
          <a:srcRect b="9370"/>
          <a:stretch>
            <a:fillRect/>
          </a:stretch>
        </p:blipFill>
        <p:spPr bwMode="auto">
          <a:xfrm>
            <a:off x="762000" y="228600"/>
            <a:ext cx="7620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eaLnBrk="1" fontAlgn="auto" hangingPunct="1">
              <a:spcAft>
                <a:spcPts val="0"/>
              </a:spcAft>
              <a:defRPr/>
            </a:pPr>
            <a:r>
              <a:rPr lang="en-US" dirty="0" smtClean="0"/>
              <a:t>Useful Resource Based on Types</a:t>
            </a:r>
            <a:endParaRPr lang="en-US" dirty="0"/>
          </a:p>
        </p:txBody>
      </p:sp>
      <p:sp>
        <p:nvSpPr>
          <p:cNvPr id="65540" name="Date Placeholder 4"/>
          <p:cNvSpPr>
            <a:spLocks noGrp="1"/>
          </p:cNvSpPr>
          <p:nvPr>
            <p:ph type="dt" sz="quarter" idx="10"/>
          </p:nvPr>
        </p:nvSpPr>
        <p:spPr/>
        <p:txBody>
          <a:bodyPr/>
          <a:lstStyle/>
          <a:p>
            <a:pPr>
              <a:defRPr/>
            </a:pPr>
            <a:r>
              <a:rPr lang="en-US" smtClean="0"/>
              <a:t>Learning Styles and Approaches</a:t>
            </a:r>
            <a:endParaRPr lang="en-US"/>
          </a:p>
        </p:txBody>
      </p:sp>
      <p:sp>
        <p:nvSpPr>
          <p:cNvPr id="65541" name="Slide Number Placeholder 6"/>
          <p:cNvSpPr>
            <a:spLocks noGrp="1"/>
          </p:cNvSpPr>
          <p:nvPr>
            <p:ph type="sldNum" sz="quarter" idx="12"/>
          </p:nvPr>
        </p:nvSpPr>
        <p:spPr/>
        <p:txBody>
          <a:bodyPr/>
          <a:lstStyle/>
          <a:p>
            <a:pPr>
              <a:defRPr/>
            </a:pPr>
            <a:fld id="{649DF8C0-E7F3-4B8C-9678-F8A15B952FB1}" type="slidenum">
              <a:rPr lang="en-US"/>
              <a:pPr>
                <a:defRPr/>
              </a:pPr>
              <a:t>25</a:t>
            </a:fld>
            <a:endParaRPr lang="en-US"/>
          </a:p>
        </p:txBody>
      </p:sp>
      <p:sp>
        <p:nvSpPr>
          <p:cNvPr id="2" name="Content Placeholder 1"/>
          <p:cNvSpPr>
            <a:spLocks noGrp="1"/>
          </p:cNvSpPr>
          <p:nvPr>
            <p:ph idx="1"/>
          </p:nvPr>
        </p:nvSpPr>
        <p:spPr/>
        <p:txBody>
          <a:bodyPr/>
          <a:lstStyle/>
          <a:p>
            <a:endParaRPr lang="en-US"/>
          </a:p>
        </p:txBody>
      </p:sp>
      <p:pic>
        <p:nvPicPr>
          <p:cNvPr id="3"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8229600" cy="4541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2200" y="6444734"/>
            <a:ext cx="3496342" cy="338554"/>
          </a:xfrm>
          <a:prstGeom prst="rect">
            <a:avLst/>
          </a:prstGeom>
          <a:noFill/>
        </p:spPr>
        <p:txBody>
          <a:bodyPr wrap="none" rtlCol="0">
            <a:spAutoFit/>
          </a:bodyPr>
          <a:lstStyle/>
          <a:p>
            <a:r>
              <a:rPr lang="en-US" sz="1600" dirty="0">
                <a:hlinkClick r:id="rId4"/>
              </a:rPr>
              <a:t>http://www.ttuhsc.edu/som/success</a:t>
            </a:r>
            <a:r>
              <a:rPr lang="en-US" sz="1600" dirty="0" smtClean="0">
                <a:hlinkClick r:id="rId4"/>
              </a:rPr>
              <a:t>/</a:t>
            </a:r>
            <a:r>
              <a:rPr lang="en-US" sz="1600" dirty="0" smtClean="0"/>
              <a:t> </a:t>
            </a:r>
            <a:endParaRPr lang="en-US" sz="16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rtlCol="0">
            <a:noAutofit/>
          </a:bodyPr>
          <a:lstStyle/>
          <a:p>
            <a:pPr eaLnBrk="1" fontAlgn="auto" hangingPunct="1">
              <a:spcAft>
                <a:spcPts val="0"/>
              </a:spcAft>
              <a:defRPr/>
            </a:pPr>
            <a:r>
              <a:rPr lang="en-US" sz="4000" dirty="0" smtClean="0"/>
              <a:t>Considerations for Specialty Selection</a:t>
            </a:r>
            <a:endParaRPr lang="en-US" sz="4000" dirty="0"/>
          </a:p>
        </p:txBody>
      </p:sp>
      <p:sp>
        <p:nvSpPr>
          <p:cNvPr id="79875" name="Content Placeholder 2"/>
          <p:cNvSpPr>
            <a:spLocks noGrp="1"/>
          </p:cNvSpPr>
          <p:nvPr>
            <p:ph idx="1"/>
          </p:nvPr>
        </p:nvSpPr>
        <p:spPr>
          <a:xfrm>
            <a:off x="457200" y="1905000"/>
            <a:ext cx="8229600" cy="4449763"/>
          </a:xfrm>
        </p:spPr>
        <p:txBody>
          <a:bodyPr/>
          <a:lstStyle/>
          <a:p>
            <a:pPr eaLnBrk="1" hangingPunct="1"/>
            <a:r>
              <a:rPr lang="en-US" dirty="0" smtClean="0"/>
              <a:t>Specialty inventories not valid.</a:t>
            </a:r>
          </a:p>
          <a:p>
            <a:pPr eaLnBrk="1" hangingPunct="1"/>
            <a:r>
              <a:rPr lang="en-US" dirty="0" smtClean="0"/>
              <a:t>Lifestyle:  call, free time, $, location... </a:t>
            </a:r>
          </a:p>
          <a:p>
            <a:pPr eaLnBrk="1" hangingPunct="1"/>
            <a:r>
              <a:rPr lang="en-US" dirty="0" smtClean="0"/>
              <a:t>Interest</a:t>
            </a:r>
          </a:p>
          <a:p>
            <a:pPr eaLnBrk="1" hangingPunct="1"/>
            <a:r>
              <a:rPr lang="en-US" dirty="0" smtClean="0"/>
              <a:t>Detailed versus global</a:t>
            </a:r>
          </a:p>
          <a:p>
            <a:pPr eaLnBrk="1" hangingPunct="1"/>
            <a:r>
              <a:rPr lang="en-US" dirty="0" smtClean="0"/>
              <a:t>Amount of patient interaction (E vs I)</a:t>
            </a:r>
          </a:p>
          <a:p>
            <a:pPr eaLnBrk="1" hangingPunct="1"/>
            <a:r>
              <a:rPr lang="en-US" dirty="0" smtClean="0"/>
              <a:t>Decision making style (active vs reflective)</a:t>
            </a:r>
          </a:p>
          <a:p>
            <a:pPr eaLnBrk="1" hangingPunct="1"/>
            <a:r>
              <a:rPr lang="en-US" dirty="0" smtClean="0"/>
              <a:t>Seeing results versus long term maintenance</a:t>
            </a:r>
          </a:p>
          <a:p>
            <a:pPr eaLnBrk="1" hangingPunct="1"/>
            <a:endParaRPr lang="en-US" dirty="0" smtClean="0"/>
          </a:p>
        </p:txBody>
      </p:sp>
      <p:sp>
        <p:nvSpPr>
          <p:cNvPr id="67588"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67589" name="Slide Number Placeholder 5"/>
          <p:cNvSpPr>
            <a:spLocks noGrp="1"/>
          </p:cNvSpPr>
          <p:nvPr>
            <p:ph type="sldNum" sz="quarter" idx="12"/>
          </p:nvPr>
        </p:nvSpPr>
        <p:spPr/>
        <p:txBody>
          <a:bodyPr/>
          <a:lstStyle/>
          <a:p>
            <a:pPr>
              <a:defRPr/>
            </a:pPr>
            <a:fld id="{4DFF616C-916A-4696-9995-E7C33E9F817F}" type="slidenum">
              <a:rPr lang="en-US"/>
              <a:pPr>
                <a:defRPr/>
              </a:pPr>
              <a:t>26</a:t>
            </a:fld>
            <a:endParaRPr lang="en-US"/>
          </a:p>
        </p:txBody>
      </p:sp>
    </p:spTree>
    <p:custDataLst>
      <p:tags r:id="rId1"/>
    </p:custDataLst>
    <p:extLst>
      <p:ext uri="{BB962C8B-B14F-4D97-AF65-F5344CB8AC3E}">
        <p14:creationId xmlns:p14="http://schemas.microsoft.com/office/powerpoint/2010/main" val="364421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rtlCol="0">
            <a:normAutofit fontScale="90000"/>
          </a:bodyPr>
          <a:lstStyle/>
          <a:p>
            <a:pPr eaLnBrk="1" fontAlgn="auto" hangingPunct="1">
              <a:spcAft>
                <a:spcPts val="0"/>
              </a:spcAft>
              <a:defRPr/>
            </a:pPr>
            <a:endParaRPr lang="en-US"/>
          </a:p>
        </p:txBody>
      </p:sp>
      <p:sp>
        <p:nvSpPr>
          <p:cNvPr id="68611"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68612" name="Slide Number Placeholder 5"/>
          <p:cNvSpPr>
            <a:spLocks noGrp="1"/>
          </p:cNvSpPr>
          <p:nvPr>
            <p:ph type="sldNum" sz="quarter" idx="12"/>
          </p:nvPr>
        </p:nvSpPr>
        <p:spPr/>
        <p:txBody>
          <a:bodyPr/>
          <a:lstStyle/>
          <a:p>
            <a:pPr>
              <a:defRPr/>
            </a:pPr>
            <a:fld id="{1082B818-354F-4E92-89A3-D174D12285E2}" type="slidenum">
              <a:rPr lang="en-US"/>
              <a:pPr>
                <a:defRPr/>
              </a:pPr>
              <a:t>27</a:t>
            </a:fld>
            <a:endParaRPr lang="en-US"/>
          </a:p>
        </p:txBody>
      </p:sp>
      <p:pic>
        <p:nvPicPr>
          <p:cNvPr id="68613" name="Picture 2"/>
          <p:cNvPicPr>
            <a:picLocks noChangeAspect="1" noChangeArrowheads="1"/>
          </p:cNvPicPr>
          <p:nvPr/>
        </p:nvPicPr>
        <p:blipFill rotWithShape="1">
          <a:blip r:embed="rId4" cstate="print"/>
          <a:srcRect l="1658" t="1391" r="1429" b="1719"/>
          <a:stretch/>
        </p:blipFill>
        <p:spPr bwMode="auto">
          <a:xfrm>
            <a:off x="542925" y="762000"/>
            <a:ext cx="8077200"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8248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Types and Specialty Selection</a:t>
            </a:r>
            <a:endParaRPr lang="en-US" dirty="0"/>
          </a:p>
        </p:txBody>
      </p:sp>
      <p:sp>
        <p:nvSpPr>
          <p:cNvPr id="81923" name="Content Placeholder 2"/>
          <p:cNvSpPr>
            <a:spLocks noGrp="1"/>
          </p:cNvSpPr>
          <p:nvPr>
            <p:ph idx="1"/>
          </p:nvPr>
        </p:nvSpPr>
        <p:spPr>
          <a:xfrm>
            <a:off x="458788" y="2057400"/>
            <a:ext cx="8229600" cy="3810000"/>
          </a:xfrm>
        </p:spPr>
        <p:txBody>
          <a:bodyPr/>
          <a:lstStyle/>
          <a:p>
            <a:pPr eaLnBrk="1" hangingPunct="1"/>
            <a:r>
              <a:rPr lang="en-US" sz="2800" smtClean="0"/>
              <a:t>Women more likely than men to choose primary care.</a:t>
            </a:r>
          </a:p>
          <a:p>
            <a:pPr eaLnBrk="1" hangingPunct="1"/>
            <a:r>
              <a:rPr lang="en-US" sz="2800" smtClean="0"/>
              <a:t>Feeling more likely primary care than Thinking.</a:t>
            </a:r>
          </a:p>
          <a:p>
            <a:pPr eaLnBrk="1" hangingPunct="1"/>
            <a:r>
              <a:rPr lang="en-US" sz="2800" smtClean="0"/>
              <a:t>Intuitive more likely primary care than Sensing.</a:t>
            </a:r>
          </a:p>
          <a:p>
            <a:pPr eaLnBrk="1" hangingPunct="1"/>
            <a:r>
              <a:rPr lang="en-US" sz="2800" smtClean="0"/>
              <a:t>In non-primary care: more male, extraverts and thinking types in surgical subspecialties.  </a:t>
            </a:r>
          </a:p>
          <a:p>
            <a:pPr eaLnBrk="1" hangingPunct="1"/>
            <a:endParaRPr lang="en-US" sz="2800" smtClean="0"/>
          </a:p>
        </p:txBody>
      </p:sp>
      <p:sp>
        <p:nvSpPr>
          <p:cNvPr id="69636"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69637" name="Slide Number Placeholder 5"/>
          <p:cNvSpPr>
            <a:spLocks noGrp="1"/>
          </p:cNvSpPr>
          <p:nvPr>
            <p:ph type="sldNum" sz="quarter" idx="12"/>
          </p:nvPr>
        </p:nvSpPr>
        <p:spPr/>
        <p:txBody>
          <a:bodyPr/>
          <a:lstStyle/>
          <a:p>
            <a:pPr>
              <a:defRPr/>
            </a:pPr>
            <a:fld id="{2273D3DA-E64C-4558-91B5-936DF44A0239}" type="slidenum">
              <a:rPr lang="en-US"/>
              <a:pPr>
                <a:defRPr/>
              </a:pPr>
              <a:t>28</a:t>
            </a:fld>
            <a:endParaRPr lang="en-US"/>
          </a:p>
        </p:txBody>
      </p:sp>
      <p:sp>
        <p:nvSpPr>
          <p:cNvPr id="7" name="TextBox 6"/>
          <p:cNvSpPr txBox="1"/>
          <p:nvPr/>
        </p:nvSpPr>
        <p:spPr>
          <a:xfrm>
            <a:off x="457200" y="5486400"/>
            <a:ext cx="8153400" cy="646113"/>
          </a:xfrm>
          <a:prstGeom prst="rect">
            <a:avLst/>
          </a:prstGeom>
          <a:noFill/>
        </p:spPr>
        <p:txBody>
          <a:bodyPr>
            <a:spAutoFit/>
          </a:bodyPr>
          <a:lstStyle/>
          <a:p>
            <a:pPr>
              <a:defRPr/>
            </a:pPr>
            <a:r>
              <a:rPr lang="en-US" dirty="0">
                <a:cs typeface="+mn-cs"/>
              </a:rPr>
              <a:t>Stillwell, NA, et al. 2000. Myers-Briggs type and medical specialty choice: a new look at an old question.  Teach &amp; Learn Med. 12(1), 14-20.</a:t>
            </a:r>
          </a:p>
        </p:txBody>
      </p:sp>
    </p:spTree>
    <p:custDataLst>
      <p:tags r:id="rId1"/>
    </p:custDataLst>
    <p:extLst>
      <p:ext uri="{BB962C8B-B14F-4D97-AF65-F5344CB8AC3E}">
        <p14:creationId xmlns:p14="http://schemas.microsoft.com/office/powerpoint/2010/main" val="386155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C0C0C0"/>
                  </a:outerShdw>
                </a:effectLst>
              </a:rPr>
              <a:t>Hemispheric Dominance</a:t>
            </a:r>
            <a:r>
              <a:rPr lang="en-US" sz="3600" b="1" dirty="0">
                <a:effectLst>
                  <a:outerShdw blurRad="38100" dist="38100" dir="2700000" algn="tl">
                    <a:srgbClr val="C0C0C0"/>
                  </a:outerShdw>
                </a:effectLst>
              </a:rPr>
              <a:t/>
            </a:r>
            <a:br>
              <a:rPr lang="en-US" sz="3600" b="1" dirty="0">
                <a:effectLst>
                  <a:outerShdw blurRad="38100" dist="38100" dir="2700000" algn="tl">
                    <a:srgbClr val="C0C0C0"/>
                  </a:outerShdw>
                </a:effectLst>
              </a:rPr>
            </a:br>
            <a:r>
              <a:rPr lang="en-US" sz="3600" b="1" dirty="0">
                <a:effectLst>
                  <a:outerShdw blurRad="38100" dist="38100" dir="2700000" algn="tl">
                    <a:srgbClr val="C0C0C0"/>
                  </a:outerShdw>
                </a:effectLst>
              </a:rPr>
              <a:t>Herrmann </a:t>
            </a:r>
            <a:endParaRPr lang="en-US" dirty="0"/>
          </a:p>
        </p:txBody>
      </p:sp>
      <p:sp>
        <p:nvSpPr>
          <p:cNvPr id="58370" name="Date Placeholder 2"/>
          <p:cNvSpPr>
            <a:spLocks noGrp="1"/>
          </p:cNvSpPr>
          <p:nvPr>
            <p:ph type="dt" sz="half" idx="10"/>
          </p:nvPr>
        </p:nvSpPr>
        <p:spPr/>
        <p:txBody>
          <a:bodyPr/>
          <a:lstStyle/>
          <a:p>
            <a:pPr>
              <a:defRPr/>
            </a:pPr>
            <a:r>
              <a:rPr lang="en-US" smtClean="0"/>
              <a:t>Learning Styles and Approaches</a:t>
            </a:r>
            <a:endParaRPr lang="en-US"/>
          </a:p>
        </p:txBody>
      </p:sp>
      <p:sp>
        <p:nvSpPr>
          <p:cNvPr id="58371" name="Slide Number Placeholder 4"/>
          <p:cNvSpPr>
            <a:spLocks noGrp="1"/>
          </p:cNvSpPr>
          <p:nvPr>
            <p:ph type="sldNum" sz="quarter" idx="12"/>
          </p:nvPr>
        </p:nvSpPr>
        <p:spPr/>
        <p:txBody>
          <a:bodyPr/>
          <a:lstStyle/>
          <a:p>
            <a:pPr>
              <a:defRPr/>
            </a:pPr>
            <a:fld id="{6DDDFD69-9F05-4BAF-AF30-9ADBE86B17C6}" type="slidenum">
              <a:rPr lang="en-US"/>
              <a:pPr>
                <a:defRPr/>
              </a:pPr>
              <a:t>29</a:t>
            </a:fld>
            <a:endParaRPr lang="en-US"/>
          </a:p>
        </p:txBody>
      </p:sp>
      <p:sp>
        <p:nvSpPr>
          <p:cNvPr id="93196" name="Text Box 12"/>
          <p:cNvSpPr txBox="1">
            <a:spLocks noChangeArrowheads="1"/>
          </p:cNvSpPr>
          <p:nvPr/>
        </p:nvSpPr>
        <p:spPr bwMode="auto">
          <a:xfrm>
            <a:off x="457200" y="5821362"/>
            <a:ext cx="2209800" cy="579438"/>
          </a:xfrm>
          <a:prstGeom prst="rect">
            <a:avLst/>
          </a:prstGeom>
          <a:noFill/>
          <a:ln w="9525">
            <a:noFill/>
            <a:miter lim="800000"/>
            <a:headEnd/>
            <a:tailEnd/>
          </a:ln>
          <a:effectLst/>
        </p:spPr>
        <p:txBody>
          <a:bodyPr>
            <a:spAutoFit/>
          </a:bodyPr>
          <a:lstStyle/>
          <a:p>
            <a:pPr algn="r" eaLnBrk="0" hangingPunct="0">
              <a:spcBef>
                <a:spcPct val="50000"/>
              </a:spcBef>
              <a:defRPr/>
            </a:pPr>
            <a:r>
              <a:rPr lang="en-US" sz="3200">
                <a:solidFill>
                  <a:schemeClr val="accent2"/>
                </a:solidFill>
                <a:effectLst>
                  <a:outerShdw blurRad="38100" dist="38100" dir="2700000" algn="tl">
                    <a:srgbClr val="C0C0C0"/>
                  </a:outerShdw>
                </a:effectLst>
                <a:cs typeface="+mn-cs"/>
              </a:rPr>
              <a:t>Left Brain</a:t>
            </a:r>
          </a:p>
        </p:txBody>
      </p:sp>
      <p:sp>
        <p:nvSpPr>
          <p:cNvPr id="69637" name="Line 13"/>
          <p:cNvSpPr>
            <a:spLocks noChangeShapeType="1"/>
          </p:cNvSpPr>
          <p:nvPr/>
        </p:nvSpPr>
        <p:spPr bwMode="auto">
          <a:xfrm>
            <a:off x="2743200" y="6126162"/>
            <a:ext cx="3581400" cy="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8" name="Text Box 14"/>
          <p:cNvSpPr txBox="1">
            <a:spLocks noChangeArrowheads="1"/>
          </p:cNvSpPr>
          <p:nvPr/>
        </p:nvSpPr>
        <p:spPr bwMode="auto">
          <a:xfrm>
            <a:off x="6248400" y="5821362"/>
            <a:ext cx="2362200" cy="579438"/>
          </a:xfrm>
          <a:prstGeom prst="rect">
            <a:avLst/>
          </a:prstGeom>
          <a:noFill/>
          <a:ln w="9525">
            <a:noFill/>
            <a:miter lim="800000"/>
            <a:headEnd/>
            <a:tailEnd/>
          </a:ln>
          <a:effectLst/>
        </p:spPr>
        <p:txBody>
          <a:bodyPr>
            <a:spAutoFit/>
          </a:bodyPr>
          <a:lstStyle/>
          <a:p>
            <a:pPr eaLnBrk="0" hangingPunct="0">
              <a:spcBef>
                <a:spcPct val="50000"/>
              </a:spcBef>
              <a:defRPr/>
            </a:pPr>
            <a:r>
              <a:rPr lang="en-US" sz="3200">
                <a:solidFill>
                  <a:schemeClr val="accent2"/>
                </a:solidFill>
                <a:effectLst>
                  <a:outerShdw blurRad="38100" dist="38100" dir="2700000" algn="tl">
                    <a:srgbClr val="C0C0C0"/>
                  </a:outerShdw>
                </a:effectLst>
                <a:cs typeface="+mn-cs"/>
              </a:rPr>
              <a:t>Right Brain</a:t>
            </a:r>
          </a:p>
        </p:txBody>
      </p:sp>
      <p:pic>
        <p:nvPicPr>
          <p:cNvPr id="69640" name="Picture 49" descr="MCj025042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1431" y="3472055"/>
            <a:ext cx="211613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51" descr="MCBD07052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765431"/>
            <a:ext cx="204311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half" idx="2"/>
          </p:nvPr>
        </p:nvSpPr>
        <p:spPr>
          <a:xfrm>
            <a:off x="5359400" y="2036955"/>
            <a:ext cx="3276600" cy="3763963"/>
          </a:xfrm>
        </p:spPr>
        <p:txBody>
          <a:bodyPr/>
          <a:lstStyle/>
          <a:p>
            <a:r>
              <a:rPr lang="en-US" dirty="0"/>
              <a:t>Holistic/Global</a:t>
            </a:r>
          </a:p>
          <a:p>
            <a:r>
              <a:rPr lang="en-US" dirty="0"/>
              <a:t>Random</a:t>
            </a:r>
          </a:p>
          <a:p>
            <a:r>
              <a:rPr lang="en-US" dirty="0"/>
              <a:t>Intuitive</a:t>
            </a:r>
          </a:p>
          <a:p>
            <a:r>
              <a:rPr lang="en-US" dirty="0"/>
              <a:t>Nonverbal/visual</a:t>
            </a:r>
          </a:p>
          <a:p>
            <a:r>
              <a:rPr lang="en-US" dirty="0"/>
              <a:t>Fantasy oriented processing</a:t>
            </a:r>
          </a:p>
          <a:p>
            <a:r>
              <a:rPr lang="en-US" dirty="0" smtClean="0"/>
              <a:t>Creative</a:t>
            </a:r>
            <a:endParaRPr lang="en-US" dirty="0"/>
          </a:p>
        </p:txBody>
      </p:sp>
      <p:sp>
        <p:nvSpPr>
          <p:cNvPr id="7" name="Content Placeholder 6"/>
          <p:cNvSpPr>
            <a:spLocks noGrp="1"/>
          </p:cNvSpPr>
          <p:nvPr>
            <p:ph sz="half" idx="1"/>
          </p:nvPr>
        </p:nvSpPr>
        <p:spPr>
          <a:xfrm>
            <a:off x="609600" y="1904999"/>
            <a:ext cx="2743200" cy="4221163"/>
          </a:xfrm>
        </p:spPr>
        <p:txBody>
          <a:bodyPr/>
          <a:lstStyle/>
          <a:p>
            <a:pPr eaLnBrk="1" hangingPunct="1"/>
            <a:r>
              <a:rPr lang="en-US" dirty="0"/>
              <a:t>Linear</a:t>
            </a:r>
          </a:p>
          <a:p>
            <a:pPr eaLnBrk="1" hangingPunct="1"/>
            <a:r>
              <a:rPr lang="en-US" dirty="0"/>
              <a:t>Sequential</a:t>
            </a:r>
          </a:p>
          <a:p>
            <a:pPr eaLnBrk="1" hangingPunct="1"/>
            <a:r>
              <a:rPr lang="en-US" dirty="0"/>
              <a:t>Logical</a:t>
            </a:r>
          </a:p>
          <a:p>
            <a:pPr eaLnBrk="1" hangingPunct="1"/>
            <a:r>
              <a:rPr lang="en-US" dirty="0"/>
              <a:t>Verbal</a:t>
            </a:r>
          </a:p>
          <a:p>
            <a:pPr eaLnBrk="1" hangingPunct="1"/>
            <a:r>
              <a:rPr lang="en-US" dirty="0"/>
              <a:t>Reality based processing</a:t>
            </a:r>
          </a:p>
          <a:p>
            <a:pPr eaLnBrk="1" hangingPunct="1"/>
            <a:r>
              <a:rPr lang="en-US" dirty="0" smtClean="0"/>
              <a:t>List makers  </a:t>
            </a:r>
          </a:p>
          <a:p>
            <a:pPr eaLnBrk="1" hangingPunct="1"/>
            <a:r>
              <a:rPr lang="en-US" dirty="0" smtClean="0"/>
              <a:t>Good spellers </a:t>
            </a:r>
            <a:endParaRPr lang="en-US" dirty="0"/>
          </a:p>
          <a:p>
            <a:endParaRPr lang="en-US" dirty="0"/>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641"/>
                                        </p:tgtEl>
                                      </p:cBhvr>
                                    </p:animEffect>
                                    <p:set>
                                      <p:cBhvr>
                                        <p:cTn id="7" dur="1" fill="hold">
                                          <p:stCondLst>
                                            <p:cond delay="499"/>
                                          </p:stCondLst>
                                        </p:cTn>
                                        <p:tgtEl>
                                          <p:spTgt spid="6964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9640"/>
                                        </p:tgtEl>
                                      </p:cBhvr>
                                    </p:animEffect>
                                    <p:set>
                                      <p:cBhvr>
                                        <p:cTn id="10" dur="1" fill="hold">
                                          <p:stCondLst>
                                            <p:cond delay="499"/>
                                          </p:stCondLst>
                                        </p:cTn>
                                        <p:tgtEl>
                                          <p:spTgt spid="69640"/>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500"/>
                                        <p:tgtEl>
                                          <p:spTgt spid="7">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500"/>
                                        <p:tgtEl>
                                          <p:spTgt spid="8">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500"/>
                                        <p:tgtEl>
                                          <p:spTgt spid="8">
                                            <p:txEl>
                                              <p:pRg st="3" end="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fade">
                                      <p:cBhvr>
                                        <p:cTn id="48" dur="500"/>
                                        <p:tgtEl>
                                          <p:spTgt spid="8">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Effect transition="in" filter="fade">
                                      <p:cBhvr>
                                        <p:cTn id="5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Goals of Understanding LS</a:t>
            </a:r>
          </a:p>
        </p:txBody>
      </p:sp>
      <p:sp>
        <p:nvSpPr>
          <p:cNvPr id="153604" name="Rectangle 4"/>
          <p:cNvSpPr>
            <a:spLocks noGrp="1" noChangeArrowheads="1"/>
          </p:cNvSpPr>
          <p:nvPr>
            <p:ph sz="half" idx="1"/>
          </p:nvPr>
        </p:nvSpPr>
        <p:spPr/>
        <p:txBody>
          <a:bodyPr/>
          <a:lstStyle/>
          <a:p>
            <a:pPr eaLnBrk="1" hangingPunct="1"/>
            <a:r>
              <a:rPr lang="en-US" dirty="0" smtClean="0"/>
              <a:t>Short Term</a:t>
            </a:r>
          </a:p>
          <a:p>
            <a:pPr lvl="1" eaLnBrk="1" hangingPunct="1"/>
            <a:r>
              <a:rPr lang="en-US" dirty="0" smtClean="0"/>
              <a:t>Self aware</a:t>
            </a:r>
          </a:p>
          <a:p>
            <a:pPr lvl="1" eaLnBrk="1" hangingPunct="1"/>
            <a:r>
              <a:rPr lang="en-US" dirty="0" smtClean="0"/>
              <a:t>Succeed in med school</a:t>
            </a:r>
          </a:p>
          <a:p>
            <a:pPr lvl="1" eaLnBrk="1" hangingPunct="1"/>
            <a:r>
              <a:rPr lang="en-US" dirty="0" smtClean="0"/>
              <a:t>Form cohesive, productive study groups</a:t>
            </a:r>
          </a:p>
          <a:p>
            <a:pPr lvl="1" eaLnBrk="1" hangingPunct="1"/>
            <a:r>
              <a:rPr lang="en-US" dirty="0" smtClean="0"/>
              <a:t>Adapt to new learning situations</a:t>
            </a:r>
          </a:p>
          <a:p>
            <a:pPr lvl="1" eaLnBrk="1" hangingPunct="1"/>
            <a:r>
              <a:rPr lang="en-US" dirty="0" smtClean="0"/>
              <a:t>Maintain Sanity</a:t>
            </a:r>
          </a:p>
        </p:txBody>
      </p:sp>
      <p:sp>
        <p:nvSpPr>
          <p:cNvPr id="153605" name="Rectangle 5"/>
          <p:cNvSpPr>
            <a:spLocks noGrp="1" noChangeArrowheads="1"/>
          </p:cNvSpPr>
          <p:nvPr>
            <p:ph sz="half" idx="2"/>
          </p:nvPr>
        </p:nvSpPr>
        <p:spPr/>
        <p:txBody>
          <a:bodyPr/>
          <a:lstStyle/>
          <a:p>
            <a:pPr eaLnBrk="1" hangingPunct="1"/>
            <a:r>
              <a:rPr lang="en-US" dirty="0" smtClean="0"/>
              <a:t>Long Term</a:t>
            </a:r>
          </a:p>
          <a:p>
            <a:pPr lvl="1" eaLnBrk="1" hangingPunct="1"/>
            <a:r>
              <a:rPr lang="en-US" dirty="0" smtClean="0"/>
              <a:t>Life long learning</a:t>
            </a:r>
          </a:p>
          <a:p>
            <a:pPr lvl="1" eaLnBrk="1" hangingPunct="1"/>
            <a:r>
              <a:rPr lang="en-US" dirty="0" smtClean="0"/>
              <a:t>Select right specialty </a:t>
            </a:r>
          </a:p>
          <a:p>
            <a:pPr lvl="1" eaLnBrk="1" hangingPunct="1"/>
            <a:r>
              <a:rPr lang="en-US" dirty="0" smtClean="0"/>
              <a:t>Work well with healthcare team</a:t>
            </a:r>
          </a:p>
          <a:p>
            <a:pPr lvl="1" eaLnBrk="1" hangingPunct="1"/>
            <a:r>
              <a:rPr lang="en-US" dirty="0" smtClean="0"/>
              <a:t>Teach students</a:t>
            </a:r>
          </a:p>
          <a:p>
            <a:pPr lvl="1" eaLnBrk="1" hangingPunct="1"/>
            <a:r>
              <a:rPr lang="en-US" dirty="0" smtClean="0"/>
              <a:t>Educate patients</a:t>
            </a:r>
          </a:p>
          <a:p>
            <a:pPr lvl="1" eaLnBrk="1" hangingPunct="1"/>
            <a:r>
              <a:rPr lang="en-US" dirty="0" smtClean="0"/>
              <a:t>Clinical competence</a:t>
            </a:r>
          </a:p>
        </p:txBody>
      </p:sp>
      <p:sp>
        <p:nvSpPr>
          <p:cNvPr id="15362" name="Date Placeholder 4"/>
          <p:cNvSpPr>
            <a:spLocks noGrp="1"/>
          </p:cNvSpPr>
          <p:nvPr>
            <p:ph type="dt" sz="quarter" idx="10"/>
          </p:nvPr>
        </p:nvSpPr>
        <p:spPr/>
        <p:txBody>
          <a:bodyPr/>
          <a:lstStyle/>
          <a:p>
            <a:pPr>
              <a:defRPr/>
            </a:pPr>
            <a:r>
              <a:rPr lang="en-US" smtClean="0"/>
              <a:t>Learning Styles and Approaches</a:t>
            </a:r>
            <a:endParaRPr lang="en-US"/>
          </a:p>
        </p:txBody>
      </p:sp>
      <p:sp>
        <p:nvSpPr>
          <p:cNvPr id="15363" name="Slide Number Placeholder 6"/>
          <p:cNvSpPr>
            <a:spLocks noGrp="1"/>
          </p:cNvSpPr>
          <p:nvPr>
            <p:ph type="sldNum" sz="quarter" idx="12"/>
          </p:nvPr>
        </p:nvSpPr>
        <p:spPr/>
        <p:txBody>
          <a:bodyPr/>
          <a:lstStyle/>
          <a:p>
            <a:pPr>
              <a:defRPr/>
            </a:pPr>
            <a:fld id="{DD64A9F7-76BA-45AF-9751-DE0CDA627170}" type="slidenum">
              <a:rPr lang="en-US"/>
              <a:pPr>
                <a:defRPr/>
              </a:pPr>
              <a:t>3</a:t>
            </a:fld>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6"/>
          <p:cNvSpPr>
            <a:spLocks noGrp="1"/>
          </p:cNvSpPr>
          <p:nvPr>
            <p:ph type="ctrTitle"/>
          </p:nvPr>
        </p:nvSpPr>
        <p:spPr>
          <a:xfrm>
            <a:off x="609600" y="5257800"/>
            <a:ext cx="7772400" cy="1470025"/>
          </a:xfrm>
        </p:spPr>
        <p:txBody>
          <a:bodyPr/>
          <a:lstStyle/>
          <a:p>
            <a:pPr eaLnBrk="1" hangingPunct="1"/>
            <a:r>
              <a:rPr lang="en-US" dirty="0" smtClean="0"/>
              <a:t>Approach To Learning </a:t>
            </a:r>
          </a:p>
        </p:txBody>
      </p:sp>
      <p:sp>
        <p:nvSpPr>
          <p:cNvPr id="8" name="Subtitle 7"/>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57348"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57349" name="Slide Number Placeholder 5"/>
          <p:cNvSpPr>
            <a:spLocks noGrp="1"/>
          </p:cNvSpPr>
          <p:nvPr>
            <p:ph type="sldNum" sz="quarter" idx="12"/>
          </p:nvPr>
        </p:nvSpPr>
        <p:spPr/>
        <p:txBody>
          <a:bodyPr/>
          <a:lstStyle/>
          <a:p>
            <a:pPr>
              <a:defRPr/>
            </a:pPr>
            <a:fld id="{BB20B39B-0309-49A8-AC70-4049CAD32614}" type="slidenum">
              <a:rPr lang="en-US"/>
              <a:pPr>
                <a:defRPr/>
              </a:pPr>
              <a:t>30</a:t>
            </a:fld>
            <a:endParaRPr lang="en-US"/>
          </a:p>
        </p:txBody>
      </p:sp>
      <p:pic>
        <p:nvPicPr>
          <p:cNvPr id="155650" name="Picture 2" descr="C:\Users\nancy.clark\AppData\Local\Microsoft\Windows\Temporary Internet Files\Content.IE5\Y1YSOUDW\MP9004395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400800" cy="42732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7227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Approach to Learning</a:t>
            </a:r>
          </a:p>
        </p:txBody>
      </p:sp>
      <p:sp>
        <p:nvSpPr>
          <p:cNvPr id="73731" name="Rectangle 3"/>
          <p:cNvSpPr>
            <a:spLocks noGrp="1" noChangeArrowheads="1"/>
          </p:cNvSpPr>
          <p:nvPr>
            <p:ph idx="1"/>
          </p:nvPr>
        </p:nvSpPr>
        <p:spPr/>
        <p:txBody>
          <a:bodyPr/>
          <a:lstStyle/>
          <a:p>
            <a:pPr eaLnBrk="1" hangingPunct="1"/>
            <a:r>
              <a:rPr lang="en-US" dirty="0" smtClean="0"/>
              <a:t>More </a:t>
            </a:r>
            <a:r>
              <a:rPr lang="en-US" u="sng" dirty="0" smtClean="0"/>
              <a:t>predictive of success in medical school </a:t>
            </a:r>
            <a:r>
              <a:rPr lang="en-US" dirty="0" smtClean="0"/>
              <a:t>than learning styles</a:t>
            </a:r>
          </a:p>
          <a:p>
            <a:pPr eaLnBrk="1" hangingPunct="1"/>
            <a:r>
              <a:rPr lang="en-US" dirty="0" smtClean="0"/>
              <a:t>Three approaches to learning</a:t>
            </a:r>
          </a:p>
          <a:p>
            <a:pPr lvl="1" eaLnBrk="1" hangingPunct="1"/>
            <a:r>
              <a:rPr lang="en-US" dirty="0" smtClean="0"/>
              <a:t>Surface</a:t>
            </a:r>
          </a:p>
          <a:p>
            <a:pPr lvl="1" eaLnBrk="1" hangingPunct="1"/>
            <a:r>
              <a:rPr lang="en-US" dirty="0" smtClean="0"/>
              <a:t>Deep</a:t>
            </a:r>
          </a:p>
          <a:p>
            <a:pPr lvl="1" eaLnBrk="1" hangingPunct="1"/>
            <a:r>
              <a:rPr lang="en-US" dirty="0" smtClean="0"/>
              <a:t>Strategic</a:t>
            </a:r>
          </a:p>
        </p:txBody>
      </p:sp>
      <p:sp>
        <p:nvSpPr>
          <p:cNvPr id="61442"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2" name="Slide Number Placeholder 5"/>
          <p:cNvSpPr>
            <a:spLocks noGrp="1"/>
          </p:cNvSpPr>
          <p:nvPr>
            <p:ph type="sldNum" sz="quarter" idx="12"/>
          </p:nvPr>
        </p:nvSpPr>
        <p:spPr/>
        <p:txBody>
          <a:bodyPr/>
          <a:lstStyle/>
          <a:p>
            <a:pPr>
              <a:defRPr/>
            </a:pPr>
            <a:fld id="{1E07214D-593B-4B58-9290-75CBB215B8AD}" type="slidenum">
              <a:rPr lang="en-US"/>
              <a:pPr>
                <a:defRPr/>
              </a:pPr>
              <a:t>31</a:t>
            </a:fld>
            <a:endParaRPr lang="en-US"/>
          </a:p>
        </p:txBody>
      </p:sp>
      <p:sp>
        <p:nvSpPr>
          <p:cNvPr id="73734" name="Text Box 4"/>
          <p:cNvSpPr txBox="1">
            <a:spLocks noChangeArrowheads="1"/>
          </p:cNvSpPr>
          <p:nvPr/>
        </p:nvSpPr>
        <p:spPr bwMode="auto">
          <a:xfrm>
            <a:off x="593725" y="5370513"/>
            <a:ext cx="7712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31775" indent="-231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err="1">
                <a:solidFill>
                  <a:schemeClr val="hlink"/>
                </a:solidFill>
              </a:rPr>
              <a:t>Newble</a:t>
            </a:r>
            <a:r>
              <a:rPr lang="en-US" dirty="0">
                <a:solidFill>
                  <a:schemeClr val="hlink"/>
                </a:solidFill>
              </a:rPr>
              <a:t>, DI &amp; </a:t>
            </a:r>
            <a:r>
              <a:rPr lang="en-US" dirty="0" err="1">
                <a:solidFill>
                  <a:schemeClr val="hlink"/>
                </a:solidFill>
              </a:rPr>
              <a:t>Entwistle</a:t>
            </a:r>
            <a:r>
              <a:rPr lang="en-US" dirty="0">
                <a:solidFill>
                  <a:schemeClr val="hlink"/>
                </a:solidFill>
              </a:rPr>
              <a:t>, NJ. (1986) Learning styles and approaches: implications for medical education. </a:t>
            </a:r>
            <a:r>
              <a:rPr lang="en-US" i="1" dirty="0">
                <a:solidFill>
                  <a:schemeClr val="hlink"/>
                </a:solidFill>
              </a:rPr>
              <a:t>Medical Education. </a:t>
            </a:r>
            <a:r>
              <a:rPr lang="en-US" dirty="0">
                <a:solidFill>
                  <a:schemeClr val="hlink"/>
                </a:solidFill>
              </a:rPr>
              <a:t>(20);162-171</a:t>
            </a:r>
            <a:r>
              <a:rPr lang="en-US" i="1" dirty="0">
                <a:solidFill>
                  <a:schemeClr val="hlink"/>
                </a:solidFill>
              </a:rPr>
              <a:t>.</a:t>
            </a:r>
          </a:p>
        </p:txBody>
      </p:sp>
    </p:spTree>
    <p:custDataLst>
      <p:tags r:id="rId1"/>
    </p:custDataLst>
    <p:extLst>
      <p:ext uri="{BB962C8B-B14F-4D97-AF65-F5344CB8AC3E}">
        <p14:creationId xmlns:p14="http://schemas.microsoft.com/office/powerpoint/2010/main" val="2612982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Surface Approach</a:t>
            </a:r>
          </a:p>
        </p:txBody>
      </p:sp>
      <p:sp>
        <p:nvSpPr>
          <p:cNvPr id="74755" name="Rectangle 3"/>
          <p:cNvSpPr>
            <a:spLocks noGrp="1" noChangeArrowheads="1"/>
          </p:cNvSpPr>
          <p:nvPr>
            <p:ph sz="half" idx="1"/>
          </p:nvPr>
        </p:nvSpPr>
        <p:spPr/>
        <p:txBody>
          <a:bodyPr/>
          <a:lstStyle/>
          <a:p>
            <a:pPr eaLnBrk="1" hangingPunct="1">
              <a:lnSpc>
                <a:spcPct val="90000"/>
              </a:lnSpc>
            </a:pPr>
            <a:r>
              <a:rPr lang="en-US" sz="2400" smtClean="0"/>
              <a:t>Predominate Motivation</a:t>
            </a:r>
          </a:p>
          <a:p>
            <a:pPr lvl="1" eaLnBrk="1" hangingPunct="1">
              <a:lnSpc>
                <a:spcPct val="90000"/>
              </a:lnSpc>
            </a:pPr>
            <a:r>
              <a:rPr lang="en-US" sz="2200" smtClean="0"/>
              <a:t>Passing the course</a:t>
            </a:r>
          </a:p>
          <a:p>
            <a:pPr lvl="1" eaLnBrk="1" hangingPunct="1">
              <a:lnSpc>
                <a:spcPct val="90000"/>
              </a:lnSpc>
            </a:pPr>
            <a:r>
              <a:rPr lang="en-US" sz="2200" smtClean="0"/>
              <a:t>Fear of failure</a:t>
            </a:r>
          </a:p>
          <a:p>
            <a:pPr eaLnBrk="1" hangingPunct="1">
              <a:lnSpc>
                <a:spcPct val="90000"/>
              </a:lnSpc>
            </a:pPr>
            <a:r>
              <a:rPr lang="en-US" sz="2400" smtClean="0"/>
              <a:t>Intention</a:t>
            </a:r>
          </a:p>
          <a:p>
            <a:pPr lvl="1" eaLnBrk="1" hangingPunct="1">
              <a:lnSpc>
                <a:spcPct val="90000"/>
              </a:lnSpc>
            </a:pPr>
            <a:r>
              <a:rPr lang="en-US" sz="2200" smtClean="0"/>
              <a:t>Fulfill course requirements by reproduction</a:t>
            </a:r>
          </a:p>
          <a:p>
            <a:pPr lvl="1" eaLnBrk="1" hangingPunct="1">
              <a:lnSpc>
                <a:spcPct val="90000"/>
              </a:lnSpc>
            </a:pPr>
            <a:r>
              <a:rPr lang="en-US" sz="2200" smtClean="0"/>
              <a:t>Gorge and regurgitate</a:t>
            </a:r>
          </a:p>
        </p:txBody>
      </p:sp>
      <p:sp>
        <p:nvSpPr>
          <p:cNvPr id="74756" name="Rectangle 4"/>
          <p:cNvSpPr>
            <a:spLocks noGrp="1" noChangeArrowheads="1"/>
          </p:cNvSpPr>
          <p:nvPr>
            <p:ph sz="half" idx="2"/>
          </p:nvPr>
        </p:nvSpPr>
        <p:spPr/>
        <p:txBody>
          <a:bodyPr/>
          <a:lstStyle/>
          <a:p>
            <a:pPr eaLnBrk="1" hangingPunct="1">
              <a:lnSpc>
                <a:spcPct val="90000"/>
              </a:lnSpc>
            </a:pPr>
            <a:r>
              <a:rPr lang="en-US" sz="2400" smtClean="0"/>
              <a:t>Learning Process</a:t>
            </a:r>
          </a:p>
          <a:p>
            <a:pPr lvl="1" eaLnBrk="1" hangingPunct="1">
              <a:lnSpc>
                <a:spcPct val="90000"/>
              </a:lnSpc>
            </a:pPr>
            <a:r>
              <a:rPr lang="en-US" sz="2200" smtClean="0"/>
              <a:t>Rote Learning: focus on tasks and pieces of information in isolation</a:t>
            </a:r>
          </a:p>
          <a:p>
            <a:pPr lvl="1" eaLnBrk="1" hangingPunct="1">
              <a:lnSpc>
                <a:spcPct val="90000"/>
              </a:lnSpc>
            </a:pPr>
            <a:r>
              <a:rPr lang="en-US" sz="2200" smtClean="0"/>
              <a:t>Uses routine procedures and repetition to memorize facts and ideas</a:t>
            </a:r>
          </a:p>
          <a:p>
            <a:pPr eaLnBrk="1" hangingPunct="1">
              <a:lnSpc>
                <a:spcPct val="90000"/>
              </a:lnSpc>
            </a:pPr>
            <a:r>
              <a:rPr lang="en-US" sz="2400" smtClean="0"/>
              <a:t>Outcome</a:t>
            </a:r>
          </a:p>
          <a:p>
            <a:pPr lvl="1" eaLnBrk="1" hangingPunct="1">
              <a:lnSpc>
                <a:spcPct val="90000"/>
              </a:lnSpc>
            </a:pPr>
            <a:r>
              <a:rPr lang="en-US" sz="2200" smtClean="0"/>
              <a:t>Superficial level of understanding</a:t>
            </a:r>
          </a:p>
          <a:p>
            <a:pPr lvl="1" eaLnBrk="1" hangingPunct="1">
              <a:lnSpc>
                <a:spcPct val="90000"/>
              </a:lnSpc>
            </a:pPr>
            <a:r>
              <a:rPr lang="en-US" sz="2200" smtClean="0"/>
              <a:t>Substantial knowledge of factual information</a:t>
            </a:r>
          </a:p>
          <a:p>
            <a:pPr lvl="1" eaLnBrk="1" hangingPunct="1">
              <a:lnSpc>
                <a:spcPct val="90000"/>
              </a:lnSpc>
            </a:pPr>
            <a:endParaRPr lang="en-US" sz="1800" smtClean="0"/>
          </a:p>
        </p:txBody>
      </p:sp>
      <p:sp>
        <p:nvSpPr>
          <p:cNvPr id="62466" name="Date Placeholder 4"/>
          <p:cNvSpPr>
            <a:spLocks noGrp="1"/>
          </p:cNvSpPr>
          <p:nvPr>
            <p:ph type="dt" sz="quarter" idx="10"/>
          </p:nvPr>
        </p:nvSpPr>
        <p:spPr/>
        <p:txBody>
          <a:bodyPr/>
          <a:lstStyle/>
          <a:p>
            <a:pPr>
              <a:defRPr/>
            </a:pPr>
            <a:r>
              <a:rPr lang="en-US" smtClean="0"/>
              <a:t>Learning Styles and Approaches</a:t>
            </a:r>
            <a:endParaRPr lang="en-US"/>
          </a:p>
        </p:txBody>
      </p:sp>
      <p:sp>
        <p:nvSpPr>
          <p:cNvPr id="2" name="Slide Number Placeholder 6"/>
          <p:cNvSpPr>
            <a:spLocks noGrp="1"/>
          </p:cNvSpPr>
          <p:nvPr>
            <p:ph type="sldNum" sz="quarter" idx="12"/>
          </p:nvPr>
        </p:nvSpPr>
        <p:spPr/>
        <p:txBody>
          <a:bodyPr/>
          <a:lstStyle/>
          <a:p>
            <a:pPr>
              <a:defRPr/>
            </a:pPr>
            <a:fld id="{3BD3967D-9E78-4F2D-BEA5-FD3F131B252F}" type="slidenum">
              <a:rPr lang="en-US"/>
              <a:pPr>
                <a:defRPr/>
              </a:pPr>
              <a:t>32</a:t>
            </a:fld>
            <a:endParaRPr lang="en-US"/>
          </a:p>
        </p:txBody>
      </p:sp>
      <p:sp>
        <p:nvSpPr>
          <p:cNvPr id="3" name="TextBox 2"/>
          <p:cNvSpPr txBox="1"/>
          <p:nvPr/>
        </p:nvSpPr>
        <p:spPr>
          <a:xfrm>
            <a:off x="549166" y="4832177"/>
            <a:ext cx="3733800" cy="1077218"/>
          </a:xfrm>
          <a:prstGeom prst="rect">
            <a:avLst/>
          </a:prstGeom>
          <a:noFill/>
        </p:spPr>
        <p:txBody>
          <a:bodyPr wrap="square" rtlCol="0">
            <a:spAutoFit/>
          </a:bodyPr>
          <a:lstStyle/>
          <a:p>
            <a:r>
              <a:rPr lang="en-US" sz="3200" b="1" i="1" dirty="0" smtClean="0">
                <a:latin typeface="Garamond" pitchFamily="18" charset="0"/>
              </a:rPr>
              <a:t>“Is that going to be on the test?”</a:t>
            </a:r>
            <a:endParaRPr lang="en-US" sz="3200" b="1" i="1" dirty="0">
              <a:latin typeface="Garamond" pitchFamily="18" charset="0"/>
            </a:endParaRPr>
          </a:p>
        </p:txBody>
      </p:sp>
    </p:spTree>
    <p:custDataLst>
      <p:tags r:id="rId1"/>
    </p:custDataLst>
    <p:extLst>
      <p:ext uri="{BB962C8B-B14F-4D97-AF65-F5344CB8AC3E}">
        <p14:creationId xmlns:p14="http://schemas.microsoft.com/office/powerpoint/2010/main" val="1716798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Deep Approach</a:t>
            </a:r>
          </a:p>
        </p:txBody>
      </p:sp>
      <p:sp>
        <p:nvSpPr>
          <p:cNvPr id="63494" name="Rectangle 4"/>
          <p:cNvSpPr>
            <a:spLocks noGrp="1" noChangeArrowheads="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en-US" sz="2400" dirty="0" smtClean="0"/>
              <a:t>Predominate Motivation</a:t>
            </a:r>
          </a:p>
          <a:p>
            <a:pPr lvl="1" eaLnBrk="1" fontAlgn="auto" hangingPunct="1">
              <a:spcAft>
                <a:spcPts val="0"/>
              </a:spcAft>
              <a:buFont typeface="Arial" pitchFamily="34" charset="0"/>
              <a:buChar char="–"/>
              <a:defRPr/>
            </a:pPr>
            <a:r>
              <a:rPr lang="en-US" sz="2200" dirty="0" smtClean="0"/>
              <a:t>Interest in subject matter</a:t>
            </a:r>
          </a:p>
          <a:p>
            <a:pPr lvl="1" eaLnBrk="1" fontAlgn="auto" hangingPunct="1">
              <a:spcAft>
                <a:spcPts val="0"/>
              </a:spcAft>
              <a:buFont typeface="Arial" pitchFamily="34" charset="0"/>
              <a:buChar char="–"/>
              <a:defRPr/>
            </a:pPr>
            <a:r>
              <a:rPr lang="en-US" sz="2200" dirty="0" smtClean="0"/>
              <a:t>Career relevance</a:t>
            </a:r>
          </a:p>
          <a:p>
            <a:pPr eaLnBrk="1" fontAlgn="auto" hangingPunct="1">
              <a:spcAft>
                <a:spcPts val="0"/>
              </a:spcAft>
              <a:buFont typeface="Arial" pitchFamily="34" charset="0"/>
              <a:buChar char="•"/>
              <a:defRPr/>
            </a:pPr>
            <a:r>
              <a:rPr lang="en-US" sz="2400" dirty="0" smtClean="0"/>
              <a:t>Intention</a:t>
            </a:r>
          </a:p>
          <a:p>
            <a:pPr lvl="1" eaLnBrk="1" fontAlgn="auto" hangingPunct="1">
              <a:spcAft>
                <a:spcPts val="0"/>
              </a:spcAft>
              <a:buFont typeface="Arial" pitchFamily="34" charset="0"/>
              <a:buChar char="–"/>
              <a:defRPr/>
            </a:pPr>
            <a:r>
              <a:rPr lang="en-US" sz="2200" dirty="0" smtClean="0"/>
              <a:t>Reach personal understanding</a:t>
            </a:r>
          </a:p>
          <a:p>
            <a:pPr eaLnBrk="1" fontAlgn="auto" hangingPunct="1">
              <a:spcAft>
                <a:spcPts val="0"/>
              </a:spcAft>
              <a:buFont typeface="Arial" pitchFamily="34" charset="0"/>
              <a:buChar char="•"/>
              <a:defRPr/>
            </a:pPr>
            <a:r>
              <a:rPr lang="en-US" sz="2400" dirty="0" smtClean="0"/>
              <a:t>Learning Process</a:t>
            </a:r>
          </a:p>
          <a:p>
            <a:pPr lvl="1" eaLnBrk="1" fontAlgn="auto" hangingPunct="1">
              <a:spcAft>
                <a:spcPts val="0"/>
              </a:spcAft>
              <a:buFont typeface="Arial" pitchFamily="34" charset="0"/>
              <a:buChar char="–"/>
              <a:defRPr/>
            </a:pPr>
            <a:r>
              <a:rPr lang="en-US" sz="2200" dirty="0" smtClean="0"/>
              <a:t>Relates evidence to ideas; details to big picture</a:t>
            </a:r>
          </a:p>
          <a:p>
            <a:pPr lvl="1" eaLnBrk="1" fontAlgn="auto" hangingPunct="1">
              <a:spcAft>
                <a:spcPts val="0"/>
              </a:spcAft>
              <a:buFont typeface="Arial" pitchFamily="34" charset="0"/>
              <a:buChar char="–"/>
              <a:defRPr/>
            </a:pPr>
            <a:r>
              <a:rPr lang="en-US" sz="2000" dirty="0"/>
              <a:t>Relate new ideas to previous </a:t>
            </a:r>
            <a:r>
              <a:rPr lang="en-US" sz="2000" dirty="0" smtClean="0"/>
              <a:t>knowledge</a:t>
            </a:r>
          </a:p>
          <a:p>
            <a:pPr lvl="1" eaLnBrk="1" fontAlgn="auto" hangingPunct="1">
              <a:spcAft>
                <a:spcPts val="0"/>
              </a:spcAft>
              <a:buFont typeface="Arial" pitchFamily="34" charset="0"/>
              <a:buChar char="–"/>
              <a:defRPr/>
            </a:pPr>
            <a:r>
              <a:rPr lang="en-US" sz="2000" dirty="0" smtClean="0"/>
              <a:t>Read and </a:t>
            </a:r>
            <a:r>
              <a:rPr lang="en-US" sz="2000" dirty="0"/>
              <a:t>study beyond the course requirements </a:t>
            </a:r>
            <a:r>
              <a:rPr lang="en-US" sz="2200" dirty="0" smtClean="0"/>
              <a:t> </a:t>
            </a:r>
          </a:p>
        </p:txBody>
      </p:sp>
      <p:sp>
        <p:nvSpPr>
          <p:cNvPr id="63493" name="Rectangle 3"/>
          <p:cNvSpPr>
            <a:spLocks noGrp="1" noChangeArrowheads="1"/>
          </p:cNvSpPr>
          <p:nvPr>
            <p:ph sz="half" idx="2"/>
          </p:nvPr>
        </p:nvSpPr>
        <p:spPr>
          <a:xfrm>
            <a:off x="4648200" y="1905000"/>
            <a:ext cx="4038600" cy="4495800"/>
          </a:xfrm>
        </p:spPr>
        <p:txBody>
          <a:bodyPr rtlCol="0">
            <a:normAutofit fontScale="92500" lnSpcReduction="10000"/>
          </a:bodyPr>
          <a:lstStyle/>
          <a:p>
            <a:pPr eaLnBrk="1" fontAlgn="auto" hangingPunct="1">
              <a:lnSpc>
                <a:spcPct val="80000"/>
              </a:lnSpc>
              <a:spcAft>
                <a:spcPts val="0"/>
              </a:spcAft>
              <a:buFont typeface="Arial" pitchFamily="34" charset="0"/>
              <a:buChar char="•"/>
              <a:defRPr/>
            </a:pPr>
            <a:r>
              <a:rPr lang="en-US" sz="2400" dirty="0" smtClean="0"/>
              <a:t>Outcomes</a:t>
            </a:r>
          </a:p>
          <a:p>
            <a:pPr lvl="1" eaLnBrk="1" fontAlgn="auto" hangingPunct="1">
              <a:spcAft>
                <a:spcPts val="0"/>
              </a:spcAft>
              <a:buFont typeface="Arial" pitchFamily="34" charset="0"/>
              <a:buChar char="–"/>
              <a:defRPr/>
            </a:pPr>
            <a:r>
              <a:rPr lang="en-US" sz="2200" dirty="0"/>
              <a:t>Deep level of understanding</a:t>
            </a:r>
          </a:p>
          <a:p>
            <a:pPr lvl="1" eaLnBrk="1" fontAlgn="auto" hangingPunct="1">
              <a:spcAft>
                <a:spcPts val="0"/>
              </a:spcAft>
              <a:buFont typeface="Arial" pitchFamily="34" charset="0"/>
              <a:buChar char="–"/>
              <a:defRPr/>
            </a:pPr>
            <a:r>
              <a:rPr lang="en-US" sz="2200" dirty="0"/>
              <a:t>Integrated principles with facts</a:t>
            </a:r>
          </a:p>
          <a:p>
            <a:pPr lvl="1" eaLnBrk="1" fontAlgn="auto" hangingPunct="1">
              <a:spcAft>
                <a:spcPts val="0"/>
              </a:spcAft>
              <a:buFont typeface="Arial" pitchFamily="34" charset="0"/>
              <a:buChar char="–"/>
              <a:defRPr/>
            </a:pPr>
            <a:r>
              <a:rPr lang="en-US" sz="2200" dirty="0"/>
              <a:t>Uses evidence to develop arguments</a:t>
            </a:r>
          </a:p>
          <a:p>
            <a:pPr lvl="1" eaLnBrk="1" fontAlgn="auto" hangingPunct="1">
              <a:spcAft>
                <a:spcPts val="0"/>
              </a:spcAft>
              <a:buFont typeface="Arial" pitchFamily="34" charset="0"/>
              <a:buChar char="–"/>
              <a:defRPr/>
            </a:pPr>
            <a:r>
              <a:rPr lang="en-US" sz="2200" dirty="0"/>
              <a:t>Excellent problem solving skills </a:t>
            </a:r>
          </a:p>
          <a:p>
            <a:pPr lvl="1" eaLnBrk="1" fontAlgn="auto" hangingPunct="1">
              <a:spcAft>
                <a:spcPts val="0"/>
              </a:spcAft>
              <a:buFont typeface="Arial" pitchFamily="34" charset="0"/>
              <a:buChar char="–"/>
              <a:defRPr/>
            </a:pPr>
            <a:r>
              <a:rPr lang="en-US" sz="2200" dirty="0"/>
              <a:t>Success in medical school</a:t>
            </a:r>
          </a:p>
          <a:p>
            <a:pPr lvl="1" eaLnBrk="1" fontAlgn="auto" hangingPunct="1">
              <a:spcAft>
                <a:spcPts val="0"/>
              </a:spcAft>
              <a:buFont typeface="Arial" pitchFamily="34" charset="0"/>
              <a:buChar char="–"/>
              <a:defRPr/>
            </a:pPr>
            <a:r>
              <a:rPr lang="en-US" sz="2200" dirty="0"/>
              <a:t>Excellent physician with honed lifelong learning skills</a:t>
            </a:r>
          </a:p>
        </p:txBody>
      </p:sp>
      <p:sp>
        <p:nvSpPr>
          <p:cNvPr id="63490" name="Date Placeholder 4"/>
          <p:cNvSpPr>
            <a:spLocks noGrp="1"/>
          </p:cNvSpPr>
          <p:nvPr>
            <p:ph type="dt" sz="quarter" idx="10"/>
          </p:nvPr>
        </p:nvSpPr>
        <p:spPr/>
        <p:txBody>
          <a:bodyPr/>
          <a:lstStyle/>
          <a:p>
            <a:pPr>
              <a:defRPr/>
            </a:pPr>
            <a:r>
              <a:rPr lang="en-US" smtClean="0"/>
              <a:t>Learning Styles and Approaches</a:t>
            </a:r>
            <a:endParaRPr lang="en-US"/>
          </a:p>
        </p:txBody>
      </p:sp>
      <p:sp>
        <p:nvSpPr>
          <p:cNvPr id="63491" name="Slide Number Placeholder 6"/>
          <p:cNvSpPr>
            <a:spLocks noGrp="1"/>
          </p:cNvSpPr>
          <p:nvPr>
            <p:ph type="sldNum" sz="quarter" idx="12"/>
          </p:nvPr>
        </p:nvSpPr>
        <p:spPr/>
        <p:txBody>
          <a:bodyPr/>
          <a:lstStyle/>
          <a:p>
            <a:pPr>
              <a:defRPr/>
            </a:pPr>
            <a:fld id="{E769E359-D1E3-4241-AD96-B92914530856}" type="slidenum">
              <a:rPr lang="en-US"/>
              <a:pPr>
                <a:defRPr/>
              </a:pPr>
              <a:t>33</a:t>
            </a:fld>
            <a:endParaRPr lang="en-US"/>
          </a:p>
        </p:txBody>
      </p:sp>
    </p:spTree>
    <p:custDataLst>
      <p:tags r:id="rId1"/>
    </p:custDataLst>
    <p:extLst>
      <p:ext uri="{BB962C8B-B14F-4D97-AF65-F5344CB8AC3E}">
        <p14:creationId xmlns:p14="http://schemas.microsoft.com/office/powerpoint/2010/main" val="145470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Strategic Approach</a:t>
            </a:r>
          </a:p>
        </p:txBody>
      </p:sp>
      <p:sp>
        <p:nvSpPr>
          <p:cNvPr id="76803" name="Rectangle 4"/>
          <p:cNvSpPr>
            <a:spLocks noGrp="1" noChangeArrowheads="1"/>
          </p:cNvSpPr>
          <p:nvPr>
            <p:ph sz="half" idx="1"/>
          </p:nvPr>
        </p:nvSpPr>
        <p:spPr/>
        <p:txBody>
          <a:bodyPr/>
          <a:lstStyle/>
          <a:p>
            <a:pPr eaLnBrk="1" hangingPunct="1"/>
            <a:r>
              <a:rPr lang="en-US" sz="2400" smtClean="0"/>
              <a:t>Predominate Motivation</a:t>
            </a:r>
          </a:p>
          <a:p>
            <a:pPr lvl="1" eaLnBrk="1" hangingPunct="1"/>
            <a:r>
              <a:rPr lang="en-US" sz="2000" smtClean="0"/>
              <a:t>Making high grades</a:t>
            </a:r>
          </a:p>
          <a:p>
            <a:pPr lvl="1" eaLnBrk="1" hangingPunct="1"/>
            <a:r>
              <a:rPr lang="en-US" sz="2000" smtClean="0"/>
              <a:t>Competing with others</a:t>
            </a:r>
          </a:p>
          <a:p>
            <a:pPr eaLnBrk="1" hangingPunct="1"/>
            <a:r>
              <a:rPr lang="en-US" sz="2400" smtClean="0"/>
              <a:t>Intention</a:t>
            </a:r>
          </a:p>
          <a:p>
            <a:pPr lvl="1" eaLnBrk="1" hangingPunct="1"/>
            <a:r>
              <a:rPr lang="en-US" sz="2000" smtClean="0"/>
              <a:t>To be successful by any means</a:t>
            </a:r>
          </a:p>
          <a:p>
            <a:pPr eaLnBrk="1" hangingPunct="1"/>
            <a:r>
              <a:rPr lang="en-US" sz="2400" smtClean="0"/>
              <a:t>Learning Process</a:t>
            </a:r>
          </a:p>
          <a:p>
            <a:pPr lvl="1" eaLnBrk="1" hangingPunct="1"/>
            <a:r>
              <a:rPr lang="en-US" sz="2000" smtClean="0"/>
              <a:t>Whatever it takes to make good grades</a:t>
            </a:r>
          </a:p>
          <a:p>
            <a:pPr lvl="1" eaLnBrk="1" hangingPunct="1"/>
            <a:endParaRPr lang="en-US" sz="2000" smtClean="0"/>
          </a:p>
          <a:p>
            <a:pPr lvl="1" eaLnBrk="1" hangingPunct="1"/>
            <a:endParaRPr lang="en-US" sz="2000" smtClean="0"/>
          </a:p>
        </p:txBody>
      </p:sp>
      <p:sp>
        <p:nvSpPr>
          <p:cNvPr id="76804" name="Rectangle 3"/>
          <p:cNvSpPr>
            <a:spLocks noGrp="1" noChangeArrowheads="1"/>
          </p:cNvSpPr>
          <p:nvPr>
            <p:ph sz="half" idx="2"/>
          </p:nvPr>
        </p:nvSpPr>
        <p:spPr/>
        <p:txBody>
          <a:bodyPr/>
          <a:lstStyle/>
          <a:p>
            <a:pPr eaLnBrk="1" hangingPunct="1"/>
            <a:r>
              <a:rPr lang="en-US" sz="2400" smtClean="0"/>
              <a:t>Outcome</a:t>
            </a:r>
          </a:p>
          <a:p>
            <a:pPr lvl="1" eaLnBrk="1" hangingPunct="1"/>
            <a:r>
              <a:rPr lang="en-US" sz="2000" smtClean="0"/>
              <a:t>Variable level of understanding</a:t>
            </a:r>
          </a:p>
          <a:p>
            <a:pPr lvl="1" eaLnBrk="1" hangingPunct="1"/>
            <a:r>
              <a:rPr lang="en-US" sz="2000" smtClean="0"/>
              <a:t>Shallow, course specific knowledge</a:t>
            </a:r>
          </a:p>
          <a:p>
            <a:pPr lvl="1" eaLnBrk="1" hangingPunct="1"/>
            <a:r>
              <a:rPr lang="en-US" sz="2000" smtClean="0"/>
              <a:t>Depth of learning dependent on assessment strategies of courses and course requirements</a:t>
            </a:r>
          </a:p>
        </p:txBody>
      </p:sp>
      <p:sp>
        <p:nvSpPr>
          <p:cNvPr id="64514" name="Date Placeholder 4"/>
          <p:cNvSpPr>
            <a:spLocks noGrp="1"/>
          </p:cNvSpPr>
          <p:nvPr>
            <p:ph type="dt" sz="quarter" idx="10"/>
          </p:nvPr>
        </p:nvSpPr>
        <p:spPr/>
        <p:txBody>
          <a:bodyPr/>
          <a:lstStyle/>
          <a:p>
            <a:pPr>
              <a:defRPr/>
            </a:pPr>
            <a:r>
              <a:rPr lang="en-US" smtClean="0"/>
              <a:t>Learning Styles and Approaches</a:t>
            </a:r>
            <a:endParaRPr lang="en-US"/>
          </a:p>
        </p:txBody>
      </p:sp>
      <p:sp>
        <p:nvSpPr>
          <p:cNvPr id="2" name="Slide Number Placeholder 6"/>
          <p:cNvSpPr>
            <a:spLocks noGrp="1"/>
          </p:cNvSpPr>
          <p:nvPr>
            <p:ph type="sldNum" sz="quarter" idx="12"/>
          </p:nvPr>
        </p:nvSpPr>
        <p:spPr/>
        <p:txBody>
          <a:bodyPr/>
          <a:lstStyle/>
          <a:p>
            <a:pPr>
              <a:defRPr/>
            </a:pPr>
            <a:fld id="{BC3D9D97-EA1D-4D8D-97D9-5521CB71F223}" type="slidenum">
              <a:rPr lang="en-US"/>
              <a:pPr>
                <a:defRPr/>
              </a:pPr>
              <a:t>34</a:t>
            </a:fld>
            <a:endParaRPr lang="en-US"/>
          </a:p>
        </p:txBody>
      </p:sp>
    </p:spTree>
    <p:custDataLst>
      <p:tags r:id="rId1"/>
    </p:custDataLst>
    <p:extLst>
      <p:ext uri="{BB962C8B-B14F-4D97-AF65-F5344CB8AC3E}">
        <p14:creationId xmlns:p14="http://schemas.microsoft.com/office/powerpoint/2010/main" val="245778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1409700" y="762000"/>
            <a:ext cx="6096000" cy="1143000"/>
          </a:xfrm>
        </p:spPr>
        <p:txBody>
          <a:bodyPr/>
          <a:lstStyle/>
          <a:p>
            <a:pPr eaLnBrk="1" hangingPunct="1"/>
            <a:r>
              <a:rPr lang="en-US" sz="4000" smtClean="0"/>
              <a:t>Development -- Piaget</a:t>
            </a:r>
          </a:p>
        </p:txBody>
      </p:sp>
      <p:sp>
        <p:nvSpPr>
          <p:cNvPr id="16386" name="Date Placeholder 2"/>
          <p:cNvSpPr>
            <a:spLocks noGrp="1"/>
          </p:cNvSpPr>
          <p:nvPr>
            <p:ph type="dt" sz="quarter" idx="10"/>
          </p:nvPr>
        </p:nvSpPr>
        <p:spPr/>
        <p:txBody>
          <a:bodyPr/>
          <a:lstStyle/>
          <a:p>
            <a:pPr>
              <a:defRPr/>
            </a:pPr>
            <a:r>
              <a:rPr lang="en-US" smtClean="0"/>
              <a:t>Learning Styles and Approaches</a:t>
            </a:r>
            <a:endParaRPr lang="en-US"/>
          </a:p>
        </p:txBody>
      </p:sp>
      <p:sp>
        <p:nvSpPr>
          <p:cNvPr id="16387" name="Slide Number Placeholder 4"/>
          <p:cNvSpPr>
            <a:spLocks noGrp="1"/>
          </p:cNvSpPr>
          <p:nvPr>
            <p:ph type="sldNum" sz="quarter" idx="12"/>
          </p:nvPr>
        </p:nvSpPr>
        <p:spPr/>
        <p:txBody>
          <a:bodyPr/>
          <a:lstStyle/>
          <a:p>
            <a:pPr>
              <a:defRPr/>
            </a:pPr>
            <a:fld id="{83C73306-1928-434F-A8AB-EDA22D86250C}" type="slidenum">
              <a:rPr lang="en-US"/>
              <a:pPr>
                <a:defRPr/>
              </a:pPr>
              <a:t>4</a:t>
            </a:fld>
            <a:endParaRPr lang="en-US"/>
          </a:p>
        </p:txBody>
      </p:sp>
      <p:sp>
        <p:nvSpPr>
          <p:cNvPr id="198662" name="Text Box 6"/>
          <p:cNvSpPr txBox="1">
            <a:spLocks noChangeArrowheads="1"/>
          </p:cNvSpPr>
          <p:nvPr/>
        </p:nvSpPr>
        <p:spPr bwMode="auto">
          <a:xfrm>
            <a:off x="762000" y="5226050"/>
            <a:ext cx="1958975" cy="641350"/>
          </a:xfrm>
          <a:prstGeom prst="rect">
            <a:avLst/>
          </a:prstGeom>
          <a:noFill/>
          <a:ln w="9525">
            <a:noFill/>
            <a:miter lim="800000"/>
            <a:headEnd/>
            <a:tailEnd/>
          </a:ln>
          <a:effectLst/>
        </p:spPr>
        <p:txBody>
          <a:bodyPr>
            <a:spAutoFit/>
          </a:bodyPr>
          <a:lstStyle/>
          <a:p>
            <a:pPr algn="r" eaLnBrk="0" hangingPunct="0">
              <a:spcBef>
                <a:spcPct val="50000"/>
              </a:spcBef>
              <a:defRPr/>
            </a:pPr>
            <a:r>
              <a:rPr lang="en-US" sz="3600">
                <a:solidFill>
                  <a:schemeClr val="accent2"/>
                </a:solidFill>
                <a:effectLst>
                  <a:outerShdw blurRad="38100" dist="38100" dir="2700000" algn="tl">
                    <a:srgbClr val="C0C0C0"/>
                  </a:outerShdw>
                </a:effectLst>
                <a:cs typeface="+mn-cs"/>
              </a:rPr>
              <a:t>Toddler</a:t>
            </a:r>
          </a:p>
        </p:txBody>
      </p:sp>
      <p:sp>
        <p:nvSpPr>
          <p:cNvPr id="19462" name="Line 7"/>
          <p:cNvSpPr>
            <a:spLocks noChangeShapeType="1"/>
          </p:cNvSpPr>
          <p:nvPr/>
        </p:nvSpPr>
        <p:spPr bwMode="auto">
          <a:xfrm>
            <a:off x="2667000" y="5530850"/>
            <a:ext cx="3581400" cy="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8664" name="Text Box 8"/>
          <p:cNvSpPr txBox="1">
            <a:spLocks noChangeArrowheads="1"/>
          </p:cNvSpPr>
          <p:nvPr/>
        </p:nvSpPr>
        <p:spPr bwMode="auto">
          <a:xfrm>
            <a:off x="6248400" y="5226050"/>
            <a:ext cx="1371600" cy="641350"/>
          </a:xfrm>
          <a:prstGeom prst="rect">
            <a:avLst/>
          </a:prstGeom>
          <a:noFill/>
          <a:ln w="9525">
            <a:noFill/>
            <a:miter lim="800000"/>
            <a:headEnd/>
            <a:tailEnd/>
          </a:ln>
          <a:effectLst/>
        </p:spPr>
        <p:txBody>
          <a:bodyPr>
            <a:spAutoFit/>
          </a:bodyPr>
          <a:lstStyle/>
          <a:p>
            <a:pPr eaLnBrk="0" hangingPunct="0">
              <a:spcBef>
                <a:spcPct val="50000"/>
              </a:spcBef>
              <a:defRPr/>
            </a:pPr>
            <a:r>
              <a:rPr lang="en-US" sz="3600">
                <a:solidFill>
                  <a:schemeClr val="accent2"/>
                </a:solidFill>
                <a:effectLst>
                  <a:outerShdw blurRad="38100" dist="38100" dir="2700000" algn="tl">
                    <a:srgbClr val="C0C0C0"/>
                  </a:outerShdw>
                </a:effectLst>
                <a:cs typeface="+mn-cs"/>
              </a:rPr>
              <a:t>Adult</a:t>
            </a:r>
          </a:p>
        </p:txBody>
      </p:sp>
      <p:pic>
        <p:nvPicPr>
          <p:cNvPr id="19464" name="Picture 10" descr="MCj032473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1949450"/>
            <a:ext cx="3127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Adult Learning Theory</a:t>
            </a:r>
          </a:p>
        </p:txBody>
      </p:sp>
      <p:sp>
        <p:nvSpPr>
          <p:cNvPr id="55299" name="Rectangle 3"/>
          <p:cNvSpPr>
            <a:spLocks noGrp="1" noChangeArrowheads="1"/>
          </p:cNvSpPr>
          <p:nvPr>
            <p:ph idx="1"/>
          </p:nvPr>
        </p:nvSpPr>
        <p:spPr>
          <a:xfrm>
            <a:off x="2439988" y="1600200"/>
            <a:ext cx="6246812" cy="4525963"/>
          </a:xfrm>
        </p:spPr>
        <p:txBody>
          <a:bodyPr rtlCol="0">
            <a:normAutofit lnSpcReduction="10000"/>
          </a:bodyPr>
          <a:lstStyle/>
          <a:p>
            <a:pPr eaLnBrk="1" fontAlgn="auto" hangingPunct="1">
              <a:spcAft>
                <a:spcPts val="0"/>
              </a:spcAft>
              <a:buFont typeface="Arial" pitchFamily="34" charset="0"/>
              <a:buChar char="•"/>
              <a:defRPr/>
            </a:pPr>
            <a:r>
              <a:rPr lang="en-US" sz="2800" dirty="0" smtClean="0"/>
              <a:t>Adult Learners</a:t>
            </a:r>
          </a:p>
          <a:p>
            <a:pPr lvl="1" eaLnBrk="1" fontAlgn="auto" hangingPunct="1">
              <a:spcAft>
                <a:spcPts val="0"/>
              </a:spcAft>
              <a:buFont typeface="Arial" pitchFamily="34" charset="0"/>
              <a:buChar char="–"/>
              <a:defRPr/>
            </a:pPr>
            <a:r>
              <a:rPr lang="en-US" sz="2400" dirty="0" smtClean="0"/>
              <a:t>Build on their experiences </a:t>
            </a:r>
          </a:p>
          <a:p>
            <a:pPr lvl="1" eaLnBrk="1" fontAlgn="auto" hangingPunct="1">
              <a:spcAft>
                <a:spcPts val="0"/>
              </a:spcAft>
              <a:buFont typeface="Arial" pitchFamily="34" charset="0"/>
              <a:buChar char="–"/>
              <a:defRPr/>
            </a:pPr>
            <a:r>
              <a:rPr lang="en-US" sz="2400" dirty="0" smtClean="0"/>
              <a:t>Accept </a:t>
            </a:r>
            <a:r>
              <a:rPr lang="en-US" sz="2400" dirty="0"/>
              <a:t>responsibility for their own learning </a:t>
            </a:r>
            <a:endParaRPr lang="en-US" sz="2400" dirty="0" smtClean="0"/>
          </a:p>
          <a:p>
            <a:pPr lvl="1" eaLnBrk="1" fontAlgn="auto" hangingPunct="1">
              <a:spcAft>
                <a:spcPts val="0"/>
              </a:spcAft>
              <a:buFont typeface="Arial" pitchFamily="34" charset="0"/>
              <a:buChar char="–"/>
              <a:defRPr/>
            </a:pPr>
            <a:r>
              <a:rPr lang="en-US" sz="2400" dirty="0"/>
              <a:t>Self-directed; typically not dependent on others for direction </a:t>
            </a:r>
            <a:endParaRPr lang="en-US" sz="2400" dirty="0" smtClean="0"/>
          </a:p>
          <a:p>
            <a:pPr eaLnBrk="1" fontAlgn="auto" hangingPunct="1">
              <a:spcAft>
                <a:spcPts val="0"/>
              </a:spcAft>
              <a:buFont typeface="Arial" pitchFamily="34" charset="0"/>
              <a:buChar char="•"/>
              <a:defRPr/>
            </a:pPr>
            <a:r>
              <a:rPr lang="en-US" sz="2800" dirty="0" smtClean="0"/>
              <a:t>Learning takes place </a:t>
            </a:r>
          </a:p>
          <a:p>
            <a:pPr lvl="1" eaLnBrk="1" fontAlgn="auto" hangingPunct="1">
              <a:spcAft>
                <a:spcPts val="0"/>
              </a:spcAft>
              <a:buFont typeface="Arial" pitchFamily="34" charset="0"/>
              <a:buChar char="–"/>
              <a:defRPr/>
            </a:pPr>
            <a:r>
              <a:rPr lang="en-US" sz="2400" dirty="0" smtClean="0"/>
              <a:t>in context of a problem to be solved</a:t>
            </a:r>
          </a:p>
          <a:p>
            <a:pPr lvl="1" eaLnBrk="1" fontAlgn="auto" hangingPunct="1">
              <a:spcAft>
                <a:spcPts val="0"/>
              </a:spcAft>
              <a:buFont typeface="Arial" pitchFamily="34" charset="0"/>
              <a:buChar char="–"/>
              <a:defRPr/>
            </a:pPr>
            <a:r>
              <a:rPr lang="en-US" sz="2400" dirty="0" smtClean="0"/>
              <a:t>when questions are answered</a:t>
            </a:r>
          </a:p>
          <a:p>
            <a:pPr lvl="1" eaLnBrk="1" fontAlgn="auto" hangingPunct="1">
              <a:spcAft>
                <a:spcPts val="0"/>
              </a:spcAft>
              <a:buFont typeface="Arial" pitchFamily="34" charset="0"/>
              <a:buChar char="–"/>
              <a:defRPr/>
            </a:pPr>
            <a:r>
              <a:rPr lang="en-US" sz="2400" dirty="0" smtClean="0"/>
              <a:t>the issues are applicable to work/career</a:t>
            </a:r>
          </a:p>
          <a:p>
            <a:pPr lvl="1" eaLnBrk="1" fontAlgn="auto" hangingPunct="1">
              <a:spcAft>
                <a:spcPts val="0"/>
              </a:spcAft>
              <a:buFont typeface="Arial" pitchFamily="34" charset="0"/>
              <a:buChar char="–"/>
              <a:defRPr/>
            </a:pPr>
            <a:r>
              <a:rPr lang="en-US" sz="2400" dirty="0" smtClean="0"/>
              <a:t>when it doesn’t take too much time</a:t>
            </a:r>
          </a:p>
        </p:txBody>
      </p:sp>
      <p:sp>
        <p:nvSpPr>
          <p:cNvPr id="17410"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17411" name="Slide Number Placeholder 5"/>
          <p:cNvSpPr>
            <a:spLocks noGrp="1"/>
          </p:cNvSpPr>
          <p:nvPr>
            <p:ph type="sldNum" sz="quarter" idx="12"/>
          </p:nvPr>
        </p:nvSpPr>
        <p:spPr/>
        <p:txBody>
          <a:bodyPr/>
          <a:lstStyle/>
          <a:p>
            <a:pPr>
              <a:defRPr/>
            </a:pPr>
            <a:fld id="{6534DE8B-6783-4D14-BC94-A8A791B0417F}" type="slidenum">
              <a:rPr lang="en-US"/>
              <a:pPr>
                <a:defRPr/>
              </a:pPr>
              <a:t>5</a:t>
            </a:fld>
            <a:endParaRPr lang="en-US"/>
          </a:p>
        </p:txBody>
      </p:sp>
      <p:pic>
        <p:nvPicPr>
          <p:cNvPr id="20486" name="Picture 15" descr="MCj039664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828800"/>
            <a:ext cx="1909763"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76400" y="6292334"/>
            <a:ext cx="5089920" cy="369332"/>
          </a:xfrm>
          <a:prstGeom prst="rect">
            <a:avLst/>
          </a:prstGeom>
          <a:noFill/>
        </p:spPr>
        <p:txBody>
          <a:bodyPr wrap="none" rtlCol="0">
            <a:spAutoFit/>
          </a:bodyPr>
          <a:lstStyle/>
          <a:p>
            <a:r>
              <a:rPr lang="en-US" dirty="0">
                <a:hlinkClick r:id="rId5"/>
              </a:rPr>
              <a:t>http://www.qotfc.edu.au/resource/?</a:t>
            </a:r>
            <a:r>
              <a:rPr lang="en-US" dirty="0" smtClean="0">
                <a:hlinkClick r:id="rId5"/>
              </a:rPr>
              <a:t>page=65375</a:t>
            </a:r>
            <a:r>
              <a:rPr lang="en-US" dirty="0" smtClean="0"/>
              <a:t> </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441325" y="762000"/>
            <a:ext cx="8229600" cy="914400"/>
          </a:xfrm>
        </p:spPr>
        <p:txBody>
          <a:bodyPr/>
          <a:lstStyle/>
          <a:p>
            <a:pPr eaLnBrk="1" hangingPunct="1"/>
            <a:r>
              <a:rPr lang="en-US" smtClean="0"/>
              <a:t>Transfer of Learner Control</a:t>
            </a:r>
          </a:p>
        </p:txBody>
      </p:sp>
      <p:sp>
        <p:nvSpPr>
          <p:cNvPr id="2" name="Date Placeholder 2"/>
          <p:cNvSpPr>
            <a:spLocks noGrp="1"/>
          </p:cNvSpPr>
          <p:nvPr>
            <p:ph type="dt" sz="quarter" idx="10"/>
          </p:nvPr>
        </p:nvSpPr>
        <p:spPr/>
        <p:txBody>
          <a:bodyPr/>
          <a:lstStyle/>
          <a:p>
            <a:pPr>
              <a:defRPr/>
            </a:pPr>
            <a:r>
              <a:rPr lang="en-US" smtClean="0"/>
              <a:t>Learning Styles and Approaches</a:t>
            </a:r>
            <a:endParaRPr lang="en-US"/>
          </a:p>
        </p:txBody>
      </p:sp>
      <p:sp>
        <p:nvSpPr>
          <p:cNvPr id="18435" name="Slide Number Placeholder 4"/>
          <p:cNvSpPr>
            <a:spLocks noGrp="1"/>
          </p:cNvSpPr>
          <p:nvPr>
            <p:ph type="sldNum" sz="quarter" idx="12"/>
          </p:nvPr>
        </p:nvSpPr>
        <p:spPr/>
        <p:txBody>
          <a:bodyPr/>
          <a:lstStyle/>
          <a:p>
            <a:pPr>
              <a:defRPr/>
            </a:pPr>
            <a:fld id="{5232CB8E-DD8A-4626-9D3D-81743774EB54}" type="slidenum">
              <a:rPr lang="en-US"/>
              <a:pPr>
                <a:defRPr/>
              </a:pPr>
              <a:t>6</a:t>
            </a:fld>
            <a:endParaRPr lang="en-US"/>
          </a:p>
        </p:txBody>
      </p:sp>
      <p:sp>
        <p:nvSpPr>
          <p:cNvPr id="21509" name="Rectangle 2"/>
          <p:cNvSpPr>
            <a:spLocks noChangeArrowheads="1"/>
          </p:cNvSpPr>
          <p:nvPr/>
        </p:nvSpPr>
        <p:spPr bwMode="auto">
          <a:xfrm>
            <a:off x="457200" y="1676400"/>
            <a:ext cx="8305800" cy="4800600"/>
          </a:xfrm>
          <a:prstGeom prst="rect">
            <a:avLst/>
          </a:prstGeom>
          <a:gradFill rotWithShape="1">
            <a:gsLst>
              <a:gs pos="0">
                <a:srgbClr val="FFFF99"/>
              </a:gs>
              <a:gs pos="100000">
                <a:srgbClr val="FFFFFF"/>
              </a:gs>
            </a:gsLst>
            <a:lin ang="0" scaled="1"/>
          </a:gradFill>
          <a:ln w="9525">
            <a:solidFill>
              <a:schemeClr val="tx1"/>
            </a:solidFill>
            <a:miter lim="800000"/>
            <a:headEnd/>
            <a:tailEnd/>
          </a:ln>
        </p:spPr>
        <p:txBody>
          <a:bodyPr wrap="none" anchor="ctr"/>
          <a:lstStyle/>
          <a:p>
            <a:endParaRPr lang="en-US"/>
          </a:p>
        </p:txBody>
      </p:sp>
      <p:sp>
        <p:nvSpPr>
          <p:cNvPr id="21510" name="Arc 4"/>
          <p:cNvSpPr>
            <a:spLocks/>
          </p:cNvSpPr>
          <p:nvPr/>
        </p:nvSpPr>
        <p:spPr bwMode="auto">
          <a:xfrm rot="10800000">
            <a:off x="2479675" y="1600200"/>
            <a:ext cx="4529138" cy="3619500"/>
          </a:xfrm>
          <a:custGeom>
            <a:avLst/>
            <a:gdLst>
              <a:gd name="T0" fmla="*/ 2147483647 w 20878"/>
              <a:gd name="T1" fmla="*/ 0 h 21599"/>
              <a:gd name="T2" fmla="*/ 2147483647 w 20878"/>
              <a:gd name="T3" fmla="*/ 2147483647 h 21599"/>
              <a:gd name="T4" fmla="*/ 0 w 20878"/>
              <a:gd name="T5" fmla="*/ 2147483647 h 21599"/>
              <a:gd name="T6" fmla="*/ 0 60000 65536"/>
              <a:gd name="T7" fmla="*/ 0 60000 65536"/>
              <a:gd name="T8" fmla="*/ 0 60000 65536"/>
              <a:gd name="T9" fmla="*/ 0 w 20878"/>
              <a:gd name="T10" fmla="*/ 0 h 21599"/>
              <a:gd name="T11" fmla="*/ 20878 w 20878"/>
              <a:gd name="T12" fmla="*/ 21599 h 21599"/>
            </a:gdLst>
            <a:ahLst/>
            <a:cxnLst>
              <a:cxn ang="T6">
                <a:pos x="T0" y="T1"/>
              </a:cxn>
              <a:cxn ang="T7">
                <a:pos x="T2" y="T3"/>
              </a:cxn>
              <a:cxn ang="T8">
                <a:pos x="T4" y="T5"/>
              </a:cxn>
            </a:cxnLst>
            <a:rect l="T9" t="T10" r="T11" b="T12"/>
            <a:pathLst>
              <a:path w="20878" h="21599" fill="none" extrusionOk="0">
                <a:moveTo>
                  <a:pt x="182" y="-1"/>
                </a:moveTo>
                <a:cubicBezTo>
                  <a:pt x="9910" y="81"/>
                  <a:pt x="18383" y="6656"/>
                  <a:pt x="20877" y="16060"/>
                </a:cubicBezTo>
              </a:path>
              <a:path w="20878" h="21599" stroke="0" extrusionOk="0">
                <a:moveTo>
                  <a:pt x="182" y="-1"/>
                </a:moveTo>
                <a:cubicBezTo>
                  <a:pt x="9910" y="81"/>
                  <a:pt x="18383" y="6656"/>
                  <a:pt x="20877" y="16060"/>
                </a:cubicBezTo>
                <a:lnTo>
                  <a:pt x="0" y="21599"/>
                </a:lnTo>
                <a:lnTo>
                  <a:pt x="182" y="-1"/>
                </a:lnTo>
                <a:close/>
              </a:path>
            </a:pathLst>
          </a:custGeom>
          <a:noFill/>
          <a:ln w="57150">
            <a:solidFill>
              <a:srgbClr val="990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21511" name="Line 5"/>
          <p:cNvSpPr>
            <a:spLocks noChangeShapeType="1"/>
          </p:cNvSpPr>
          <p:nvPr/>
        </p:nvSpPr>
        <p:spPr bwMode="auto">
          <a:xfrm>
            <a:off x="1905000" y="2170113"/>
            <a:ext cx="0" cy="35052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6"/>
          <p:cNvSpPr>
            <a:spLocks noChangeShapeType="1"/>
          </p:cNvSpPr>
          <p:nvPr/>
        </p:nvSpPr>
        <p:spPr bwMode="auto">
          <a:xfrm flipH="1">
            <a:off x="1905000" y="5675313"/>
            <a:ext cx="5181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Text Box 7"/>
          <p:cNvSpPr txBox="1">
            <a:spLocks noChangeArrowheads="1"/>
          </p:cNvSpPr>
          <p:nvPr/>
        </p:nvSpPr>
        <p:spPr bwMode="auto">
          <a:xfrm>
            <a:off x="830580" y="5751513"/>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000000"/>
                </a:solidFill>
              </a:rPr>
              <a:t>Time</a:t>
            </a:r>
          </a:p>
        </p:txBody>
      </p:sp>
      <p:sp>
        <p:nvSpPr>
          <p:cNvPr id="21514" name="Line 8"/>
          <p:cNvSpPr>
            <a:spLocks noChangeShapeType="1"/>
          </p:cNvSpPr>
          <p:nvPr/>
        </p:nvSpPr>
        <p:spPr bwMode="auto">
          <a:xfrm flipV="1">
            <a:off x="1706880" y="5981700"/>
            <a:ext cx="57912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5" name="Text Box 9"/>
          <p:cNvSpPr txBox="1">
            <a:spLocks noChangeArrowheads="1"/>
          </p:cNvSpPr>
          <p:nvPr/>
        </p:nvSpPr>
        <p:spPr bwMode="auto">
          <a:xfrm>
            <a:off x="381000" y="232251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000000"/>
                </a:solidFill>
              </a:rPr>
              <a:t>High</a:t>
            </a:r>
            <a:endParaRPr lang="en-US" sz="3200" b="1">
              <a:solidFill>
                <a:srgbClr val="000000"/>
              </a:solidFill>
            </a:endParaRPr>
          </a:p>
        </p:txBody>
      </p:sp>
      <p:sp>
        <p:nvSpPr>
          <p:cNvPr id="21516" name="Text Box 10"/>
          <p:cNvSpPr txBox="1">
            <a:spLocks noChangeArrowheads="1"/>
          </p:cNvSpPr>
          <p:nvPr/>
        </p:nvSpPr>
        <p:spPr bwMode="auto">
          <a:xfrm>
            <a:off x="381000" y="49164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000000"/>
                </a:solidFill>
              </a:rPr>
              <a:t>Low</a:t>
            </a:r>
            <a:endParaRPr lang="en-US" sz="3200" b="1">
              <a:solidFill>
                <a:srgbClr val="000000"/>
              </a:solidFill>
            </a:endParaRPr>
          </a:p>
        </p:txBody>
      </p:sp>
      <p:sp>
        <p:nvSpPr>
          <p:cNvPr id="21517" name="Text Box 11"/>
          <p:cNvSpPr txBox="1">
            <a:spLocks noChangeArrowheads="1"/>
          </p:cNvSpPr>
          <p:nvPr/>
        </p:nvSpPr>
        <p:spPr bwMode="auto">
          <a:xfrm rot="-5400000">
            <a:off x="172244" y="3750469"/>
            <a:ext cx="3008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0000"/>
                </a:solidFill>
              </a:rPr>
              <a:t>Control of Learning</a:t>
            </a:r>
          </a:p>
        </p:txBody>
      </p:sp>
      <p:sp>
        <p:nvSpPr>
          <p:cNvPr id="21518" name="Text Box 12"/>
          <p:cNvSpPr txBox="1">
            <a:spLocks noChangeArrowheads="1"/>
          </p:cNvSpPr>
          <p:nvPr/>
        </p:nvSpPr>
        <p:spPr bwMode="auto">
          <a:xfrm>
            <a:off x="1935480" y="2017713"/>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990000"/>
                </a:solidFill>
              </a:rPr>
              <a:t>Faculty</a:t>
            </a:r>
          </a:p>
        </p:txBody>
      </p:sp>
      <p:sp>
        <p:nvSpPr>
          <p:cNvPr id="21519" name="Arc 13"/>
          <p:cNvSpPr>
            <a:spLocks/>
          </p:cNvSpPr>
          <p:nvPr/>
        </p:nvSpPr>
        <p:spPr bwMode="auto">
          <a:xfrm rot="10800000" flipV="1">
            <a:off x="2466975" y="2551113"/>
            <a:ext cx="4575175" cy="3392487"/>
          </a:xfrm>
          <a:custGeom>
            <a:avLst/>
            <a:gdLst>
              <a:gd name="T0" fmla="*/ 2147483647 w 21090"/>
              <a:gd name="T1" fmla="*/ 0 h 21599"/>
              <a:gd name="T2" fmla="*/ 2147483647 w 21090"/>
              <a:gd name="T3" fmla="*/ 2147483647 h 21599"/>
              <a:gd name="T4" fmla="*/ 0 w 21090"/>
              <a:gd name="T5" fmla="*/ 2147483647 h 21599"/>
              <a:gd name="T6" fmla="*/ 0 60000 65536"/>
              <a:gd name="T7" fmla="*/ 0 60000 65536"/>
              <a:gd name="T8" fmla="*/ 0 60000 65536"/>
              <a:gd name="T9" fmla="*/ 0 w 21090"/>
              <a:gd name="T10" fmla="*/ 0 h 21599"/>
              <a:gd name="T11" fmla="*/ 21090 w 21090"/>
              <a:gd name="T12" fmla="*/ 21599 h 21599"/>
            </a:gdLst>
            <a:ahLst/>
            <a:cxnLst>
              <a:cxn ang="T6">
                <a:pos x="T0" y="T1"/>
              </a:cxn>
              <a:cxn ang="T7">
                <a:pos x="T2" y="T3"/>
              </a:cxn>
              <a:cxn ang="T8">
                <a:pos x="T4" y="T5"/>
              </a:cxn>
            </a:cxnLst>
            <a:rect l="T9" t="T10" r="T11" b="T12"/>
            <a:pathLst>
              <a:path w="21090" h="21599" fill="none" extrusionOk="0">
                <a:moveTo>
                  <a:pt x="182" y="-1"/>
                </a:moveTo>
                <a:cubicBezTo>
                  <a:pt x="10245" y="84"/>
                  <a:pt x="18917" y="7108"/>
                  <a:pt x="21090" y="16934"/>
                </a:cubicBezTo>
              </a:path>
              <a:path w="21090" h="21599" stroke="0" extrusionOk="0">
                <a:moveTo>
                  <a:pt x="182" y="-1"/>
                </a:moveTo>
                <a:cubicBezTo>
                  <a:pt x="10245" y="84"/>
                  <a:pt x="18917" y="7108"/>
                  <a:pt x="21090" y="16934"/>
                </a:cubicBezTo>
                <a:lnTo>
                  <a:pt x="0" y="21599"/>
                </a:lnTo>
                <a:lnTo>
                  <a:pt x="182" y="-1"/>
                </a:lnTo>
                <a:close/>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0" name="Text Box 14"/>
          <p:cNvSpPr txBox="1">
            <a:spLocks noChangeArrowheads="1"/>
          </p:cNvSpPr>
          <p:nvPr/>
        </p:nvSpPr>
        <p:spPr bwMode="auto">
          <a:xfrm>
            <a:off x="1935480" y="514508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800000"/>
                </a:solidFill>
              </a:rPr>
              <a:t>Student</a:t>
            </a:r>
          </a:p>
        </p:txBody>
      </p:sp>
      <p:sp>
        <p:nvSpPr>
          <p:cNvPr id="17" name="Text Box 14"/>
          <p:cNvSpPr txBox="1">
            <a:spLocks noChangeArrowheads="1"/>
          </p:cNvSpPr>
          <p:nvPr/>
        </p:nvSpPr>
        <p:spPr bwMode="auto">
          <a:xfrm>
            <a:off x="7010400" y="2286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solidFill>
                  <a:srgbClr val="800000"/>
                </a:solidFill>
              </a:rPr>
              <a:t>Doctor</a:t>
            </a:r>
            <a:endParaRPr lang="en-US" sz="2400" b="1" dirty="0">
              <a:solidFill>
                <a:srgbClr val="800000"/>
              </a:solidFill>
            </a:endParaRPr>
          </a:p>
        </p:txBody>
      </p:sp>
      <p:sp>
        <p:nvSpPr>
          <p:cNvPr id="18" name="Text Box 12"/>
          <p:cNvSpPr txBox="1">
            <a:spLocks noChangeArrowheads="1"/>
          </p:cNvSpPr>
          <p:nvPr/>
        </p:nvSpPr>
        <p:spPr bwMode="auto">
          <a:xfrm>
            <a:off x="7042150" y="4991101"/>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990000"/>
                </a:solidFill>
              </a:rPr>
              <a:t>Faculty</a:t>
            </a:r>
          </a:p>
        </p:txBody>
      </p:sp>
      <p:sp>
        <p:nvSpPr>
          <p:cNvPr id="19" name="Text Box 7"/>
          <p:cNvSpPr txBox="1">
            <a:spLocks noChangeArrowheads="1"/>
          </p:cNvSpPr>
          <p:nvPr/>
        </p:nvSpPr>
        <p:spPr bwMode="auto">
          <a:xfrm>
            <a:off x="2286000" y="5751513"/>
            <a:ext cx="2422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solidFill>
                  <a:srgbClr val="000000"/>
                </a:solidFill>
              </a:rPr>
              <a:t>Medical School</a:t>
            </a:r>
            <a:endParaRPr lang="en-US" sz="2400" b="1" dirty="0">
              <a:solidFill>
                <a:srgbClr val="000000"/>
              </a:solidFill>
            </a:endParaRPr>
          </a:p>
        </p:txBody>
      </p:sp>
      <p:sp>
        <p:nvSpPr>
          <p:cNvPr id="20" name="Line 8"/>
          <p:cNvSpPr>
            <a:spLocks noChangeShapeType="1"/>
          </p:cNvSpPr>
          <p:nvPr/>
        </p:nvSpPr>
        <p:spPr bwMode="auto">
          <a:xfrm flipV="1">
            <a:off x="4708458" y="5981700"/>
            <a:ext cx="57912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8"/>
          <p:cNvSpPr>
            <a:spLocks noChangeShapeType="1"/>
          </p:cNvSpPr>
          <p:nvPr/>
        </p:nvSpPr>
        <p:spPr bwMode="auto">
          <a:xfrm flipV="1">
            <a:off x="7010400" y="5981700"/>
            <a:ext cx="57912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7"/>
          <p:cNvSpPr txBox="1">
            <a:spLocks noChangeArrowheads="1"/>
          </p:cNvSpPr>
          <p:nvPr/>
        </p:nvSpPr>
        <p:spPr bwMode="auto">
          <a:xfrm>
            <a:off x="5257800" y="5751513"/>
            <a:ext cx="1725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solidFill>
                  <a:srgbClr val="000000"/>
                </a:solidFill>
              </a:rPr>
              <a:t>Residency</a:t>
            </a:r>
            <a:endParaRPr lang="en-US" sz="2400" b="1" dirty="0">
              <a:solidFill>
                <a:srgbClr val="0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19"/>
                                        </p:tgtEl>
                                        <p:attrNameLst>
                                          <p:attrName>style.visibility</p:attrName>
                                        </p:attrNameLst>
                                      </p:cBhvr>
                                      <p:to>
                                        <p:strVal val="visible"/>
                                      </p:to>
                                    </p:set>
                                    <p:animEffect transition="in" filter="wipe(left)">
                                      <p:cBhvr>
                                        <p:cTn id="7" dur="5000"/>
                                        <p:tgtEl>
                                          <p:spTgt spid="215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wipe(left)">
                                      <p:cBhvr>
                                        <p:cTn id="10" dur="5000"/>
                                        <p:tgtEl>
                                          <p:spTgt spid="21510"/>
                                        </p:tgtEl>
                                      </p:cBhvr>
                                    </p:animEffect>
                                  </p:childTnLst>
                                </p:cTn>
                              </p:par>
                            </p:childTnLst>
                          </p:cTn>
                        </p:par>
                        <p:par>
                          <p:cTn id="11" fill="hold">
                            <p:stCondLst>
                              <p:cond delay="500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5000"/>
                            </p:stCondLst>
                            <p:childTnLst>
                              <p:par>
                                <p:cTn id="15" presetID="10" presetClass="exit" presetSubtype="0" fill="hold" grpId="1" nodeType="afterEffect">
                                  <p:stCondLst>
                                    <p:cond delay="0"/>
                                  </p:stCondLst>
                                  <p:childTnLst>
                                    <p:animEffect transition="out" filter="fade">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childTnLst>
                          </p:cTn>
                        </p:par>
                        <p:par>
                          <p:cTn id="18" fill="hold">
                            <p:stCondLst>
                              <p:cond delay="7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9" grpId="0" animBg="1"/>
      <p:bldP spid="17" grpId="0"/>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990600" y="762000"/>
            <a:ext cx="6934200" cy="1143000"/>
          </a:xfrm>
        </p:spPr>
        <p:txBody>
          <a:bodyPr/>
          <a:lstStyle/>
          <a:p>
            <a:pPr eaLnBrk="1" hangingPunct="1"/>
            <a:r>
              <a:rPr lang="en-US" sz="3600" dirty="0" smtClean="0"/>
              <a:t>Inventory of Learning Styles</a:t>
            </a:r>
          </a:p>
        </p:txBody>
      </p:sp>
      <p:sp>
        <p:nvSpPr>
          <p:cNvPr id="2" name="Date Placeholder 2"/>
          <p:cNvSpPr>
            <a:spLocks noGrp="1"/>
          </p:cNvSpPr>
          <p:nvPr>
            <p:ph type="dt" sz="quarter" idx="10"/>
          </p:nvPr>
        </p:nvSpPr>
        <p:spPr/>
        <p:txBody>
          <a:bodyPr/>
          <a:lstStyle/>
          <a:p>
            <a:pPr>
              <a:defRPr/>
            </a:pPr>
            <a:r>
              <a:rPr lang="en-US" smtClean="0"/>
              <a:t>Learning Styles and Approaches</a:t>
            </a:r>
            <a:endParaRPr lang="en-US"/>
          </a:p>
        </p:txBody>
      </p:sp>
      <p:sp>
        <p:nvSpPr>
          <p:cNvPr id="22531" name="Slide Number Placeholder 4"/>
          <p:cNvSpPr>
            <a:spLocks noGrp="1"/>
          </p:cNvSpPr>
          <p:nvPr>
            <p:ph type="sldNum" sz="quarter" idx="12"/>
          </p:nvPr>
        </p:nvSpPr>
        <p:spPr/>
        <p:txBody>
          <a:bodyPr/>
          <a:lstStyle/>
          <a:p>
            <a:pPr>
              <a:defRPr/>
            </a:pPr>
            <a:fld id="{DE819043-0F13-4F41-B8CE-AB6617A6B441}" type="slidenum">
              <a:rPr lang="en-US"/>
              <a:pPr>
                <a:defRPr/>
              </a:pPr>
              <a:t>7</a:t>
            </a:fld>
            <a:endParaRPr lang="en-US"/>
          </a:p>
        </p:txBody>
      </p:sp>
      <p:sp>
        <p:nvSpPr>
          <p:cNvPr id="200710" name="Text Box 6"/>
          <p:cNvSpPr txBox="1">
            <a:spLocks noChangeArrowheads="1"/>
          </p:cNvSpPr>
          <p:nvPr/>
        </p:nvSpPr>
        <p:spPr bwMode="auto">
          <a:xfrm>
            <a:off x="1295400" y="4219575"/>
            <a:ext cx="1425575" cy="519112"/>
          </a:xfrm>
          <a:prstGeom prst="rect">
            <a:avLst/>
          </a:prstGeom>
          <a:noFill/>
          <a:ln w="9525">
            <a:noFill/>
            <a:miter lim="800000"/>
            <a:headEnd/>
            <a:tailEnd/>
          </a:ln>
          <a:effectLst/>
        </p:spPr>
        <p:txBody>
          <a:bodyPr>
            <a:spAutoFit/>
          </a:bodyPr>
          <a:lstStyle/>
          <a:p>
            <a:pPr algn="r" eaLnBrk="0" hangingPunct="0">
              <a:spcBef>
                <a:spcPct val="50000"/>
              </a:spcBef>
              <a:defRPr/>
            </a:pPr>
            <a:r>
              <a:rPr lang="en-US" sz="2800">
                <a:solidFill>
                  <a:schemeClr val="accent2"/>
                </a:solidFill>
                <a:effectLst>
                  <a:outerShdw blurRad="38100" dist="38100" dir="2700000" algn="tl">
                    <a:srgbClr val="C0C0C0"/>
                  </a:outerShdw>
                </a:effectLst>
                <a:cs typeface="+mn-cs"/>
              </a:rPr>
              <a:t>Visual</a:t>
            </a:r>
          </a:p>
        </p:txBody>
      </p:sp>
      <p:sp>
        <p:nvSpPr>
          <p:cNvPr id="25606" name="Line 7"/>
          <p:cNvSpPr>
            <a:spLocks noChangeShapeType="1"/>
          </p:cNvSpPr>
          <p:nvPr/>
        </p:nvSpPr>
        <p:spPr bwMode="auto">
          <a:xfrm>
            <a:off x="2705100" y="4448175"/>
            <a:ext cx="3581400" cy="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712" name="Text Box 8"/>
          <p:cNvSpPr txBox="1">
            <a:spLocks noChangeArrowheads="1"/>
          </p:cNvSpPr>
          <p:nvPr/>
        </p:nvSpPr>
        <p:spPr bwMode="auto">
          <a:xfrm>
            <a:off x="6248400" y="4219575"/>
            <a:ext cx="1371600" cy="519112"/>
          </a:xfrm>
          <a:prstGeom prst="rect">
            <a:avLst/>
          </a:prstGeom>
          <a:noFill/>
          <a:ln w="9525">
            <a:noFill/>
            <a:miter lim="800000"/>
            <a:headEnd/>
            <a:tailEnd/>
          </a:ln>
          <a:effectLst/>
        </p:spPr>
        <p:txBody>
          <a:bodyPr>
            <a:spAutoFit/>
          </a:bodyPr>
          <a:lstStyle/>
          <a:p>
            <a:pPr eaLnBrk="0" hangingPunct="0">
              <a:spcBef>
                <a:spcPct val="50000"/>
              </a:spcBef>
              <a:defRPr/>
            </a:pPr>
            <a:r>
              <a:rPr lang="en-US" sz="2800">
                <a:solidFill>
                  <a:schemeClr val="accent2"/>
                </a:solidFill>
                <a:effectLst>
                  <a:outerShdw blurRad="38100" dist="38100" dir="2700000" algn="tl">
                    <a:srgbClr val="C0C0C0"/>
                  </a:outerShdw>
                </a:effectLst>
                <a:cs typeface="+mn-cs"/>
              </a:rPr>
              <a:t>Verbal</a:t>
            </a:r>
          </a:p>
        </p:txBody>
      </p:sp>
      <p:sp>
        <p:nvSpPr>
          <p:cNvPr id="200713" name="Text Box 9"/>
          <p:cNvSpPr txBox="1">
            <a:spLocks noChangeArrowheads="1"/>
          </p:cNvSpPr>
          <p:nvPr/>
        </p:nvSpPr>
        <p:spPr bwMode="auto">
          <a:xfrm>
            <a:off x="990600" y="3209925"/>
            <a:ext cx="1730375" cy="519112"/>
          </a:xfrm>
          <a:prstGeom prst="rect">
            <a:avLst/>
          </a:prstGeom>
          <a:noFill/>
          <a:ln w="9525">
            <a:noFill/>
            <a:miter lim="800000"/>
            <a:headEnd/>
            <a:tailEnd/>
          </a:ln>
          <a:effectLst/>
        </p:spPr>
        <p:txBody>
          <a:bodyPr>
            <a:spAutoFit/>
          </a:bodyPr>
          <a:lstStyle/>
          <a:p>
            <a:pPr algn="r" eaLnBrk="0" hangingPunct="0">
              <a:spcBef>
                <a:spcPct val="50000"/>
              </a:spcBef>
              <a:defRPr/>
            </a:pPr>
            <a:r>
              <a:rPr lang="en-US" sz="2800">
                <a:solidFill>
                  <a:schemeClr val="accent2"/>
                </a:solidFill>
                <a:effectLst>
                  <a:outerShdw blurRad="38100" dist="38100" dir="2700000" algn="tl">
                    <a:srgbClr val="C0C0C0"/>
                  </a:outerShdw>
                </a:effectLst>
                <a:cs typeface="+mn-cs"/>
              </a:rPr>
              <a:t>Sensing</a:t>
            </a:r>
          </a:p>
        </p:txBody>
      </p:sp>
      <p:sp>
        <p:nvSpPr>
          <p:cNvPr id="25609" name="Line 10"/>
          <p:cNvSpPr>
            <a:spLocks noChangeShapeType="1"/>
          </p:cNvSpPr>
          <p:nvPr/>
        </p:nvSpPr>
        <p:spPr bwMode="auto">
          <a:xfrm>
            <a:off x="2705100" y="3475037"/>
            <a:ext cx="3581400" cy="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715" name="Text Box 11"/>
          <p:cNvSpPr txBox="1">
            <a:spLocks noChangeArrowheads="1"/>
          </p:cNvSpPr>
          <p:nvPr/>
        </p:nvSpPr>
        <p:spPr bwMode="auto">
          <a:xfrm>
            <a:off x="6248400" y="3209925"/>
            <a:ext cx="2057400" cy="519112"/>
          </a:xfrm>
          <a:prstGeom prst="rect">
            <a:avLst/>
          </a:prstGeom>
          <a:noFill/>
          <a:ln w="9525">
            <a:noFill/>
            <a:miter lim="800000"/>
            <a:headEnd/>
            <a:tailEnd/>
          </a:ln>
          <a:effectLst/>
        </p:spPr>
        <p:txBody>
          <a:bodyPr>
            <a:spAutoFit/>
          </a:bodyPr>
          <a:lstStyle/>
          <a:p>
            <a:pPr eaLnBrk="0" hangingPunct="0">
              <a:spcBef>
                <a:spcPct val="50000"/>
              </a:spcBef>
              <a:defRPr/>
            </a:pPr>
            <a:r>
              <a:rPr lang="en-US" sz="2800">
                <a:solidFill>
                  <a:schemeClr val="accent2"/>
                </a:solidFill>
                <a:effectLst>
                  <a:outerShdw blurRad="38100" dist="38100" dir="2700000" algn="tl">
                    <a:srgbClr val="C0C0C0"/>
                  </a:outerShdw>
                </a:effectLst>
                <a:cs typeface="+mn-cs"/>
              </a:rPr>
              <a:t>Intuitive</a:t>
            </a:r>
          </a:p>
        </p:txBody>
      </p:sp>
      <p:sp>
        <p:nvSpPr>
          <p:cNvPr id="200716" name="Text Box 12"/>
          <p:cNvSpPr txBox="1">
            <a:spLocks noChangeArrowheads="1"/>
          </p:cNvSpPr>
          <p:nvPr/>
        </p:nvSpPr>
        <p:spPr bwMode="auto">
          <a:xfrm>
            <a:off x="1295400" y="2335213"/>
            <a:ext cx="1425575" cy="519112"/>
          </a:xfrm>
          <a:prstGeom prst="rect">
            <a:avLst/>
          </a:prstGeom>
          <a:noFill/>
          <a:ln w="9525">
            <a:noFill/>
            <a:miter lim="800000"/>
            <a:headEnd/>
            <a:tailEnd/>
          </a:ln>
          <a:effectLst/>
        </p:spPr>
        <p:txBody>
          <a:bodyPr>
            <a:spAutoFit/>
          </a:bodyPr>
          <a:lstStyle/>
          <a:p>
            <a:pPr algn="r" eaLnBrk="0" hangingPunct="0">
              <a:spcBef>
                <a:spcPct val="50000"/>
              </a:spcBef>
              <a:defRPr/>
            </a:pPr>
            <a:r>
              <a:rPr lang="en-US" sz="2800">
                <a:solidFill>
                  <a:schemeClr val="accent2"/>
                </a:solidFill>
                <a:effectLst>
                  <a:outerShdw blurRad="38100" dist="38100" dir="2700000" algn="tl">
                    <a:srgbClr val="C0C0C0"/>
                  </a:outerShdw>
                </a:effectLst>
                <a:cs typeface="+mn-cs"/>
              </a:rPr>
              <a:t>Active</a:t>
            </a:r>
          </a:p>
        </p:txBody>
      </p:sp>
      <p:sp>
        <p:nvSpPr>
          <p:cNvPr id="25612" name="Line 13"/>
          <p:cNvSpPr>
            <a:spLocks noChangeShapeType="1"/>
          </p:cNvSpPr>
          <p:nvPr/>
        </p:nvSpPr>
        <p:spPr bwMode="auto">
          <a:xfrm>
            <a:off x="2705100" y="2563813"/>
            <a:ext cx="3581400" cy="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718" name="Text Box 14"/>
          <p:cNvSpPr txBox="1">
            <a:spLocks noChangeArrowheads="1"/>
          </p:cNvSpPr>
          <p:nvPr/>
        </p:nvSpPr>
        <p:spPr bwMode="auto">
          <a:xfrm>
            <a:off x="6248400" y="2335213"/>
            <a:ext cx="2133600" cy="519112"/>
          </a:xfrm>
          <a:prstGeom prst="rect">
            <a:avLst/>
          </a:prstGeom>
          <a:noFill/>
          <a:ln w="9525">
            <a:noFill/>
            <a:miter lim="800000"/>
            <a:headEnd/>
            <a:tailEnd/>
          </a:ln>
          <a:effectLst/>
        </p:spPr>
        <p:txBody>
          <a:bodyPr>
            <a:spAutoFit/>
          </a:bodyPr>
          <a:lstStyle/>
          <a:p>
            <a:pPr eaLnBrk="0" hangingPunct="0">
              <a:spcBef>
                <a:spcPct val="50000"/>
              </a:spcBef>
              <a:defRPr/>
            </a:pPr>
            <a:r>
              <a:rPr lang="en-US" sz="2800">
                <a:solidFill>
                  <a:schemeClr val="accent2"/>
                </a:solidFill>
                <a:effectLst>
                  <a:outerShdw blurRad="38100" dist="38100" dir="2700000" algn="tl">
                    <a:srgbClr val="C0C0C0"/>
                  </a:outerShdw>
                </a:effectLst>
                <a:cs typeface="+mn-cs"/>
              </a:rPr>
              <a:t>Reflective</a:t>
            </a:r>
          </a:p>
        </p:txBody>
      </p:sp>
      <p:sp>
        <p:nvSpPr>
          <p:cNvPr id="25614" name="Line 15"/>
          <p:cNvSpPr>
            <a:spLocks noChangeShapeType="1"/>
          </p:cNvSpPr>
          <p:nvPr/>
        </p:nvSpPr>
        <p:spPr bwMode="auto">
          <a:xfrm>
            <a:off x="2705100" y="5521325"/>
            <a:ext cx="3581400" cy="0"/>
          </a:xfrm>
          <a:prstGeom prst="line">
            <a:avLst/>
          </a:prstGeom>
          <a:noFill/>
          <a:ln w="76200">
            <a:solidFill>
              <a:srgbClr val="8B5B7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720" name="Text Box 16"/>
          <p:cNvSpPr txBox="1">
            <a:spLocks noChangeArrowheads="1"/>
          </p:cNvSpPr>
          <p:nvPr/>
        </p:nvSpPr>
        <p:spPr bwMode="auto">
          <a:xfrm>
            <a:off x="0" y="5257800"/>
            <a:ext cx="2720975" cy="519112"/>
          </a:xfrm>
          <a:prstGeom prst="rect">
            <a:avLst/>
          </a:prstGeom>
          <a:noFill/>
          <a:ln w="9525">
            <a:noFill/>
            <a:miter lim="800000"/>
            <a:headEnd/>
            <a:tailEnd/>
          </a:ln>
          <a:effectLst/>
        </p:spPr>
        <p:txBody>
          <a:bodyPr>
            <a:spAutoFit/>
          </a:bodyPr>
          <a:lstStyle/>
          <a:p>
            <a:pPr algn="r" eaLnBrk="0" hangingPunct="0">
              <a:spcBef>
                <a:spcPct val="50000"/>
              </a:spcBef>
              <a:defRPr/>
            </a:pPr>
            <a:r>
              <a:rPr lang="en-US" sz="2800" dirty="0">
                <a:solidFill>
                  <a:schemeClr val="accent2"/>
                </a:solidFill>
                <a:effectLst>
                  <a:outerShdw blurRad="38100" dist="38100" dir="2700000" algn="tl">
                    <a:srgbClr val="C0C0C0"/>
                  </a:outerShdw>
                </a:effectLst>
                <a:cs typeface="+mn-cs"/>
              </a:rPr>
              <a:t>Sequential</a:t>
            </a:r>
          </a:p>
        </p:txBody>
      </p:sp>
      <p:sp>
        <p:nvSpPr>
          <p:cNvPr id="200721" name="Text Box 17"/>
          <p:cNvSpPr txBox="1">
            <a:spLocks noChangeArrowheads="1"/>
          </p:cNvSpPr>
          <p:nvPr/>
        </p:nvSpPr>
        <p:spPr bwMode="auto">
          <a:xfrm>
            <a:off x="6248400" y="5292725"/>
            <a:ext cx="1828800" cy="519112"/>
          </a:xfrm>
          <a:prstGeom prst="rect">
            <a:avLst/>
          </a:prstGeom>
          <a:noFill/>
          <a:ln w="9525">
            <a:noFill/>
            <a:miter lim="800000"/>
            <a:headEnd/>
            <a:tailEnd/>
          </a:ln>
          <a:effectLst/>
        </p:spPr>
        <p:txBody>
          <a:bodyPr>
            <a:spAutoFit/>
          </a:bodyPr>
          <a:lstStyle/>
          <a:p>
            <a:pPr eaLnBrk="0" hangingPunct="0">
              <a:spcBef>
                <a:spcPct val="50000"/>
              </a:spcBef>
              <a:defRPr/>
            </a:pPr>
            <a:r>
              <a:rPr lang="en-US" sz="2800">
                <a:solidFill>
                  <a:schemeClr val="accent2"/>
                </a:solidFill>
                <a:effectLst>
                  <a:outerShdw blurRad="38100" dist="38100" dir="2700000" algn="tl">
                    <a:srgbClr val="C0C0C0"/>
                  </a:outerShdw>
                </a:effectLst>
                <a:cs typeface="+mn-cs"/>
              </a:rPr>
              <a:t>Global</a:t>
            </a:r>
          </a:p>
        </p:txBody>
      </p:sp>
      <p:sp>
        <p:nvSpPr>
          <p:cNvPr id="25617" name="Text Box 18"/>
          <p:cNvSpPr txBox="1">
            <a:spLocks noChangeArrowheads="1"/>
          </p:cNvSpPr>
          <p:nvPr/>
        </p:nvSpPr>
        <p:spPr bwMode="auto">
          <a:xfrm>
            <a:off x="2895600" y="1639888"/>
            <a:ext cx="318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a:solidFill>
                  <a:srgbClr val="003399"/>
                </a:solidFill>
                <a:latin typeface="Times New Roman" pitchFamily="18" charset="0"/>
                <a:hlinkClick r:id="rId4"/>
              </a:rPr>
              <a:t>Felder-Silverman Model</a:t>
            </a:r>
            <a:endParaRPr lang="en-US" sz="2400">
              <a:solidFill>
                <a:srgbClr val="003399"/>
              </a:solidFill>
              <a:latin typeface="Times New Roman" pitchFamily="18" charset="0"/>
            </a:endParaRPr>
          </a:p>
        </p:txBody>
      </p:sp>
      <p:sp>
        <p:nvSpPr>
          <p:cNvPr id="200723" name="Text Box 19"/>
          <p:cNvSpPr txBox="1">
            <a:spLocks noChangeArrowheads="1"/>
          </p:cNvSpPr>
          <p:nvPr/>
        </p:nvSpPr>
        <p:spPr bwMode="auto">
          <a:xfrm>
            <a:off x="3443288" y="2097088"/>
            <a:ext cx="1828800" cy="519112"/>
          </a:xfrm>
          <a:prstGeom prst="rect">
            <a:avLst/>
          </a:prstGeom>
          <a:noFill/>
          <a:ln w="9525">
            <a:noFill/>
            <a:miter lim="800000"/>
            <a:headEnd/>
            <a:tailEnd/>
          </a:ln>
          <a:effectLst/>
        </p:spPr>
        <p:txBody>
          <a:bodyPr>
            <a:spAutoFit/>
          </a:bodyPr>
          <a:lstStyle/>
          <a:p>
            <a:pPr algn="ctr" eaLnBrk="0" hangingPunct="0">
              <a:spcBef>
                <a:spcPct val="50000"/>
              </a:spcBef>
              <a:defRPr/>
            </a:pPr>
            <a:r>
              <a:rPr lang="en-US" sz="2800">
                <a:solidFill>
                  <a:schemeClr val="accent2"/>
                </a:solidFill>
                <a:effectLst>
                  <a:outerShdw blurRad="38100" dist="38100" dir="2700000" algn="tl">
                    <a:srgbClr val="C0C0C0"/>
                  </a:outerShdw>
                </a:effectLst>
                <a:latin typeface="Times New Roman" pitchFamily="18" charset="0"/>
                <a:cs typeface="+mn-cs"/>
              </a:rPr>
              <a:t>Decision</a:t>
            </a:r>
          </a:p>
        </p:txBody>
      </p:sp>
      <p:sp>
        <p:nvSpPr>
          <p:cNvPr id="200724" name="Text Box 20"/>
          <p:cNvSpPr txBox="1">
            <a:spLocks noChangeArrowheads="1"/>
          </p:cNvSpPr>
          <p:nvPr/>
        </p:nvSpPr>
        <p:spPr bwMode="auto">
          <a:xfrm>
            <a:off x="3519488" y="2971800"/>
            <a:ext cx="1828800" cy="519112"/>
          </a:xfrm>
          <a:prstGeom prst="rect">
            <a:avLst/>
          </a:prstGeom>
          <a:noFill/>
          <a:ln w="9525">
            <a:noFill/>
            <a:miter lim="800000"/>
            <a:headEnd/>
            <a:tailEnd/>
          </a:ln>
          <a:effectLst/>
        </p:spPr>
        <p:txBody>
          <a:bodyPr>
            <a:spAutoFit/>
          </a:bodyPr>
          <a:lstStyle/>
          <a:p>
            <a:pPr algn="ctr" eaLnBrk="0" hangingPunct="0">
              <a:spcBef>
                <a:spcPct val="50000"/>
              </a:spcBef>
              <a:defRPr/>
            </a:pPr>
            <a:r>
              <a:rPr lang="en-US" sz="2800">
                <a:solidFill>
                  <a:schemeClr val="accent2"/>
                </a:solidFill>
                <a:effectLst>
                  <a:outerShdw blurRad="38100" dist="38100" dir="2700000" algn="tl">
                    <a:srgbClr val="C0C0C0"/>
                  </a:outerShdw>
                </a:effectLst>
                <a:latin typeface="Times New Roman" pitchFamily="18" charset="0"/>
                <a:cs typeface="+mn-cs"/>
              </a:rPr>
              <a:t>Perception</a:t>
            </a:r>
          </a:p>
        </p:txBody>
      </p:sp>
      <p:sp>
        <p:nvSpPr>
          <p:cNvPr id="200725" name="Text Box 21"/>
          <p:cNvSpPr txBox="1">
            <a:spLocks noChangeArrowheads="1"/>
          </p:cNvSpPr>
          <p:nvPr/>
        </p:nvSpPr>
        <p:spPr bwMode="auto">
          <a:xfrm>
            <a:off x="3581400" y="3962400"/>
            <a:ext cx="1828800" cy="946150"/>
          </a:xfrm>
          <a:prstGeom prst="rect">
            <a:avLst/>
          </a:prstGeom>
          <a:noFill/>
          <a:ln w="9525">
            <a:noFill/>
            <a:miter lim="800000"/>
            <a:headEnd/>
            <a:tailEnd/>
          </a:ln>
          <a:effectLst/>
        </p:spPr>
        <p:txBody>
          <a:bodyPr>
            <a:spAutoFit/>
          </a:bodyPr>
          <a:lstStyle/>
          <a:p>
            <a:pPr algn="ctr" eaLnBrk="0" hangingPunct="0">
              <a:spcBef>
                <a:spcPct val="50000"/>
              </a:spcBef>
              <a:defRPr/>
            </a:pPr>
            <a:r>
              <a:rPr lang="en-US" sz="2800">
                <a:solidFill>
                  <a:schemeClr val="accent2"/>
                </a:solidFill>
                <a:effectLst>
                  <a:outerShdw blurRad="38100" dist="38100" dir="2700000" algn="tl">
                    <a:srgbClr val="C0C0C0"/>
                  </a:outerShdw>
                </a:effectLst>
                <a:latin typeface="Times New Roman" pitchFamily="18" charset="0"/>
                <a:cs typeface="+mn-cs"/>
              </a:rPr>
              <a:t>Sensory Reception</a:t>
            </a:r>
          </a:p>
        </p:txBody>
      </p:sp>
      <p:sp>
        <p:nvSpPr>
          <p:cNvPr id="200726" name="Text Box 22"/>
          <p:cNvSpPr txBox="1">
            <a:spLocks noChangeArrowheads="1"/>
          </p:cNvSpPr>
          <p:nvPr/>
        </p:nvSpPr>
        <p:spPr bwMode="auto">
          <a:xfrm>
            <a:off x="3276600" y="5029200"/>
            <a:ext cx="2181225" cy="519112"/>
          </a:xfrm>
          <a:prstGeom prst="rect">
            <a:avLst/>
          </a:prstGeom>
          <a:noFill/>
          <a:ln w="9525">
            <a:noFill/>
            <a:miter lim="800000"/>
            <a:headEnd/>
            <a:tailEnd/>
          </a:ln>
          <a:effectLst/>
        </p:spPr>
        <p:txBody>
          <a:bodyPr>
            <a:spAutoFit/>
          </a:bodyPr>
          <a:lstStyle/>
          <a:p>
            <a:pPr algn="ctr" eaLnBrk="0" hangingPunct="0">
              <a:spcBef>
                <a:spcPct val="50000"/>
              </a:spcBef>
              <a:defRPr/>
            </a:pPr>
            <a:r>
              <a:rPr lang="en-US" sz="2800" dirty="0">
                <a:solidFill>
                  <a:schemeClr val="accent2"/>
                </a:solidFill>
                <a:effectLst>
                  <a:outerShdw blurRad="38100" dist="38100" dir="2700000" algn="tl">
                    <a:srgbClr val="C0C0C0"/>
                  </a:outerShdw>
                </a:effectLst>
                <a:latin typeface="Times New Roman" pitchFamily="18" charset="0"/>
                <a:cs typeface="+mn-cs"/>
              </a:rPr>
              <a:t>Organization</a:t>
            </a:r>
          </a:p>
        </p:txBody>
      </p:sp>
      <p:sp>
        <p:nvSpPr>
          <p:cNvPr id="200727" name="Text Box 23"/>
          <p:cNvSpPr txBox="1">
            <a:spLocks noChangeArrowheads="1"/>
          </p:cNvSpPr>
          <p:nvPr/>
        </p:nvSpPr>
        <p:spPr bwMode="auto">
          <a:xfrm>
            <a:off x="457200" y="5791200"/>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3600" dirty="0" smtClean="0">
                <a:solidFill>
                  <a:schemeClr val="tx1">
                    <a:lumMod val="85000"/>
                    <a:lumOff val="15000"/>
                  </a:schemeClr>
                </a:solidFill>
                <a:latin typeface="Times New Roman" pitchFamily="18" charset="0"/>
                <a:cs typeface="Times New Roman" pitchFamily="18" charset="0"/>
              </a:rPr>
              <a:t>Weak 1-3  Moderate 5-7  Strong 9-11</a:t>
            </a:r>
          </a:p>
        </p:txBody>
      </p:sp>
    </p:spTree>
    <p:custDataLst>
      <p:tags r:id="rId1"/>
    </p:custData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Active      vs      Reflective</a:t>
            </a:r>
          </a:p>
        </p:txBody>
      </p:sp>
      <p:sp>
        <p:nvSpPr>
          <p:cNvPr id="26627" name="Rectangle 3"/>
          <p:cNvSpPr>
            <a:spLocks noGrp="1" noChangeArrowheads="1"/>
          </p:cNvSpPr>
          <p:nvPr>
            <p:ph sz="half" idx="1"/>
          </p:nvPr>
        </p:nvSpPr>
        <p:spPr/>
        <p:txBody>
          <a:bodyPr/>
          <a:lstStyle/>
          <a:p>
            <a:pPr eaLnBrk="1" hangingPunct="1">
              <a:lnSpc>
                <a:spcPct val="90000"/>
              </a:lnSpc>
            </a:pPr>
            <a:r>
              <a:rPr lang="en-US" sz="2400" smtClean="0"/>
              <a:t>Tend to retain and understand information best by doing something with it—discussing, applying or explaining it to others.</a:t>
            </a:r>
          </a:p>
          <a:p>
            <a:pPr eaLnBrk="1" hangingPunct="1">
              <a:lnSpc>
                <a:spcPct val="90000"/>
              </a:lnSpc>
            </a:pPr>
            <a:r>
              <a:rPr lang="en-US" sz="2400" smtClean="0"/>
              <a:t>"Let's try it out and see how it works"</a:t>
            </a:r>
          </a:p>
          <a:p>
            <a:pPr eaLnBrk="1" hangingPunct="1">
              <a:lnSpc>
                <a:spcPct val="90000"/>
              </a:lnSpc>
            </a:pPr>
            <a:r>
              <a:rPr lang="en-US" sz="2400" smtClean="0"/>
              <a:t>Like to work in group </a:t>
            </a:r>
          </a:p>
          <a:p>
            <a:pPr eaLnBrk="1" hangingPunct="1">
              <a:lnSpc>
                <a:spcPct val="90000"/>
              </a:lnSpc>
            </a:pPr>
            <a:r>
              <a:rPr lang="en-US" sz="2400" smtClean="0"/>
              <a:t>Sitting through lectures hard</a:t>
            </a:r>
          </a:p>
          <a:p>
            <a:pPr eaLnBrk="1" hangingPunct="1">
              <a:lnSpc>
                <a:spcPct val="90000"/>
              </a:lnSpc>
            </a:pPr>
            <a:r>
              <a:rPr lang="en-US" sz="2400" smtClean="0"/>
              <a:t>Usually Extroverts</a:t>
            </a:r>
          </a:p>
        </p:txBody>
      </p:sp>
      <p:sp>
        <p:nvSpPr>
          <p:cNvPr id="26628" name="Rectangle 4"/>
          <p:cNvSpPr>
            <a:spLocks noGrp="1" noChangeArrowheads="1"/>
          </p:cNvSpPr>
          <p:nvPr>
            <p:ph sz="half" idx="2"/>
          </p:nvPr>
        </p:nvSpPr>
        <p:spPr/>
        <p:txBody>
          <a:bodyPr/>
          <a:lstStyle/>
          <a:p>
            <a:pPr eaLnBrk="1" hangingPunct="1">
              <a:lnSpc>
                <a:spcPct val="90000"/>
              </a:lnSpc>
            </a:pPr>
            <a:r>
              <a:rPr lang="en-US" sz="2400" smtClean="0"/>
              <a:t>Prefer to think about it quietly first</a:t>
            </a:r>
          </a:p>
          <a:p>
            <a:pPr eaLnBrk="1" hangingPunct="1">
              <a:lnSpc>
                <a:spcPct val="90000"/>
              </a:lnSpc>
            </a:pPr>
            <a:r>
              <a:rPr lang="en-US" sz="2400" smtClean="0"/>
              <a:t>"Let's think it through first" is reflective learner's response.</a:t>
            </a:r>
          </a:p>
          <a:p>
            <a:pPr eaLnBrk="1" hangingPunct="1">
              <a:lnSpc>
                <a:spcPct val="90000"/>
              </a:lnSpc>
            </a:pPr>
            <a:r>
              <a:rPr lang="en-US" sz="2400" smtClean="0"/>
              <a:t>Reflective learners prefer studying alone</a:t>
            </a:r>
          </a:p>
          <a:p>
            <a:pPr eaLnBrk="1" hangingPunct="1">
              <a:lnSpc>
                <a:spcPct val="90000"/>
              </a:lnSpc>
            </a:pPr>
            <a:r>
              <a:rPr lang="en-US" sz="2400" smtClean="0"/>
              <a:t>Are quiet in group learning situations</a:t>
            </a:r>
          </a:p>
          <a:p>
            <a:pPr eaLnBrk="1" hangingPunct="1">
              <a:lnSpc>
                <a:spcPct val="90000"/>
              </a:lnSpc>
            </a:pPr>
            <a:r>
              <a:rPr lang="en-US" sz="2400" smtClean="0"/>
              <a:t>Usually Introverts</a:t>
            </a:r>
          </a:p>
        </p:txBody>
      </p:sp>
      <p:sp>
        <p:nvSpPr>
          <p:cNvPr id="24578" name="Date Placeholder 4"/>
          <p:cNvSpPr>
            <a:spLocks noGrp="1"/>
          </p:cNvSpPr>
          <p:nvPr>
            <p:ph type="dt" sz="quarter" idx="10"/>
          </p:nvPr>
        </p:nvSpPr>
        <p:spPr/>
        <p:txBody>
          <a:bodyPr/>
          <a:lstStyle/>
          <a:p>
            <a:pPr>
              <a:defRPr/>
            </a:pPr>
            <a:r>
              <a:rPr lang="en-US" smtClean="0"/>
              <a:t>Learning Styles and Approaches</a:t>
            </a:r>
            <a:endParaRPr lang="en-US"/>
          </a:p>
        </p:txBody>
      </p:sp>
      <p:sp>
        <p:nvSpPr>
          <p:cNvPr id="2" name="Slide Number Placeholder 6"/>
          <p:cNvSpPr>
            <a:spLocks noGrp="1"/>
          </p:cNvSpPr>
          <p:nvPr>
            <p:ph type="sldNum" sz="quarter" idx="12"/>
          </p:nvPr>
        </p:nvSpPr>
        <p:spPr/>
        <p:txBody>
          <a:bodyPr/>
          <a:lstStyle/>
          <a:p>
            <a:pPr>
              <a:defRPr/>
            </a:pPr>
            <a:fld id="{63552ECC-ACCB-4BD0-A594-78518DDBB085}" type="slidenum">
              <a:rPr lang="en-US"/>
              <a:pPr>
                <a:defRPr/>
              </a:pPr>
              <a:t>8</a:t>
            </a:fld>
            <a:endParaRPr lang="en-US"/>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title"/>
          </p:nvPr>
        </p:nvSpPr>
        <p:spPr/>
        <p:txBody>
          <a:bodyPr rtlCol="0" anchorCtr="1">
            <a:normAutofit fontScale="90000"/>
          </a:bodyPr>
          <a:lstStyle/>
          <a:p>
            <a:pPr eaLnBrk="1" fontAlgn="auto" hangingPunct="1">
              <a:spcAft>
                <a:spcPts val="0"/>
              </a:spcAft>
              <a:defRPr/>
            </a:pPr>
            <a:r>
              <a:rPr lang="en-US" smtClean="0"/>
              <a:t>Active      vs      Reflective</a:t>
            </a:r>
          </a:p>
        </p:txBody>
      </p:sp>
      <p:sp>
        <p:nvSpPr>
          <p:cNvPr id="27651" name="Rectangle 2"/>
          <p:cNvSpPr>
            <a:spLocks noGrp="1" noChangeArrowheads="1"/>
          </p:cNvSpPr>
          <p:nvPr>
            <p:ph idx="1"/>
          </p:nvPr>
        </p:nvSpPr>
        <p:spPr/>
        <p:txBody>
          <a:bodyPr/>
          <a:lstStyle/>
          <a:p>
            <a:pPr eaLnBrk="1" hangingPunct="1"/>
            <a:r>
              <a:rPr lang="en-US" smtClean="0"/>
              <a:t>The majority of undergraduate students are Active</a:t>
            </a:r>
          </a:p>
          <a:p>
            <a:pPr eaLnBrk="1" hangingPunct="1"/>
            <a:r>
              <a:rPr lang="en-US" smtClean="0"/>
              <a:t> 83% of college student leaders were active </a:t>
            </a:r>
          </a:p>
          <a:p>
            <a:pPr eaLnBrk="1" hangingPunct="1"/>
            <a:r>
              <a:rPr lang="en-US" smtClean="0"/>
              <a:t> 65% of Phi Beta Kappas were reflective </a:t>
            </a:r>
          </a:p>
          <a:p>
            <a:pPr eaLnBrk="1" hangingPunct="1"/>
            <a:r>
              <a:rPr lang="en-US" smtClean="0"/>
              <a:t>Around 62% med students are Active</a:t>
            </a:r>
          </a:p>
          <a:p>
            <a:pPr eaLnBrk="1" hangingPunct="1"/>
            <a:r>
              <a:rPr lang="en-US" smtClean="0"/>
              <a:t>Majority of university professors are Reflective</a:t>
            </a:r>
          </a:p>
          <a:p>
            <a:pPr eaLnBrk="1" hangingPunct="1"/>
            <a:endParaRPr lang="en-US" smtClean="0"/>
          </a:p>
        </p:txBody>
      </p:sp>
      <p:sp>
        <p:nvSpPr>
          <p:cNvPr id="25602" name="Date Placeholder 3"/>
          <p:cNvSpPr>
            <a:spLocks noGrp="1"/>
          </p:cNvSpPr>
          <p:nvPr>
            <p:ph type="dt" sz="quarter" idx="10"/>
          </p:nvPr>
        </p:nvSpPr>
        <p:spPr/>
        <p:txBody>
          <a:bodyPr/>
          <a:lstStyle/>
          <a:p>
            <a:pPr>
              <a:defRPr/>
            </a:pPr>
            <a:r>
              <a:rPr lang="en-US" smtClean="0"/>
              <a:t>Learning Styles and Approaches</a:t>
            </a:r>
            <a:endParaRPr lang="en-US"/>
          </a:p>
        </p:txBody>
      </p:sp>
      <p:sp>
        <p:nvSpPr>
          <p:cNvPr id="2" name="Slide Number Placeholder 5"/>
          <p:cNvSpPr>
            <a:spLocks noGrp="1"/>
          </p:cNvSpPr>
          <p:nvPr>
            <p:ph type="sldNum" sz="quarter" idx="12"/>
          </p:nvPr>
        </p:nvSpPr>
        <p:spPr/>
        <p:txBody>
          <a:bodyPr/>
          <a:lstStyle/>
          <a:p>
            <a:pPr>
              <a:defRPr/>
            </a:pPr>
            <a:fld id="{CEA2B6C4-9EB6-48E5-BFE8-D6560D8A0C74}" type="slidenum">
              <a:rPr lang="en-US"/>
              <a:pPr>
                <a:defRPr/>
              </a:pPr>
              <a:t>9</a:t>
            </a:fld>
            <a:endParaRPr lang="en-US"/>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FIBDISPLAYKEYWORDS" val="True"/>
  <p:tag name="PRRESPONSE4" val="7"/>
  <p:tag name="PRRESPONSE8" val="3"/>
  <p:tag name="TPVERSION" val="2008"/>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1"/>
  <p:tag name="INCLUDEPPT" val="True"/>
  <p:tag name="ZEROBASED" val="False"/>
  <p:tag name="FIBNUMRESULTS" val="5"/>
  <p:tag name="PRRESPONSE3" val="8"/>
  <p:tag name="PRRESPONSE9" val="2"/>
  <p:tag name="SHOWBARVISIBLE" val="True"/>
  <p:tag name="RESPCOUNTERSTYLE" val="-1"/>
  <p:tag name="BACKUPMAINTENANCE" val="7"/>
  <p:tag name="RACEENDPOINTS" val="100"/>
  <p:tag name="MAXRESPONDERS" val="5"/>
  <p:tag name="CUSTOMCELLBACKCOLOR1" val="-657956"/>
  <p:tag name="DISPLAYDEVICEID" val="True"/>
  <p:tag name="CHARTCOLORS" val="0"/>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722948"/>
  <p:tag name="GRIDSIZE" val="{Width=800, Height=600}"/>
  <p:tag name="INCORRECTPOINTVALUE" val="0"/>
  <p:tag name="PRRESPONSE5" val="6"/>
  <p:tag name="USESECONDARYMONITOR" val="True"/>
  <p:tag name="REVIEWONLY" val="False"/>
  <p:tag name="CUSTOMCELLBACKCOLOR3" val="-268652"/>
  <p:tag name="MULTIRESPDIVISOR" val="1"/>
  <p:tag name="FIBINCLUDEOTHER" val="True"/>
  <p:tag name="COUNTDOWNSTYLE" val="-1"/>
  <p:tag name="TEAMSINLEADERBOARD" val="5"/>
  <p:tag name="GRIDPOSITION" val="1"/>
  <p:tag name="PRRESPONSE6" val="5"/>
  <p:tag name="CHARTVALUEFORMAT" val="0%"/>
  <p:tag name="GRIDOPACITY" val="90"/>
  <p:tag name="PRRESPONSE7" val="4"/>
  <p:tag name="BUBBLEVALUEFORMAT" val="0.0"/>
  <p:tag name="FIBDISPLAYRESULTS" val="True"/>
  <p:tag name="CUSTOMCELLBACKCOLOR4" val="-8355712"/>
  <p:tag name="INPUTSOURCE" val="1"/>
  <p:tag name="PARTICIPANTSINLEADERBOARD" val="5"/>
  <p:tag name="AUTOADJUSTPARTRANGE" val="True"/>
  <p:tag name="PARTLISTDEFAULT" val="1"/>
  <p:tag name="DELIMITERS" val="3.1"/>
  <p:tag name="CHARTCOLORINDICES" val="35,38,37,34,39,48,40,7,41,47,10,3"/>
  <p:tag name="ADVANCEDSETTINGSVIEW" val="False"/>
  <p:tag name="POWERPOINTVERSION" val="14.0"/>
  <p:tag name="TPFULLVERSION" val="4.3.1.1109"/>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FSU 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escription0 xmlns="650cb379-54db-4661-b611-ab782e9609dd" xsi:nil="true"/>
    <_dlc_DocId xmlns="f3584b01-14e7-4882-bd14-b9d4fdd97bcc">EZSW73QHDVCH-1-7290</_dlc_DocId>
    <_dlc_DocIdUrl xmlns="f3584b01-14e7-4882-bd14-b9d4fdd97bcc">
      <Url>https://intranet.med.fsu.edu/sites/academicaffairs/ome/ce/yearcoord/_layouts/DocIdRedir.aspx?ID=EZSW73QHDVCH-1-7290</Url>
      <Description>EZSW73QHDVCH-1-7290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3C43E346385A46AFFD5AB5BAB88C51" ma:contentTypeVersion="4" ma:contentTypeDescription="Create a new document." ma:contentTypeScope="" ma:versionID="bb0be86dd2e10fe831058c19a35d9cd5">
  <xsd:schema xmlns:xsd="http://www.w3.org/2001/XMLSchema" xmlns:xs="http://www.w3.org/2001/XMLSchema" xmlns:p="http://schemas.microsoft.com/office/2006/metadata/properties" xmlns:ns2="650cb379-54db-4661-b611-ab782e9609dd" xmlns:ns3="f3584b01-14e7-4882-bd14-b9d4fdd97bcc" targetNamespace="http://schemas.microsoft.com/office/2006/metadata/properties" ma:root="true" ma:fieldsID="a9ed2a38778864524ab8e3d31cecad61" ns2:_="" ns3:_="">
    <xsd:import namespace="650cb379-54db-4661-b611-ab782e9609dd"/>
    <xsd:import namespace="f3584b01-14e7-4882-bd14-b9d4fdd97bcc"/>
    <xsd:element name="properties">
      <xsd:complexType>
        <xsd:sequence>
          <xsd:element name="documentManagement">
            <xsd:complexType>
              <xsd:all>
                <xsd:element ref="ns2:Description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0cb379-54db-4661-b611-ab782e9609dd"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38FBF1-E622-4DD8-9487-918E4F2B586F}">
  <ds:schemaRefs>
    <ds:schemaRef ds:uri="http://schemas.microsoft.com/sharepoint/events"/>
  </ds:schemaRefs>
</ds:datastoreItem>
</file>

<file path=customXml/itemProps2.xml><?xml version="1.0" encoding="utf-8"?>
<ds:datastoreItem xmlns:ds="http://schemas.openxmlformats.org/officeDocument/2006/customXml" ds:itemID="{440550DA-7793-442B-B714-1CA9FD57C2B8}">
  <ds:schemaRefs>
    <ds:schemaRef ds:uri="http://purl.org/dc/dcmitype/"/>
    <ds:schemaRef ds:uri="http://www.w3.org/XML/1998/namespace"/>
    <ds:schemaRef ds:uri="http://schemas.microsoft.com/office/2006/documentManagement/types"/>
    <ds:schemaRef ds:uri="http://schemas.microsoft.com/office/infopath/2007/PartnerControls"/>
    <ds:schemaRef ds:uri="650cb379-54db-4661-b611-ab782e9609dd"/>
    <ds:schemaRef ds:uri="f3584b01-14e7-4882-bd14-b9d4fdd97bcc"/>
    <ds:schemaRef ds:uri="http://purl.org/dc/terms/"/>
    <ds:schemaRef ds:uri="http://purl.org/dc/elements/1.1/"/>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9B242906-E00E-4FFD-A2F9-FB8CC7D74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0cb379-54db-4661-b611-ab782e9609dd"/>
    <ds:schemaRef ds:uri="f3584b01-14e7-4882-bd14-b9d4fdd97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6D5F266-229A-46A1-83EF-4027E096A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FSU Branding Template</Template>
  <TotalTime>7891</TotalTime>
  <Words>4532</Words>
  <Application>Microsoft Office PowerPoint</Application>
  <PresentationFormat>On-screen Show (4:3)</PresentationFormat>
  <Paragraphs>457</Paragraphs>
  <Slides>34</Slides>
  <Notes>28</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FSU COM</vt:lpstr>
      <vt:lpstr>Learning Styles and Approaches</vt:lpstr>
      <vt:lpstr>Learning Styles and Approaches</vt:lpstr>
      <vt:lpstr>Goals of Understanding LS</vt:lpstr>
      <vt:lpstr>Development -- Piaget</vt:lpstr>
      <vt:lpstr>Adult Learning Theory</vt:lpstr>
      <vt:lpstr>Transfer of Learner Control</vt:lpstr>
      <vt:lpstr>Inventory of Learning Styles</vt:lpstr>
      <vt:lpstr>Active      vs      Reflective</vt:lpstr>
      <vt:lpstr>Active      vs      Reflective</vt:lpstr>
      <vt:lpstr>Classes to Date</vt:lpstr>
      <vt:lpstr>Sensing       vs       Intuitive</vt:lpstr>
      <vt:lpstr>Sensing       vs       Intuitive</vt:lpstr>
      <vt:lpstr>PowerPoint Presentation</vt:lpstr>
      <vt:lpstr>Sensing       vs       Intuitive</vt:lpstr>
      <vt:lpstr>Classes to Date</vt:lpstr>
      <vt:lpstr>Visual     vs    Verbal</vt:lpstr>
      <vt:lpstr>Classes to Date</vt:lpstr>
      <vt:lpstr>Sensory Reception Preferences</vt:lpstr>
      <vt:lpstr>Organization-- Wertheimer  Gestalt Theory</vt:lpstr>
      <vt:lpstr>Sequential      vs      Global</vt:lpstr>
      <vt:lpstr>Classes to Date</vt:lpstr>
      <vt:lpstr>Personality Inventory  -- Jung  Myers-Briggs</vt:lpstr>
      <vt:lpstr>Classes To Date</vt:lpstr>
      <vt:lpstr>PowerPoint Presentation</vt:lpstr>
      <vt:lpstr>Useful Resource Based on Types</vt:lpstr>
      <vt:lpstr>Considerations for Specialty Selection</vt:lpstr>
      <vt:lpstr>PowerPoint Presentation</vt:lpstr>
      <vt:lpstr>Types and Specialty Selection</vt:lpstr>
      <vt:lpstr>Hemispheric Dominance Herrmann </vt:lpstr>
      <vt:lpstr>Approach To Learning </vt:lpstr>
      <vt:lpstr>Approach to Learning</vt:lpstr>
      <vt:lpstr>Surface Approach</vt:lpstr>
      <vt:lpstr>Deep Approach</vt:lpstr>
      <vt:lpstr>Strategic Approach</vt:lpstr>
    </vt:vector>
  </TitlesOfParts>
  <Company>FSUCOM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Lifelong Learning and Information Technology</dc:title>
  <dc:creator>Nancy Clark</dc:creator>
  <cp:lastModifiedBy>Windows User</cp:lastModifiedBy>
  <cp:revision>301</cp:revision>
  <cp:lastPrinted>2013-08-02T20:11:40Z</cp:lastPrinted>
  <dcterms:created xsi:type="dcterms:W3CDTF">2001-12-20T20:04:15Z</dcterms:created>
  <dcterms:modified xsi:type="dcterms:W3CDTF">2014-05-09T14:12:34Z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0x0101002D3C43E346385A46AFFD5AB5BAB88C51</vt:lpwstr>
  </property>
  <property fmtid="{D5CDD505-2E9C-101B-9397-08002B2CF9AE}" pid="3" name="_dlc_DocIdItemGuid">
    <vt:lpwstr>fea649c6-13ab-4208-ae35-e8921caf7f5a</vt:lpwstr>
  </property>
</Properties>
</file>