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4"/>
  </p:sldMasterIdLst>
  <p:notesMasterIdLst>
    <p:notesMasterId r:id="rId15"/>
  </p:notesMasterIdLst>
  <p:handoutMasterIdLst>
    <p:handoutMasterId r:id="rId16"/>
  </p:handoutMasterIdLst>
  <p:sldIdLst>
    <p:sldId id="319" r:id="rId5"/>
    <p:sldId id="354" r:id="rId6"/>
    <p:sldId id="320" r:id="rId7"/>
    <p:sldId id="321" r:id="rId8"/>
    <p:sldId id="322" r:id="rId9"/>
    <p:sldId id="325" r:id="rId10"/>
    <p:sldId id="326" r:id="rId11"/>
    <p:sldId id="327" r:id="rId12"/>
    <p:sldId id="413" r:id="rId13"/>
    <p:sldId id="328" r:id="rId14"/>
  </p:sldIdLst>
  <p:sldSz cx="9144000" cy="6858000" type="screen4x3"/>
  <p:notesSz cx="7010400" cy="92964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C997"/>
    <a:srgbClr val="FFFFFF"/>
    <a:srgbClr val="6E92F6"/>
    <a:srgbClr val="BDCDFB"/>
    <a:srgbClr val="993300"/>
    <a:srgbClr val="DADBF2"/>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84094" autoAdjust="0"/>
  </p:normalViewPr>
  <p:slideViewPr>
    <p:cSldViewPr snapToGrid="0">
      <p:cViewPr varScale="1">
        <p:scale>
          <a:sx n="57" d="100"/>
          <a:sy n="57" d="100"/>
        </p:scale>
        <p:origin x="-1157" y="-86"/>
      </p:cViewPr>
      <p:guideLst>
        <p:guide orient="horz" pos="2160"/>
        <p:guide pos="2880"/>
      </p:guideLst>
    </p:cSldViewPr>
  </p:slideViewPr>
  <p:outlineViewPr>
    <p:cViewPr>
      <p:scale>
        <a:sx n="33" d="100"/>
        <a:sy n="33" d="100"/>
      </p:scale>
      <p:origin x="0" y="39270"/>
    </p:cViewPr>
  </p:outlineViewPr>
  <p:notesTextViewPr>
    <p:cViewPr>
      <p:scale>
        <a:sx n="100" d="100"/>
        <a:sy n="100" d="100"/>
      </p:scale>
      <p:origin x="0" y="0"/>
    </p:cViewPr>
  </p:notesTextViewPr>
  <p:notesViewPr>
    <p:cSldViewPr snapToGrid="0">
      <p:cViewPr>
        <p:scale>
          <a:sx n="100" d="100"/>
          <a:sy n="100" d="100"/>
        </p:scale>
        <p:origin x="-1728" y="-72"/>
      </p:cViewPr>
      <p:guideLst>
        <p:guide orient="horz" pos="2927"/>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36888" cy="466725"/>
          </a:xfrm>
          <a:prstGeom prst="rect">
            <a:avLst/>
          </a:prstGeom>
          <a:noFill/>
          <a:ln w="9525">
            <a:noFill/>
            <a:miter lim="800000"/>
            <a:headEnd/>
            <a:tailEnd/>
          </a:ln>
          <a:effectLst/>
        </p:spPr>
        <p:txBody>
          <a:bodyPr vert="horz" wrap="square" lIns="90929" tIns="45465" rIns="90929" bIns="45465" numCol="1" anchor="t" anchorCtr="0" compatLnSpc="1">
            <a:prstTxWarp prst="textNoShape">
              <a:avLst/>
            </a:prstTxWarp>
          </a:bodyPr>
          <a:lstStyle>
            <a:lvl1pPr defTabSz="909430" eaLnBrk="1" hangingPunct="1">
              <a:defRPr sz="1200"/>
            </a:lvl1pPr>
          </a:lstStyle>
          <a:p>
            <a:pPr>
              <a:defRPr/>
            </a:pPr>
            <a:endParaRPr lang="en-US"/>
          </a:p>
        </p:txBody>
      </p:sp>
      <p:sp>
        <p:nvSpPr>
          <p:cNvPr id="97283" name="Rectangle 3"/>
          <p:cNvSpPr>
            <a:spLocks noGrp="1" noChangeArrowheads="1"/>
          </p:cNvSpPr>
          <p:nvPr>
            <p:ph type="dt" sz="quarter" idx="1"/>
          </p:nvPr>
        </p:nvSpPr>
        <p:spPr bwMode="auto">
          <a:xfrm>
            <a:off x="3971925" y="0"/>
            <a:ext cx="3036888" cy="466725"/>
          </a:xfrm>
          <a:prstGeom prst="rect">
            <a:avLst/>
          </a:prstGeom>
          <a:noFill/>
          <a:ln w="9525">
            <a:noFill/>
            <a:miter lim="800000"/>
            <a:headEnd/>
            <a:tailEnd/>
          </a:ln>
          <a:effectLst/>
        </p:spPr>
        <p:txBody>
          <a:bodyPr vert="horz" wrap="square" lIns="90929" tIns="45465" rIns="90929" bIns="45465" numCol="1" anchor="t" anchorCtr="0" compatLnSpc="1">
            <a:prstTxWarp prst="textNoShape">
              <a:avLst/>
            </a:prstTxWarp>
          </a:bodyPr>
          <a:lstStyle>
            <a:lvl1pPr algn="r" defTabSz="909430" eaLnBrk="1" hangingPunct="1">
              <a:defRPr sz="1200"/>
            </a:lvl1pPr>
          </a:lstStyle>
          <a:p>
            <a:pPr>
              <a:defRPr/>
            </a:pPr>
            <a:endParaRPr lang="en-US"/>
          </a:p>
        </p:txBody>
      </p:sp>
      <p:sp>
        <p:nvSpPr>
          <p:cNvPr id="97284" name="Rectangle 4"/>
          <p:cNvSpPr>
            <a:spLocks noGrp="1" noChangeArrowheads="1"/>
          </p:cNvSpPr>
          <p:nvPr>
            <p:ph type="ftr" sz="quarter" idx="2"/>
          </p:nvPr>
        </p:nvSpPr>
        <p:spPr bwMode="auto">
          <a:xfrm>
            <a:off x="0" y="8828088"/>
            <a:ext cx="3036888" cy="466725"/>
          </a:xfrm>
          <a:prstGeom prst="rect">
            <a:avLst/>
          </a:prstGeom>
          <a:noFill/>
          <a:ln w="9525">
            <a:noFill/>
            <a:miter lim="800000"/>
            <a:headEnd/>
            <a:tailEnd/>
          </a:ln>
          <a:effectLst/>
        </p:spPr>
        <p:txBody>
          <a:bodyPr vert="horz" wrap="square" lIns="90929" tIns="45465" rIns="90929" bIns="45465" numCol="1" anchor="b" anchorCtr="0" compatLnSpc="1">
            <a:prstTxWarp prst="textNoShape">
              <a:avLst/>
            </a:prstTxWarp>
          </a:bodyPr>
          <a:lstStyle>
            <a:lvl1pPr defTabSz="909430" eaLnBrk="1" hangingPunct="1">
              <a:defRPr sz="1200"/>
            </a:lvl1pPr>
          </a:lstStyle>
          <a:p>
            <a:pPr>
              <a:defRPr/>
            </a:pPr>
            <a:endParaRPr lang="en-US"/>
          </a:p>
        </p:txBody>
      </p:sp>
      <p:sp>
        <p:nvSpPr>
          <p:cNvPr id="97285" name="Rectangle 5"/>
          <p:cNvSpPr>
            <a:spLocks noGrp="1" noChangeArrowheads="1"/>
          </p:cNvSpPr>
          <p:nvPr>
            <p:ph type="sldNum" sz="quarter" idx="3"/>
          </p:nvPr>
        </p:nvSpPr>
        <p:spPr bwMode="auto">
          <a:xfrm>
            <a:off x="3971925" y="8828088"/>
            <a:ext cx="3036888" cy="466725"/>
          </a:xfrm>
          <a:prstGeom prst="rect">
            <a:avLst/>
          </a:prstGeom>
          <a:noFill/>
          <a:ln w="9525">
            <a:noFill/>
            <a:miter lim="800000"/>
            <a:headEnd/>
            <a:tailEnd/>
          </a:ln>
          <a:effectLst/>
        </p:spPr>
        <p:txBody>
          <a:bodyPr vert="horz" wrap="square" lIns="90929" tIns="45465" rIns="90929" bIns="45465" numCol="1" anchor="b" anchorCtr="0" compatLnSpc="1">
            <a:prstTxWarp prst="textNoShape">
              <a:avLst/>
            </a:prstTxWarp>
          </a:bodyPr>
          <a:lstStyle>
            <a:lvl1pPr algn="r" defTabSz="909430" eaLnBrk="1" hangingPunct="1">
              <a:defRPr sz="1200"/>
            </a:lvl1pPr>
          </a:lstStyle>
          <a:p>
            <a:pPr>
              <a:defRPr/>
            </a:pPr>
            <a:fld id="{F4A5E264-8E57-41E3-9C76-98B613BD93BC}" type="slidenum">
              <a:rPr lang="en-US"/>
              <a:pPr>
                <a:defRPr/>
              </a:pPr>
              <a:t>‹#›</a:t>
            </a:fld>
            <a:endParaRPr lang="en-US"/>
          </a:p>
        </p:txBody>
      </p:sp>
    </p:spTree>
    <p:extLst>
      <p:ext uri="{BB962C8B-B14F-4D97-AF65-F5344CB8AC3E}">
        <p14:creationId xmlns:p14="http://schemas.microsoft.com/office/powerpoint/2010/main" val="1590569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6888" cy="466725"/>
          </a:xfrm>
          <a:prstGeom prst="rect">
            <a:avLst/>
          </a:prstGeom>
          <a:noFill/>
          <a:ln w="9525">
            <a:noFill/>
            <a:miter lim="800000"/>
            <a:headEnd/>
            <a:tailEnd/>
          </a:ln>
          <a:effectLst/>
        </p:spPr>
        <p:txBody>
          <a:bodyPr vert="horz" wrap="square" lIns="90929" tIns="45465" rIns="90929" bIns="45465" numCol="1" anchor="t" anchorCtr="0" compatLnSpc="1">
            <a:prstTxWarp prst="textNoShape">
              <a:avLst/>
            </a:prstTxWarp>
          </a:bodyPr>
          <a:lstStyle>
            <a:lvl1pPr defTabSz="909430" eaLnBrk="1" hangingPunct="1">
              <a:defRPr sz="1200"/>
            </a:lvl1pPr>
          </a:lstStyle>
          <a:p>
            <a:pPr>
              <a:defRPr/>
            </a:pPr>
            <a:endParaRPr lang="en-US"/>
          </a:p>
        </p:txBody>
      </p:sp>
      <p:sp>
        <p:nvSpPr>
          <p:cNvPr id="7171" name="Rectangle 3"/>
          <p:cNvSpPr>
            <a:spLocks noGrp="1" noChangeArrowheads="1"/>
          </p:cNvSpPr>
          <p:nvPr>
            <p:ph type="dt" idx="1"/>
          </p:nvPr>
        </p:nvSpPr>
        <p:spPr bwMode="auto">
          <a:xfrm>
            <a:off x="3971925" y="0"/>
            <a:ext cx="3036888" cy="466725"/>
          </a:xfrm>
          <a:prstGeom prst="rect">
            <a:avLst/>
          </a:prstGeom>
          <a:noFill/>
          <a:ln w="9525">
            <a:noFill/>
            <a:miter lim="800000"/>
            <a:headEnd/>
            <a:tailEnd/>
          </a:ln>
          <a:effectLst/>
        </p:spPr>
        <p:txBody>
          <a:bodyPr vert="horz" wrap="square" lIns="90929" tIns="45465" rIns="90929" bIns="45465" numCol="1" anchor="t" anchorCtr="0" compatLnSpc="1">
            <a:prstTxWarp prst="textNoShape">
              <a:avLst/>
            </a:prstTxWarp>
          </a:bodyPr>
          <a:lstStyle>
            <a:lvl1pPr algn="r" defTabSz="909430" eaLnBrk="1" hangingPunct="1">
              <a:defRPr sz="1200"/>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81100" y="695325"/>
            <a:ext cx="4649788" cy="34877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700088" y="4416425"/>
            <a:ext cx="5610225" cy="4184650"/>
          </a:xfrm>
          <a:prstGeom prst="rect">
            <a:avLst/>
          </a:prstGeom>
          <a:noFill/>
          <a:ln w="9525">
            <a:noFill/>
            <a:miter lim="800000"/>
            <a:headEnd/>
            <a:tailEnd/>
          </a:ln>
          <a:effectLst/>
        </p:spPr>
        <p:txBody>
          <a:bodyPr vert="horz" wrap="square" lIns="90929" tIns="45465" rIns="90929" bIns="4546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8088"/>
            <a:ext cx="3036888" cy="466725"/>
          </a:xfrm>
          <a:prstGeom prst="rect">
            <a:avLst/>
          </a:prstGeom>
          <a:noFill/>
          <a:ln w="9525">
            <a:noFill/>
            <a:miter lim="800000"/>
            <a:headEnd/>
            <a:tailEnd/>
          </a:ln>
          <a:effectLst/>
        </p:spPr>
        <p:txBody>
          <a:bodyPr vert="horz" wrap="square" lIns="90929" tIns="45465" rIns="90929" bIns="45465" numCol="1" anchor="b" anchorCtr="0" compatLnSpc="1">
            <a:prstTxWarp prst="textNoShape">
              <a:avLst/>
            </a:prstTxWarp>
          </a:bodyPr>
          <a:lstStyle>
            <a:lvl1pPr defTabSz="909430" eaLnBrk="1" hangingPunct="1">
              <a:defRPr sz="1200"/>
            </a:lvl1pPr>
          </a:lstStyle>
          <a:p>
            <a:pPr>
              <a:defRPr/>
            </a:pPr>
            <a:endParaRPr lang="en-US"/>
          </a:p>
        </p:txBody>
      </p:sp>
      <p:sp>
        <p:nvSpPr>
          <p:cNvPr id="7175" name="Rectangle 7"/>
          <p:cNvSpPr>
            <a:spLocks noGrp="1" noChangeArrowheads="1"/>
          </p:cNvSpPr>
          <p:nvPr>
            <p:ph type="sldNum" sz="quarter" idx="5"/>
          </p:nvPr>
        </p:nvSpPr>
        <p:spPr bwMode="auto">
          <a:xfrm>
            <a:off x="3971925" y="8828088"/>
            <a:ext cx="3036888" cy="466725"/>
          </a:xfrm>
          <a:prstGeom prst="rect">
            <a:avLst/>
          </a:prstGeom>
          <a:noFill/>
          <a:ln w="9525">
            <a:noFill/>
            <a:miter lim="800000"/>
            <a:headEnd/>
            <a:tailEnd/>
          </a:ln>
          <a:effectLst/>
        </p:spPr>
        <p:txBody>
          <a:bodyPr vert="horz" wrap="square" lIns="90929" tIns="45465" rIns="90929" bIns="45465" numCol="1" anchor="b" anchorCtr="0" compatLnSpc="1">
            <a:prstTxWarp prst="textNoShape">
              <a:avLst/>
            </a:prstTxWarp>
          </a:bodyPr>
          <a:lstStyle>
            <a:lvl1pPr algn="r" defTabSz="909430" eaLnBrk="1" hangingPunct="1">
              <a:defRPr sz="1200"/>
            </a:lvl1pPr>
          </a:lstStyle>
          <a:p>
            <a:pPr>
              <a:defRPr/>
            </a:pPr>
            <a:fld id="{755A1410-9B7D-4618-B4AE-EB77914959D0}" type="slidenum">
              <a:rPr lang="en-US"/>
              <a:pPr>
                <a:defRPr/>
              </a:pPr>
              <a:t>‹#›</a:t>
            </a:fld>
            <a:endParaRPr lang="en-US"/>
          </a:p>
        </p:txBody>
      </p:sp>
    </p:spTree>
    <p:extLst>
      <p:ext uri="{BB962C8B-B14F-4D97-AF65-F5344CB8AC3E}">
        <p14:creationId xmlns:p14="http://schemas.microsoft.com/office/powerpoint/2010/main" val="2059702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charset="0"/>
              </a:defRPr>
            </a:lvl1pPr>
            <a:lvl2pPr marL="742950" indent="-285750" defTabSz="908050">
              <a:defRPr>
                <a:solidFill>
                  <a:schemeClr val="tx1"/>
                </a:solidFill>
                <a:latin typeface="Arial" charset="0"/>
              </a:defRPr>
            </a:lvl2pPr>
            <a:lvl3pPr marL="1143000" indent="-228600" defTabSz="908050">
              <a:defRPr>
                <a:solidFill>
                  <a:schemeClr val="tx1"/>
                </a:solidFill>
                <a:latin typeface="Arial" charset="0"/>
              </a:defRPr>
            </a:lvl3pPr>
            <a:lvl4pPr marL="1600200" indent="-228600" defTabSz="908050">
              <a:defRPr>
                <a:solidFill>
                  <a:schemeClr val="tx1"/>
                </a:solidFill>
                <a:latin typeface="Arial" charset="0"/>
              </a:defRPr>
            </a:lvl4pPr>
            <a:lvl5pPr marL="2057400" indent="-228600" defTabSz="908050">
              <a:defRPr>
                <a:solidFill>
                  <a:schemeClr val="tx1"/>
                </a:solidFill>
                <a:latin typeface="Arial" charset="0"/>
              </a:defRPr>
            </a:lvl5pPr>
            <a:lvl6pPr marL="2514600" indent="-228600" defTabSz="908050" eaLnBrk="0" fontAlgn="base" hangingPunct="0">
              <a:spcBef>
                <a:spcPct val="0"/>
              </a:spcBef>
              <a:spcAft>
                <a:spcPct val="0"/>
              </a:spcAft>
              <a:defRPr>
                <a:solidFill>
                  <a:schemeClr val="tx1"/>
                </a:solidFill>
                <a:latin typeface="Arial" charset="0"/>
              </a:defRPr>
            </a:lvl6pPr>
            <a:lvl7pPr marL="2971800" indent="-228600" defTabSz="908050" eaLnBrk="0" fontAlgn="base" hangingPunct="0">
              <a:spcBef>
                <a:spcPct val="0"/>
              </a:spcBef>
              <a:spcAft>
                <a:spcPct val="0"/>
              </a:spcAft>
              <a:defRPr>
                <a:solidFill>
                  <a:schemeClr val="tx1"/>
                </a:solidFill>
                <a:latin typeface="Arial" charset="0"/>
              </a:defRPr>
            </a:lvl7pPr>
            <a:lvl8pPr marL="3429000" indent="-228600" defTabSz="908050" eaLnBrk="0" fontAlgn="base" hangingPunct="0">
              <a:spcBef>
                <a:spcPct val="0"/>
              </a:spcBef>
              <a:spcAft>
                <a:spcPct val="0"/>
              </a:spcAft>
              <a:defRPr>
                <a:solidFill>
                  <a:schemeClr val="tx1"/>
                </a:solidFill>
                <a:latin typeface="Arial" charset="0"/>
              </a:defRPr>
            </a:lvl8pPr>
            <a:lvl9pPr marL="3886200" indent="-228600" defTabSz="908050" eaLnBrk="0" fontAlgn="base" hangingPunct="0">
              <a:spcBef>
                <a:spcPct val="0"/>
              </a:spcBef>
              <a:spcAft>
                <a:spcPct val="0"/>
              </a:spcAft>
              <a:defRPr>
                <a:solidFill>
                  <a:schemeClr val="tx1"/>
                </a:solidFill>
                <a:latin typeface="Arial" charset="0"/>
              </a:defRPr>
            </a:lvl9pPr>
          </a:lstStyle>
          <a:p>
            <a:fld id="{DD05D042-CD3F-48EF-8213-AEA47E4CB4A1}" type="slidenum">
              <a:rPr lang="en-US" smtClean="0"/>
              <a:pPr/>
              <a:t>1</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5A1410-9B7D-4618-B4AE-EB77914959D0}" type="slidenum">
              <a:rPr lang="en-US" smtClean="0"/>
              <a:pPr>
                <a:defRPr/>
              </a:pPr>
              <a:t>2</a:t>
            </a:fld>
            <a:endParaRPr lang="en-US"/>
          </a:p>
        </p:txBody>
      </p:sp>
    </p:spTree>
    <p:extLst>
      <p:ext uri="{BB962C8B-B14F-4D97-AF65-F5344CB8AC3E}">
        <p14:creationId xmlns:p14="http://schemas.microsoft.com/office/powerpoint/2010/main" val="1514033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charset="0"/>
              </a:defRPr>
            </a:lvl1pPr>
            <a:lvl2pPr marL="742950" indent="-285750" defTabSz="908050">
              <a:defRPr>
                <a:solidFill>
                  <a:schemeClr val="tx1"/>
                </a:solidFill>
                <a:latin typeface="Arial" charset="0"/>
              </a:defRPr>
            </a:lvl2pPr>
            <a:lvl3pPr marL="1143000" indent="-228600" defTabSz="908050">
              <a:defRPr>
                <a:solidFill>
                  <a:schemeClr val="tx1"/>
                </a:solidFill>
                <a:latin typeface="Arial" charset="0"/>
              </a:defRPr>
            </a:lvl3pPr>
            <a:lvl4pPr marL="1600200" indent="-228600" defTabSz="908050">
              <a:defRPr>
                <a:solidFill>
                  <a:schemeClr val="tx1"/>
                </a:solidFill>
                <a:latin typeface="Arial" charset="0"/>
              </a:defRPr>
            </a:lvl4pPr>
            <a:lvl5pPr marL="2057400" indent="-228600" defTabSz="908050">
              <a:defRPr>
                <a:solidFill>
                  <a:schemeClr val="tx1"/>
                </a:solidFill>
                <a:latin typeface="Arial" charset="0"/>
              </a:defRPr>
            </a:lvl5pPr>
            <a:lvl6pPr marL="2514600" indent="-228600" defTabSz="908050" eaLnBrk="0" fontAlgn="base" hangingPunct="0">
              <a:spcBef>
                <a:spcPct val="0"/>
              </a:spcBef>
              <a:spcAft>
                <a:spcPct val="0"/>
              </a:spcAft>
              <a:defRPr>
                <a:solidFill>
                  <a:schemeClr val="tx1"/>
                </a:solidFill>
                <a:latin typeface="Arial" charset="0"/>
              </a:defRPr>
            </a:lvl6pPr>
            <a:lvl7pPr marL="2971800" indent="-228600" defTabSz="908050" eaLnBrk="0" fontAlgn="base" hangingPunct="0">
              <a:spcBef>
                <a:spcPct val="0"/>
              </a:spcBef>
              <a:spcAft>
                <a:spcPct val="0"/>
              </a:spcAft>
              <a:defRPr>
                <a:solidFill>
                  <a:schemeClr val="tx1"/>
                </a:solidFill>
                <a:latin typeface="Arial" charset="0"/>
              </a:defRPr>
            </a:lvl7pPr>
            <a:lvl8pPr marL="3429000" indent="-228600" defTabSz="908050" eaLnBrk="0" fontAlgn="base" hangingPunct="0">
              <a:spcBef>
                <a:spcPct val="0"/>
              </a:spcBef>
              <a:spcAft>
                <a:spcPct val="0"/>
              </a:spcAft>
              <a:defRPr>
                <a:solidFill>
                  <a:schemeClr val="tx1"/>
                </a:solidFill>
                <a:latin typeface="Arial" charset="0"/>
              </a:defRPr>
            </a:lvl8pPr>
            <a:lvl9pPr marL="3886200" indent="-228600" defTabSz="908050" eaLnBrk="0" fontAlgn="base" hangingPunct="0">
              <a:spcBef>
                <a:spcPct val="0"/>
              </a:spcBef>
              <a:spcAft>
                <a:spcPct val="0"/>
              </a:spcAft>
              <a:defRPr>
                <a:solidFill>
                  <a:schemeClr val="tx1"/>
                </a:solidFill>
                <a:latin typeface="Arial" charset="0"/>
              </a:defRPr>
            </a:lvl9pPr>
          </a:lstStyle>
          <a:p>
            <a:fld id="{609329F5-A8E6-4516-8805-91B3E1223019}" type="slidenum">
              <a:rPr lang="en-US" smtClean="0"/>
              <a:pPr/>
              <a:t>3</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dirty="0" smtClean="0"/>
              <a:t>For Fact Lookups, you need to find a table with the answers you need.  One should understand the source of the information like the Census bureau or CDC while relating it to the definitions and knowing its limits.  Look for a prepared table of digested data in published reports.</a:t>
            </a:r>
          </a:p>
          <a:p>
            <a:pPr eaLnBrk="1" hangingPunct="1">
              <a:lnSpc>
                <a:spcPct val="90000"/>
              </a:lnSpc>
            </a:pPr>
            <a:r>
              <a:rPr lang="en-US" dirty="0" smtClean="0"/>
              <a:t>When doing research or a presentation you need information to form the bases of comparisons.  In this case you will need to consider which population you are talking about and what question you are answering.  talking about and what question you are answering.  You may need both journal articles and the original data.  </a:t>
            </a:r>
          </a:p>
          <a:p>
            <a:pPr eaLnBrk="1" hangingPunct="1">
              <a:lnSpc>
                <a:spcPct val="90000"/>
              </a:lnSpc>
            </a:pPr>
            <a:r>
              <a:rPr lang="en-US" dirty="0" smtClean="0"/>
              <a:t>For Health and social policy, you need statistical indicators of progress.  Uses can include drafting policies or legislation, monitoring success of health care and measuring the impact on society. </a:t>
            </a:r>
          </a:p>
          <a:p>
            <a:pPr eaLnBrk="1" hangingPunct="1">
              <a:lnSpc>
                <a:spcPct val="90000"/>
              </a:lnSpc>
            </a:pPr>
            <a:endParaRPr lang="en-US" dirty="0" smtClean="0"/>
          </a:p>
          <a:p>
            <a:pPr eaLnBrk="1" hangingPunct="1">
              <a:lnSpc>
                <a:spcPct val="90000"/>
              </a:lnSpc>
            </a:pPr>
            <a:r>
              <a:rPr lang="en-US" dirty="0" smtClean="0"/>
              <a:t>Health indicator can include</a:t>
            </a:r>
          </a:p>
          <a:p>
            <a:pPr eaLnBrk="1" hangingPunct="1">
              <a:lnSpc>
                <a:spcPct val="90000"/>
              </a:lnSpc>
              <a:buFontTx/>
              <a:buChar char="•"/>
            </a:pPr>
            <a:r>
              <a:rPr lang="en-US" dirty="0" smtClean="0"/>
              <a:t>Quality of life indicators</a:t>
            </a:r>
          </a:p>
          <a:p>
            <a:pPr eaLnBrk="1" hangingPunct="1">
              <a:lnSpc>
                <a:spcPct val="90000"/>
              </a:lnSpc>
              <a:buFontTx/>
              <a:buChar char="•"/>
            </a:pPr>
            <a:r>
              <a:rPr lang="en-US" dirty="0" smtClean="0"/>
              <a:t>Public health progress</a:t>
            </a:r>
          </a:p>
          <a:p>
            <a:pPr eaLnBrk="1" hangingPunct="1">
              <a:lnSpc>
                <a:spcPct val="90000"/>
              </a:lnSpc>
              <a:buFontTx/>
              <a:buChar char="•"/>
            </a:pPr>
            <a:r>
              <a:rPr lang="en-US" dirty="0" smtClean="0"/>
              <a:t>Quality of care</a:t>
            </a:r>
          </a:p>
          <a:p>
            <a:pPr eaLnBrk="1" hangingPunct="1">
              <a:lnSpc>
                <a:spcPct val="90000"/>
              </a:lnSpc>
              <a:buFontTx/>
              <a:buChar char="•"/>
            </a:pPr>
            <a:r>
              <a:rPr lang="en-US" dirty="0" smtClean="0"/>
              <a:t>Evaluation of efforts</a:t>
            </a:r>
          </a:p>
          <a:p>
            <a:pPr eaLnBrk="1" hangingPunct="1">
              <a:lnSpc>
                <a:spcPct val="90000"/>
              </a:lnSpc>
            </a:pPr>
            <a:r>
              <a:rPr lang="en-US" dirty="0" smtClean="0"/>
              <a:t>You will need literature that summarize results and table that focus on key points.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charset="0"/>
              </a:defRPr>
            </a:lvl1pPr>
            <a:lvl2pPr marL="742950" indent="-285750" defTabSz="908050">
              <a:defRPr>
                <a:solidFill>
                  <a:schemeClr val="tx1"/>
                </a:solidFill>
                <a:latin typeface="Arial" charset="0"/>
              </a:defRPr>
            </a:lvl2pPr>
            <a:lvl3pPr marL="1143000" indent="-228600" defTabSz="908050">
              <a:defRPr>
                <a:solidFill>
                  <a:schemeClr val="tx1"/>
                </a:solidFill>
                <a:latin typeface="Arial" charset="0"/>
              </a:defRPr>
            </a:lvl3pPr>
            <a:lvl4pPr marL="1600200" indent="-228600" defTabSz="908050">
              <a:defRPr>
                <a:solidFill>
                  <a:schemeClr val="tx1"/>
                </a:solidFill>
                <a:latin typeface="Arial" charset="0"/>
              </a:defRPr>
            </a:lvl4pPr>
            <a:lvl5pPr marL="2057400" indent="-228600" defTabSz="908050">
              <a:defRPr>
                <a:solidFill>
                  <a:schemeClr val="tx1"/>
                </a:solidFill>
                <a:latin typeface="Arial" charset="0"/>
              </a:defRPr>
            </a:lvl5pPr>
            <a:lvl6pPr marL="2514600" indent="-228600" defTabSz="908050" eaLnBrk="0" fontAlgn="base" hangingPunct="0">
              <a:spcBef>
                <a:spcPct val="0"/>
              </a:spcBef>
              <a:spcAft>
                <a:spcPct val="0"/>
              </a:spcAft>
              <a:defRPr>
                <a:solidFill>
                  <a:schemeClr val="tx1"/>
                </a:solidFill>
                <a:latin typeface="Arial" charset="0"/>
              </a:defRPr>
            </a:lvl6pPr>
            <a:lvl7pPr marL="2971800" indent="-228600" defTabSz="908050" eaLnBrk="0" fontAlgn="base" hangingPunct="0">
              <a:spcBef>
                <a:spcPct val="0"/>
              </a:spcBef>
              <a:spcAft>
                <a:spcPct val="0"/>
              </a:spcAft>
              <a:defRPr>
                <a:solidFill>
                  <a:schemeClr val="tx1"/>
                </a:solidFill>
                <a:latin typeface="Arial" charset="0"/>
              </a:defRPr>
            </a:lvl7pPr>
            <a:lvl8pPr marL="3429000" indent="-228600" defTabSz="908050" eaLnBrk="0" fontAlgn="base" hangingPunct="0">
              <a:spcBef>
                <a:spcPct val="0"/>
              </a:spcBef>
              <a:spcAft>
                <a:spcPct val="0"/>
              </a:spcAft>
              <a:defRPr>
                <a:solidFill>
                  <a:schemeClr val="tx1"/>
                </a:solidFill>
                <a:latin typeface="Arial" charset="0"/>
              </a:defRPr>
            </a:lvl8pPr>
            <a:lvl9pPr marL="3886200" indent="-228600" defTabSz="908050" eaLnBrk="0" fontAlgn="base" hangingPunct="0">
              <a:spcBef>
                <a:spcPct val="0"/>
              </a:spcBef>
              <a:spcAft>
                <a:spcPct val="0"/>
              </a:spcAft>
              <a:defRPr>
                <a:solidFill>
                  <a:schemeClr val="tx1"/>
                </a:solidFill>
                <a:latin typeface="Arial" charset="0"/>
              </a:defRPr>
            </a:lvl9pPr>
          </a:lstStyle>
          <a:p>
            <a:fld id="{9DF9A8B0-037F-4DED-9721-F2E9AF443701}" type="slidenum">
              <a:rPr lang="en-US" smtClean="0"/>
              <a:pPr/>
              <a:t>4</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charset="0"/>
              </a:defRPr>
            </a:lvl1pPr>
            <a:lvl2pPr marL="742950" indent="-285750" defTabSz="908050">
              <a:defRPr>
                <a:solidFill>
                  <a:schemeClr val="tx1"/>
                </a:solidFill>
                <a:latin typeface="Arial" charset="0"/>
              </a:defRPr>
            </a:lvl2pPr>
            <a:lvl3pPr marL="1143000" indent="-228600" defTabSz="908050">
              <a:defRPr>
                <a:solidFill>
                  <a:schemeClr val="tx1"/>
                </a:solidFill>
                <a:latin typeface="Arial" charset="0"/>
              </a:defRPr>
            </a:lvl3pPr>
            <a:lvl4pPr marL="1600200" indent="-228600" defTabSz="908050">
              <a:defRPr>
                <a:solidFill>
                  <a:schemeClr val="tx1"/>
                </a:solidFill>
                <a:latin typeface="Arial" charset="0"/>
              </a:defRPr>
            </a:lvl4pPr>
            <a:lvl5pPr marL="2057400" indent="-228600" defTabSz="908050">
              <a:defRPr>
                <a:solidFill>
                  <a:schemeClr val="tx1"/>
                </a:solidFill>
                <a:latin typeface="Arial" charset="0"/>
              </a:defRPr>
            </a:lvl5pPr>
            <a:lvl6pPr marL="2514600" indent="-228600" defTabSz="908050" eaLnBrk="0" fontAlgn="base" hangingPunct="0">
              <a:spcBef>
                <a:spcPct val="0"/>
              </a:spcBef>
              <a:spcAft>
                <a:spcPct val="0"/>
              </a:spcAft>
              <a:defRPr>
                <a:solidFill>
                  <a:schemeClr val="tx1"/>
                </a:solidFill>
                <a:latin typeface="Arial" charset="0"/>
              </a:defRPr>
            </a:lvl6pPr>
            <a:lvl7pPr marL="2971800" indent="-228600" defTabSz="908050" eaLnBrk="0" fontAlgn="base" hangingPunct="0">
              <a:spcBef>
                <a:spcPct val="0"/>
              </a:spcBef>
              <a:spcAft>
                <a:spcPct val="0"/>
              </a:spcAft>
              <a:defRPr>
                <a:solidFill>
                  <a:schemeClr val="tx1"/>
                </a:solidFill>
                <a:latin typeface="Arial" charset="0"/>
              </a:defRPr>
            </a:lvl7pPr>
            <a:lvl8pPr marL="3429000" indent="-228600" defTabSz="908050" eaLnBrk="0" fontAlgn="base" hangingPunct="0">
              <a:spcBef>
                <a:spcPct val="0"/>
              </a:spcBef>
              <a:spcAft>
                <a:spcPct val="0"/>
              </a:spcAft>
              <a:defRPr>
                <a:solidFill>
                  <a:schemeClr val="tx1"/>
                </a:solidFill>
                <a:latin typeface="Arial" charset="0"/>
              </a:defRPr>
            </a:lvl8pPr>
            <a:lvl9pPr marL="3886200" indent="-228600" defTabSz="908050" eaLnBrk="0" fontAlgn="base" hangingPunct="0">
              <a:spcBef>
                <a:spcPct val="0"/>
              </a:spcBef>
              <a:spcAft>
                <a:spcPct val="0"/>
              </a:spcAft>
              <a:defRPr>
                <a:solidFill>
                  <a:schemeClr val="tx1"/>
                </a:solidFill>
                <a:latin typeface="Arial" charset="0"/>
              </a:defRPr>
            </a:lvl9pPr>
          </a:lstStyle>
          <a:p>
            <a:fld id="{402D5384-9645-4BF4-877B-F4CF9F39C091}" type="slidenum">
              <a:rPr lang="en-US" smtClean="0"/>
              <a:pPr/>
              <a:t>5</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For links to portals, go to Related Health Services Research web sites.  The Data Sets and Health Statistics sections are particularly relevant.</a:t>
            </a:r>
          </a:p>
          <a:p>
            <a:pPr eaLnBrk="1" hangingPunct="1"/>
            <a:endParaRPr lang="en-US" dirty="0" smtClean="0"/>
          </a:p>
          <a:p>
            <a:pPr eaLnBrk="1" hangingPunct="1"/>
            <a:r>
              <a:rPr lang="en-US" dirty="0" smtClean="0"/>
              <a:t>Go to the NCHS site and explore the variety of statistical resources available.  What parts of this site are useful for fact lookup, research and indicators?</a:t>
            </a:r>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charset="0"/>
              </a:defRPr>
            </a:lvl1pPr>
            <a:lvl2pPr marL="742950" indent="-285750" defTabSz="908050">
              <a:defRPr>
                <a:solidFill>
                  <a:schemeClr val="tx1"/>
                </a:solidFill>
                <a:latin typeface="Arial" charset="0"/>
              </a:defRPr>
            </a:lvl2pPr>
            <a:lvl3pPr marL="1143000" indent="-228600" defTabSz="908050">
              <a:defRPr>
                <a:solidFill>
                  <a:schemeClr val="tx1"/>
                </a:solidFill>
                <a:latin typeface="Arial" charset="0"/>
              </a:defRPr>
            </a:lvl3pPr>
            <a:lvl4pPr marL="1600200" indent="-228600" defTabSz="908050">
              <a:defRPr>
                <a:solidFill>
                  <a:schemeClr val="tx1"/>
                </a:solidFill>
                <a:latin typeface="Arial" charset="0"/>
              </a:defRPr>
            </a:lvl4pPr>
            <a:lvl5pPr marL="2057400" indent="-228600" defTabSz="908050">
              <a:defRPr>
                <a:solidFill>
                  <a:schemeClr val="tx1"/>
                </a:solidFill>
                <a:latin typeface="Arial" charset="0"/>
              </a:defRPr>
            </a:lvl5pPr>
            <a:lvl6pPr marL="2514600" indent="-228600" defTabSz="908050" eaLnBrk="0" fontAlgn="base" hangingPunct="0">
              <a:spcBef>
                <a:spcPct val="0"/>
              </a:spcBef>
              <a:spcAft>
                <a:spcPct val="0"/>
              </a:spcAft>
              <a:defRPr>
                <a:solidFill>
                  <a:schemeClr val="tx1"/>
                </a:solidFill>
                <a:latin typeface="Arial" charset="0"/>
              </a:defRPr>
            </a:lvl6pPr>
            <a:lvl7pPr marL="2971800" indent="-228600" defTabSz="908050" eaLnBrk="0" fontAlgn="base" hangingPunct="0">
              <a:spcBef>
                <a:spcPct val="0"/>
              </a:spcBef>
              <a:spcAft>
                <a:spcPct val="0"/>
              </a:spcAft>
              <a:defRPr>
                <a:solidFill>
                  <a:schemeClr val="tx1"/>
                </a:solidFill>
                <a:latin typeface="Arial" charset="0"/>
              </a:defRPr>
            </a:lvl7pPr>
            <a:lvl8pPr marL="3429000" indent="-228600" defTabSz="908050" eaLnBrk="0" fontAlgn="base" hangingPunct="0">
              <a:spcBef>
                <a:spcPct val="0"/>
              </a:spcBef>
              <a:spcAft>
                <a:spcPct val="0"/>
              </a:spcAft>
              <a:defRPr>
                <a:solidFill>
                  <a:schemeClr val="tx1"/>
                </a:solidFill>
                <a:latin typeface="Arial" charset="0"/>
              </a:defRPr>
            </a:lvl8pPr>
            <a:lvl9pPr marL="3886200" indent="-228600" defTabSz="908050" eaLnBrk="0" fontAlgn="base" hangingPunct="0">
              <a:spcBef>
                <a:spcPct val="0"/>
              </a:spcBef>
              <a:spcAft>
                <a:spcPct val="0"/>
              </a:spcAft>
              <a:defRPr>
                <a:solidFill>
                  <a:schemeClr val="tx1"/>
                </a:solidFill>
                <a:latin typeface="Arial" charset="0"/>
              </a:defRPr>
            </a:lvl9pPr>
          </a:lstStyle>
          <a:p>
            <a:fld id="{5982B703-9ADC-454F-8B74-4F069183812E}" type="slidenum">
              <a:rPr lang="en-US" smtClean="0"/>
              <a:pPr/>
              <a:t>6</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morbidity and mortality weekly report is based on data collected by government agencies.  Mortality data is based on death certificates at the National Vital Statistics System.  Morbidity data is based on surveys and reports of outbreaks that funnel into the CDC. Only reportable diseases are close to accurate.  Wellness data is not available because it is not collected. </a:t>
            </a:r>
          </a:p>
          <a:p>
            <a:pPr eaLnBrk="1" hangingPunct="1"/>
            <a:r>
              <a:rPr lang="en-US" smtClean="0"/>
              <a:t>In the NCSR you can find the whole report on deaths in some year.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charset="0"/>
              </a:defRPr>
            </a:lvl1pPr>
            <a:lvl2pPr marL="742950" indent="-285750" defTabSz="908050">
              <a:defRPr>
                <a:solidFill>
                  <a:schemeClr val="tx1"/>
                </a:solidFill>
                <a:latin typeface="Arial" charset="0"/>
              </a:defRPr>
            </a:lvl2pPr>
            <a:lvl3pPr marL="1143000" indent="-228600" defTabSz="908050">
              <a:defRPr>
                <a:solidFill>
                  <a:schemeClr val="tx1"/>
                </a:solidFill>
                <a:latin typeface="Arial" charset="0"/>
              </a:defRPr>
            </a:lvl3pPr>
            <a:lvl4pPr marL="1600200" indent="-228600" defTabSz="908050">
              <a:defRPr>
                <a:solidFill>
                  <a:schemeClr val="tx1"/>
                </a:solidFill>
                <a:latin typeface="Arial" charset="0"/>
              </a:defRPr>
            </a:lvl4pPr>
            <a:lvl5pPr marL="2057400" indent="-228600" defTabSz="908050">
              <a:defRPr>
                <a:solidFill>
                  <a:schemeClr val="tx1"/>
                </a:solidFill>
                <a:latin typeface="Arial" charset="0"/>
              </a:defRPr>
            </a:lvl5pPr>
            <a:lvl6pPr marL="2514600" indent="-228600" defTabSz="908050" eaLnBrk="0" fontAlgn="base" hangingPunct="0">
              <a:spcBef>
                <a:spcPct val="0"/>
              </a:spcBef>
              <a:spcAft>
                <a:spcPct val="0"/>
              </a:spcAft>
              <a:defRPr>
                <a:solidFill>
                  <a:schemeClr val="tx1"/>
                </a:solidFill>
                <a:latin typeface="Arial" charset="0"/>
              </a:defRPr>
            </a:lvl6pPr>
            <a:lvl7pPr marL="2971800" indent="-228600" defTabSz="908050" eaLnBrk="0" fontAlgn="base" hangingPunct="0">
              <a:spcBef>
                <a:spcPct val="0"/>
              </a:spcBef>
              <a:spcAft>
                <a:spcPct val="0"/>
              </a:spcAft>
              <a:defRPr>
                <a:solidFill>
                  <a:schemeClr val="tx1"/>
                </a:solidFill>
                <a:latin typeface="Arial" charset="0"/>
              </a:defRPr>
            </a:lvl7pPr>
            <a:lvl8pPr marL="3429000" indent="-228600" defTabSz="908050" eaLnBrk="0" fontAlgn="base" hangingPunct="0">
              <a:spcBef>
                <a:spcPct val="0"/>
              </a:spcBef>
              <a:spcAft>
                <a:spcPct val="0"/>
              </a:spcAft>
              <a:defRPr>
                <a:solidFill>
                  <a:schemeClr val="tx1"/>
                </a:solidFill>
                <a:latin typeface="Arial" charset="0"/>
              </a:defRPr>
            </a:lvl8pPr>
            <a:lvl9pPr marL="3886200" indent="-228600" defTabSz="908050" eaLnBrk="0" fontAlgn="base" hangingPunct="0">
              <a:spcBef>
                <a:spcPct val="0"/>
              </a:spcBef>
              <a:spcAft>
                <a:spcPct val="0"/>
              </a:spcAft>
              <a:defRPr>
                <a:solidFill>
                  <a:schemeClr val="tx1"/>
                </a:solidFill>
                <a:latin typeface="Arial" charset="0"/>
              </a:defRPr>
            </a:lvl9pPr>
          </a:lstStyle>
          <a:p>
            <a:fld id="{DC379CD7-D6F0-4D83-B332-5075E9EE454F}" type="slidenum">
              <a:rPr lang="en-US" smtClean="0"/>
              <a:pPr/>
              <a:t>7</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See if you can find the median cost, length of stay and hospital death rate associated with hosp treatment of acute myocardial infarction.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charset="0"/>
              </a:defRPr>
            </a:lvl1pPr>
            <a:lvl2pPr marL="742950" indent="-285750" defTabSz="908050">
              <a:defRPr>
                <a:solidFill>
                  <a:schemeClr val="tx1"/>
                </a:solidFill>
                <a:latin typeface="Arial" charset="0"/>
              </a:defRPr>
            </a:lvl2pPr>
            <a:lvl3pPr marL="1143000" indent="-228600" defTabSz="908050">
              <a:defRPr>
                <a:solidFill>
                  <a:schemeClr val="tx1"/>
                </a:solidFill>
                <a:latin typeface="Arial" charset="0"/>
              </a:defRPr>
            </a:lvl3pPr>
            <a:lvl4pPr marL="1600200" indent="-228600" defTabSz="908050">
              <a:defRPr>
                <a:solidFill>
                  <a:schemeClr val="tx1"/>
                </a:solidFill>
                <a:latin typeface="Arial" charset="0"/>
              </a:defRPr>
            </a:lvl4pPr>
            <a:lvl5pPr marL="2057400" indent="-228600" defTabSz="908050">
              <a:defRPr>
                <a:solidFill>
                  <a:schemeClr val="tx1"/>
                </a:solidFill>
                <a:latin typeface="Arial" charset="0"/>
              </a:defRPr>
            </a:lvl5pPr>
            <a:lvl6pPr marL="2514600" indent="-228600" defTabSz="908050" eaLnBrk="0" fontAlgn="base" hangingPunct="0">
              <a:spcBef>
                <a:spcPct val="0"/>
              </a:spcBef>
              <a:spcAft>
                <a:spcPct val="0"/>
              </a:spcAft>
              <a:defRPr>
                <a:solidFill>
                  <a:schemeClr val="tx1"/>
                </a:solidFill>
                <a:latin typeface="Arial" charset="0"/>
              </a:defRPr>
            </a:lvl6pPr>
            <a:lvl7pPr marL="2971800" indent="-228600" defTabSz="908050" eaLnBrk="0" fontAlgn="base" hangingPunct="0">
              <a:spcBef>
                <a:spcPct val="0"/>
              </a:spcBef>
              <a:spcAft>
                <a:spcPct val="0"/>
              </a:spcAft>
              <a:defRPr>
                <a:solidFill>
                  <a:schemeClr val="tx1"/>
                </a:solidFill>
                <a:latin typeface="Arial" charset="0"/>
              </a:defRPr>
            </a:lvl7pPr>
            <a:lvl8pPr marL="3429000" indent="-228600" defTabSz="908050" eaLnBrk="0" fontAlgn="base" hangingPunct="0">
              <a:spcBef>
                <a:spcPct val="0"/>
              </a:spcBef>
              <a:spcAft>
                <a:spcPct val="0"/>
              </a:spcAft>
              <a:defRPr>
                <a:solidFill>
                  <a:schemeClr val="tx1"/>
                </a:solidFill>
                <a:latin typeface="Arial" charset="0"/>
              </a:defRPr>
            </a:lvl8pPr>
            <a:lvl9pPr marL="3886200" indent="-228600" defTabSz="908050" eaLnBrk="0" fontAlgn="base" hangingPunct="0">
              <a:spcBef>
                <a:spcPct val="0"/>
              </a:spcBef>
              <a:spcAft>
                <a:spcPct val="0"/>
              </a:spcAft>
              <a:defRPr>
                <a:solidFill>
                  <a:schemeClr val="tx1"/>
                </a:solidFill>
                <a:latin typeface="Arial" charset="0"/>
              </a:defRPr>
            </a:lvl9pPr>
          </a:lstStyle>
          <a:p>
            <a:fld id="{5AD9BE87-F377-4B8E-89E3-B9A75B0CA846}" type="slidenum">
              <a:rPr lang="en-US" smtClean="0"/>
              <a:pPr/>
              <a:t>8</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Center for Medicare and Medicaid Services (formerly HCFA) site has all this information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a:solidFill>
                  <a:schemeClr val="tx1"/>
                </a:solidFill>
                <a:latin typeface="Arial" charset="0"/>
              </a:defRPr>
            </a:lvl1pPr>
            <a:lvl2pPr marL="742950" indent="-285750" defTabSz="908050">
              <a:defRPr>
                <a:solidFill>
                  <a:schemeClr val="tx1"/>
                </a:solidFill>
                <a:latin typeface="Arial" charset="0"/>
              </a:defRPr>
            </a:lvl2pPr>
            <a:lvl3pPr marL="1143000" indent="-228600" defTabSz="908050">
              <a:defRPr>
                <a:solidFill>
                  <a:schemeClr val="tx1"/>
                </a:solidFill>
                <a:latin typeface="Arial" charset="0"/>
              </a:defRPr>
            </a:lvl3pPr>
            <a:lvl4pPr marL="1600200" indent="-228600" defTabSz="908050">
              <a:defRPr>
                <a:solidFill>
                  <a:schemeClr val="tx1"/>
                </a:solidFill>
                <a:latin typeface="Arial" charset="0"/>
              </a:defRPr>
            </a:lvl4pPr>
            <a:lvl5pPr marL="2057400" indent="-228600" defTabSz="908050">
              <a:defRPr>
                <a:solidFill>
                  <a:schemeClr val="tx1"/>
                </a:solidFill>
                <a:latin typeface="Arial" charset="0"/>
              </a:defRPr>
            </a:lvl5pPr>
            <a:lvl6pPr marL="2514600" indent="-228600" defTabSz="908050" eaLnBrk="0" fontAlgn="base" hangingPunct="0">
              <a:spcBef>
                <a:spcPct val="0"/>
              </a:spcBef>
              <a:spcAft>
                <a:spcPct val="0"/>
              </a:spcAft>
              <a:defRPr>
                <a:solidFill>
                  <a:schemeClr val="tx1"/>
                </a:solidFill>
                <a:latin typeface="Arial" charset="0"/>
              </a:defRPr>
            </a:lvl6pPr>
            <a:lvl7pPr marL="2971800" indent="-228600" defTabSz="908050" eaLnBrk="0" fontAlgn="base" hangingPunct="0">
              <a:spcBef>
                <a:spcPct val="0"/>
              </a:spcBef>
              <a:spcAft>
                <a:spcPct val="0"/>
              </a:spcAft>
              <a:defRPr>
                <a:solidFill>
                  <a:schemeClr val="tx1"/>
                </a:solidFill>
                <a:latin typeface="Arial" charset="0"/>
              </a:defRPr>
            </a:lvl7pPr>
            <a:lvl8pPr marL="3429000" indent="-228600" defTabSz="908050" eaLnBrk="0" fontAlgn="base" hangingPunct="0">
              <a:spcBef>
                <a:spcPct val="0"/>
              </a:spcBef>
              <a:spcAft>
                <a:spcPct val="0"/>
              </a:spcAft>
              <a:defRPr>
                <a:solidFill>
                  <a:schemeClr val="tx1"/>
                </a:solidFill>
                <a:latin typeface="Arial" charset="0"/>
              </a:defRPr>
            </a:lvl8pPr>
            <a:lvl9pPr marL="3886200" indent="-228600" defTabSz="908050" eaLnBrk="0" fontAlgn="base" hangingPunct="0">
              <a:spcBef>
                <a:spcPct val="0"/>
              </a:spcBef>
              <a:spcAft>
                <a:spcPct val="0"/>
              </a:spcAft>
              <a:defRPr>
                <a:solidFill>
                  <a:schemeClr val="tx1"/>
                </a:solidFill>
                <a:latin typeface="Arial" charset="0"/>
              </a:defRPr>
            </a:lvl9pPr>
          </a:lstStyle>
          <a:p>
            <a:fld id="{A4DBB59B-0E95-443E-A9CA-0D12E4A511B5}" type="slidenum">
              <a:rPr lang="en-US" smtClean="0"/>
              <a:pPr/>
              <a:t>10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1447800"/>
            <a:ext cx="9144000" cy="533400"/>
          </a:xfrm>
          <a:prstGeom prst="rect">
            <a:avLst/>
          </a:prstGeom>
          <a:gradFill flip="none" rotWithShape="1">
            <a:gsLst>
              <a:gs pos="100000">
                <a:srgbClr val="CDC092">
                  <a:alpha val="5000"/>
                </a:srgbClr>
              </a:gs>
              <a:gs pos="47000">
                <a:srgbClr val="CDC09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1447800"/>
          </a:xfrm>
          <a:prstGeom prst="rect">
            <a:avLst/>
          </a:prstGeom>
          <a:gradFill flip="none" rotWithShape="1">
            <a:gsLst>
              <a:gs pos="100000">
                <a:srgbClr val="2B0007"/>
              </a:gs>
              <a:gs pos="50000">
                <a:srgbClr val="540115"/>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p:nvPr/>
        </p:nvSpPr>
        <p:spPr>
          <a:xfrm>
            <a:off x="533400" y="895350"/>
            <a:ext cx="8686800" cy="400050"/>
          </a:xfrm>
          <a:prstGeom prst="rect">
            <a:avLst/>
          </a:prstGeom>
          <a:noFill/>
        </p:spPr>
        <p:txBody>
          <a:bodyPr>
            <a:spAutoFit/>
          </a:bodyPr>
          <a:lstStyle/>
          <a:p>
            <a:pPr algn="ctr" fontAlgn="auto">
              <a:spcBef>
                <a:spcPts val="0"/>
              </a:spcBef>
              <a:spcAft>
                <a:spcPts val="0"/>
              </a:spcAft>
              <a:defRPr/>
            </a:pPr>
            <a:r>
              <a:rPr lang="en-US" sz="2000" b="1" cap="small" dirty="0">
                <a:solidFill>
                  <a:srgbClr val="CDC092"/>
                </a:solidFill>
                <a:latin typeface="Garamond" pitchFamily="18" charset="0"/>
                <a:cs typeface="+mn-cs"/>
              </a:rPr>
              <a:t>The Florida State University College of medicine</a:t>
            </a:r>
          </a:p>
        </p:txBody>
      </p:sp>
      <p:sp>
        <p:nvSpPr>
          <p:cNvPr id="7" name="TextBox 6"/>
          <p:cNvSpPr txBox="1"/>
          <p:nvPr/>
        </p:nvSpPr>
        <p:spPr>
          <a:xfrm>
            <a:off x="381000" y="1274763"/>
            <a:ext cx="9144000" cy="523875"/>
          </a:xfrm>
          <a:prstGeom prst="rect">
            <a:avLst/>
          </a:prstGeom>
          <a:noFill/>
        </p:spPr>
        <p:txBody>
          <a:bodyPr>
            <a:spAutoFit/>
          </a:bodyPr>
          <a:lstStyle/>
          <a:p>
            <a:pPr algn="ctr" fontAlgn="auto">
              <a:spcBef>
                <a:spcPts val="0"/>
              </a:spcBef>
              <a:spcAft>
                <a:spcPts val="0"/>
              </a:spcAft>
              <a:defRPr/>
            </a:pPr>
            <a:r>
              <a:rPr lang="en-US" sz="1400" dirty="0">
                <a:latin typeface="+mn-lt"/>
                <a:cs typeface="+mn-cs"/>
              </a:rPr>
              <a:t> </a:t>
            </a:r>
            <a:endParaRPr lang="en-US" sz="1400" b="1" i="1" dirty="0">
              <a:latin typeface="Garamond" pitchFamily="18" charset="0"/>
              <a:cs typeface="+mn-cs"/>
            </a:endParaRPr>
          </a:p>
          <a:p>
            <a:pPr algn="ctr" fontAlgn="auto">
              <a:spcBef>
                <a:spcPts val="0"/>
              </a:spcBef>
              <a:spcAft>
                <a:spcPts val="0"/>
              </a:spcAft>
              <a:defRPr/>
            </a:pPr>
            <a:r>
              <a:rPr lang="en-US" sz="1400" b="1" i="1" dirty="0">
                <a:latin typeface="Garamond" pitchFamily="18" charset="0"/>
                <a:cs typeface="+mn-cs"/>
              </a:rPr>
              <a:t>Educating and developing exemplary physicians who practice patient-centered health care</a:t>
            </a:r>
            <a:endParaRPr lang="en-US" sz="1400" b="1" i="1" dirty="0">
              <a:solidFill>
                <a:srgbClr val="2B0007"/>
              </a:solidFill>
              <a:latin typeface="Garamond" pitchFamily="18" charset="0"/>
              <a:cs typeface="+mn-cs"/>
            </a:endParaRPr>
          </a:p>
        </p:txBody>
      </p:sp>
      <p:pic>
        <p:nvPicPr>
          <p:cNvPr id="8" name="Picture 5" descr="C:\Users\amber.smalley\Desktop\Gold Seal.ti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10"/>
          </p:nvPr>
        </p:nvSpPr>
        <p:spPr/>
        <p:txBody>
          <a:bodyPr/>
          <a:lstStyle>
            <a:lvl1pPr>
              <a:defRPr smtClean="0">
                <a:solidFill>
                  <a:schemeClr val="tx1">
                    <a:lumMod val="75000"/>
                    <a:lumOff val="25000"/>
                  </a:schemeClr>
                </a:solidFill>
              </a:defRPr>
            </a:lvl1pPr>
          </a:lstStyle>
          <a:p>
            <a:pPr>
              <a:defRPr/>
            </a:pPr>
            <a:endParaRPr lang="en-US"/>
          </a:p>
        </p:txBody>
      </p:sp>
      <p:sp>
        <p:nvSpPr>
          <p:cNvPr id="10" name="Footer Placeholder 4"/>
          <p:cNvSpPr>
            <a:spLocks noGrp="1"/>
          </p:cNvSpPr>
          <p:nvPr>
            <p:ph type="ftr" sz="quarter" idx="11"/>
          </p:nvPr>
        </p:nvSpPr>
        <p:spPr/>
        <p:txBody>
          <a:bodyPr/>
          <a:lstStyle>
            <a:lvl1pPr>
              <a:defRPr>
                <a:solidFill>
                  <a:schemeClr val="tx1">
                    <a:lumMod val="75000"/>
                    <a:lumOff val="25000"/>
                  </a:schemeClr>
                </a:solidFill>
              </a:defRPr>
            </a:lvl1pPr>
          </a:lstStyle>
          <a:p>
            <a:pPr>
              <a:defRPr/>
            </a:pPr>
            <a:r>
              <a:rPr lang="en-US" smtClean="0"/>
              <a:t>Spring 2013</a:t>
            </a:r>
            <a:endParaRPr lang="en-US"/>
          </a:p>
        </p:txBody>
      </p:sp>
      <p:sp>
        <p:nvSpPr>
          <p:cNvPr id="11" name="Slide Number Placeholder 5"/>
          <p:cNvSpPr>
            <a:spLocks noGrp="1"/>
          </p:cNvSpPr>
          <p:nvPr>
            <p:ph type="sldNum" sz="quarter" idx="12"/>
          </p:nvPr>
        </p:nvSpPr>
        <p:spPr/>
        <p:txBody>
          <a:bodyPr/>
          <a:lstStyle>
            <a:lvl1pPr>
              <a:defRPr smtClean="0">
                <a:solidFill>
                  <a:schemeClr val="tx1">
                    <a:lumMod val="75000"/>
                    <a:lumOff val="25000"/>
                  </a:schemeClr>
                </a:solidFill>
              </a:defRPr>
            </a:lvl1pPr>
          </a:lstStyle>
          <a:p>
            <a:pPr>
              <a:defRPr/>
            </a:pPr>
            <a:fld id="{F6747631-6C6B-4724-B5D2-E36F391F1FAB}" type="slidenum">
              <a:rPr lang="en-US" smtClean="0"/>
              <a:pPr>
                <a:defRPr/>
              </a:pPr>
              <a:t>‹#›</a:t>
            </a:fld>
            <a:endParaRPr lang="en-US"/>
          </a:p>
        </p:txBody>
      </p:sp>
    </p:spTree>
    <p:extLst>
      <p:ext uri="{BB962C8B-B14F-4D97-AF65-F5344CB8AC3E}">
        <p14:creationId xmlns:p14="http://schemas.microsoft.com/office/powerpoint/2010/main" val="1442603266"/>
      </p:ext>
    </p:extLst>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91A56329-3C29-46BC-B3EF-D515F6D445E2}" type="slidenum">
              <a:rPr lang="en-US" smtClean="0"/>
              <a:pPr>
                <a:defRPr/>
              </a:pPr>
              <a:t>‹#›</a:t>
            </a:fld>
            <a:endParaRPr lang="en-US"/>
          </a:p>
        </p:txBody>
      </p:sp>
    </p:spTree>
    <p:extLst>
      <p:ext uri="{BB962C8B-B14F-4D97-AF65-F5344CB8AC3E}">
        <p14:creationId xmlns:p14="http://schemas.microsoft.com/office/powerpoint/2010/main" val="60381071"/>
      </p:ext>
    </p:extLst>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95400"/>
            <a:ext cx="6019800" cy="4830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F64E74D2-CB4D-4FCD-82B2-1530D0431B4E}" type="slidenum">
              <a:rPr lang="en-US" smtClean="0"/>
              <a:pPr>
                <a:defRPr/>
              </a:pPr>
              <a:t>‹#›</a:t>
            </a:fld>
            <a:endParaRPr lang="en-US"/>
          </a:p>
        </p:txBody>
      </p:sp>
    </p:spTree>
    <p:extLst>
      <p:ext uri="{BB962C8B-B14F-4D97-AF65-F5344CB8AC3E}">
        <p14:creationId xmlns:p14="http://schemas.microsoft.com/office/powerpoint/2010/main" val="316773802"/>
      </p:ext>
    </p:extLst>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B0CD4CC0-322F-47E0-9955-2CE3659815FE}" type="slidenum">
              <a:rPr lang="en-US" smtClean="0"/>
              <a:pPr>
                <a:defRPr/>
              </a:pPr>
              <a:t>‹#›</a:t>
            </a:fld>
            <a:endParaRPr lang="en-US"/>
          </a:p>
        </p:txBody>
      </p:sp>
    </p:spTree>
    <p:extLst>
      <p:ext uri="{BB962C8B-B14F-4D97-AF65-F5344CB8AC3E}">
        <p14:creationId xmlns:p14="http://schemas.microsoft.com/office/powerpoint/2010/main" val="4046817826"/>
      </p:ext>
    </p:extLst>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6" name="Slide Number Placeholder 5"/>
          <p:cNvSpPr>
            <a:spLocks noGrp="1"/>
          </p:cNvSpPr>
          <p:nvPr>
            <p:ph type="sldNum" sz="quarter" idx="12"/>
          </p:nvPr>
        </p:nvSpPr>
        <p:spPr/>
        <p:txBody>
          <a:bodyPr/>
          <a:lstStyle>
            <a:lvl1pPr>
              <a:defRPr/>
            </a:lvl1pPr>
          </a:lstStyle>
          <a:p>
            <a:pPr>
              <a:defRPr/>
            </a:pPr>
            <a:fld id="{E2567767-4BF5-49F6-9331-730FCCBB1D86}" type="slidenum">
              <a:rPr lang="en-US" smtClean="0"/>
              <a:pPr>
                <a:defRPr/>
              </a:pPr>
              <a:t>‹#›</a:t>
            </a:fld>
            <a:endParaRPr lang="en-US"/>
          </a:p>
        </p:txBody>
      </p:sp>
    </p:spTree>
    <p:extLst>
      <p:ext uri="{BB962C8B-B14F-4D97-AF65-F5344CB8AC3E}">
        <p14:creationId xmlns:p14="http://schemas.microsoft.com/office/powerpoint/2010/main" val="2006480233"/>
      </p:ext>
    </p:extLst>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7" name="Slide Number Placeholder 5"/>
          <p:cNvSpPr>
            <a:spLocks noGrp="1"/>
          </p:cNvSpPr>
          <p:nvPr>
            <p:ph type="sldNum" sz="quarter" idx="12"/>
          </p:nvPr>
        </p:nvSpPr>
        <p:spPr/>
        <p:txBody>
          <a:bodyPr/>
          <a:lstStyle>
            <a:lvl1pPr>
              <a:defRPr/>
            </a:lvl1pPr>
          </a:lstStyle>
          <a:p>
            <a:pPr>
              <a:defRPr/>
            </a:pPr>
            <a:fld id="{CCD934C7-C77D-4848-AD00-FDECB52C6A5E}" type="slidenum">
              <a:rPr lang="en-US" smtClean="0"/>
              <a:pPr>
                <a:defRPr/>
              </a:pPr>
              <a:t>‹#›</a:t>
            </a:fld>
            <a:endParaRPr lang="en-US"/>
          </a:p>
        </p:txBody>
      </p:sp>
    </p:spTree>
    <p:extLst>
      <p:ext uri="{BB962C8B-B14F-4D97-AF65-F5344CB8AC3E}">
        <p14:creationId xmlns:p14="http://schemas.microsoft.com/office/powerpoint/2010/main" val="3249541169"/>
      </p:ext>
    </p:extLst>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57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599"/>
            <a:ext cx="4040188"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981200"/>
            <a:ext cx="4041775" cy="457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14599"/>
            <a:ext cx="4041775"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9" name="Slide Number Placeholder 5"/>
          <p:cNvSpPr>
            <a:spLocks noGrp="1"/>
          </p:cNvSpPr>
          <p:nvPr>
            <p:ph type="sldNum" sz="quarter" idx="12"/>
          </p:nvPr>
        </p:nvSpPr>
        <p:spPr/>
        <p:txBody>
          <a:bodyPr/>
          <a:lstStyle>
            <a:lvl1pPr>
              <a:defRPr/>
            </a:lvl1pPr>
          </a:lstStyle>
          <a:p>
            <a:pPr>
              <a:defRPr/>
            </a:pPr>
            <a:fld id="{4D33E0D9-08C7-48D2-BD88-D3FEA7F19517}" type="slidenum">
              <a:rPr lang="en-US" smtClean="0"/>
              <a:pPr>
                <a:defRPr/>
              </a:pPr>
              <a:t>‹#›</a:t>
            </a:fld>
            <a:endParaRPr lang="en-US"/>
          </a:p>
        </p:txBody>
      </p:sp>
    </p:spTree>
    <p:extLst>
      <p:ext uri="{BB962C8B-B14F-4D97-AF65-F5344CB8AC3E}">
        <p14:creationId xmlns:p14="http://schemas.microsoft.com/office/powerpoint/2010/main" val="542847390"/>
      </p:ext>
    </p:extLst>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5" name="Slide Number Placeholder 5"/>
          <p:cNvSpPr>
            <a:spLocks noGrp="1"/>
          </p:cNvSpPr>
          <p:nvPr>
            <p:ph type="sldNum" sz="quarter" idx="12"/>
          </p:nvPr>
        </p:nvSpPr>
        <p:spPr/>
        <p:txBody>
          <a:bodyPr/>
          <a:lstStyle>
            <a:lvl1pPr>
              <a:defRPr/>
            </a:lvl1pPr>
          </a:lstStyle>
          <a:p>
            <a:pPr>
              <a:defRPr/>
            </a:pPr>
            <a:fld id="{49EB9F60-3CA1-4915-A0F6-68D3B8AF181E}" type="slidenum">
              <a:rPr lang="en-US" smtClean="0"/>
              <a:pPr>
                <a:defRPr/>
              </a:pPr>
              <a:t>‹#›</a:t>
            </a:fld>
            <a:endParaRPr lang="en-US"/>
          </a:p>
        </p:txBody>
      </p:sp>
    </p:spTree>
    <p:extLst>
      <p:ext uri="{BB962C8B-B14F-4D97-AF65-F5344CB8AC3E}">
        <p14:creationId xmlns:p14="http://schemas.microsoft.com/office/powerpoint/2010/main" val="970072185"/>
      </p:ext>
    </p:extLst>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4" name="Slide Number Placeholder 5"/>
          <p:cNvSpPr>
            <a:spLocks noGrp="1"/>
          </p:cNvSpPr>
          <p:nvPr>
            <p:ph type="sldNum" sz="quarter" idx="12"/>
          </p:nvPr>
        </p:nvSpPr>
        <p:spPr/>
        <p:txBody>
          <a:bodyPr/>
          <a:lstStyle>
            <a:lvl1pPr>
              <a:defRPr/>
            </a:lvl1pPr>
          </a:lstStyle>
          <a:p>
            <a:pPr>
              <a:defRPr/>
            </a:pPr>
            <a:fld id="{3869BBAB-D1D6-4619-B90A-1C3FBFAE3519}" type="slidenum">
              <a:rPr lang="en-US" smtClean="0"/>
              <a:pPr>
                <a:defRPr/>
              </a:pPr>
              <a:t>‹#›</a:t>
            </a:fld>
            <a:endParaRPr lang="en-US"/>
          </a:p>
        </p:txBody>
      </p:sp>
    </p:spTree>
    <p:extLst>
      <p:ext uri="{BB962C8B-B14F-4D97-AF65-F5344CB8AC3E}">
        <p14:creationId xmlns:p14="http://schemas.microsoft.com/office/powerpoint/2010/main" val="2607295330"/>
      </p:ext>
    </p:extLst>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5969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812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7" name="Slide Number Placeholder 5"/>
          <p:cNvSpPr>
            <a:spLocks noGrp="1"/>
          </p:cNvSpPr>
          <p:nvPr>
            <p:ph type="sldNum" sz="quarter" idx="12"/>
          </p:nvPr>
        </p:nvSpPr>
        <p:spPr/>
        <p:txBody>
          <a:bodyPr/>
          <a:lstStyle>
            <a:lvl1pPr>
              <a:defRPr/>
            </a:lvl1pPr>
          </a:lstStyle>
          <a:p>
            <a:pPr>
              <a:defRPr/>
            </a:pPr>
            <a:fld id="{B0F9E36D-0FB9-480C-902C-A672EE18CF82}" type="slidenum">
              <a:rPr lang="en-US" smtClean="0"/>
              <a:pPr>
                <a:defRPr/>
              </a:pPr>
              <a:t>‹#›</a:t>
            </a:fld>
            <a:endParaRPr lang="en-US"/>
          </a:p>
        </p:txBody>
      </p:sp>
    </p:spTree>
    <p:extLst>
      <p:ext uri="{BB962C8B-B14F-4D97-AF65-F5344CB8AC3E}">
        <p14:creationId xmlns:p14="http://schemas.microsoft.com/office/powerpoint/2010/main" val="2323029030"/>
      </p:ext>
    </p:extLst>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Spring 2013</a:t>
            </a:r>
            <a:endParaRPr lang="en-US"/>
          </a:p>
        </p:txBody>
      </p:sp>
      <p:sp>
        <p:nvSpPr>
          <p:cNvPr id="7" name="Slide Number Placeholder 5"/>
          <p:cNvSpPr>
            <a:spLocks noGrp="1"/>
          </p:cNvSpPr>
          <p:nvPr>
            <p:ph type="sldNum" sz="quarter" idx="12"/>
          </p:nvPr>
        </p:nvSpPr>
        <p:spPr/>
        <p:txBody>
          <a:bodyPr/>
          <a:lstStyle>
            <a:lvl1pPr>
              <a:defRPr/>
            </a:lvl1pPr>
          </a:lstStyle>
          <a:p>
            <a:pPr>
              <a:defRPr/>
            </a:pPr>
            <a:fld id="{416FA074-5E00-48E1-A0E6-DDAA7E7A0B31}" type="slidenum">
              <a:rPr lang="en-US" smtClean="0"/>
              <a:pPr>
                <a:defRPr/>
              </a:pPr>
              <a:t>‹#›</a:t>
            </a:fld>
            <a:endParaRPr lang="en-US"/>
          </a:p>
        </p:txBody>
      </p:sp>
    </p:spTree>
    <p:extLst>
      <p:ext uri="{BB962C8B-B14F-4D97-AF65-F5344CB8AC3E}">
        <p14:creationId xmlns:p14="http://schemas.microsoft.com/office/powerpoint/2010/main" val="3579594224"/>
      </p:ext>
    </p:extLst>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95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9812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Spring 2013</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EA6E303-5FEB-4C6F-9C0D-D86C62675FF8}" type="slidenum">
              <a:rPr lang="en-US" smtClean="0"/>
              <a:pPr>
                <a:defRPr/>
              </a:pPr>
              <a:t>‹#›</a:t>
            </a:fld>
            <a:endParaRPr lang="en-US"/>
          </a:p>
        </p:txBody>
      </p:sp>
      <p:sp>
        <p:nvSpPr>
          <p:cNvPr id="7" name="Rectangle 6"/>
          <p:cNvSpPr/>
          <p:nvPr/>
        </p:nvSpPr>
        <p:spPr>
          <a:xfrm>
            <a:off x="0" y="685800"/>
            <a:ext cx="9144000" cy="533400"/>
          </a:xfrm>
          <a:prstGeom prst="rect">
            <a:avLst/>
          </a:prstGeom>
          <a:gradFill flip="none" rotWithShape="1">
            <a:gsLst>
              <a:gs pos="100000">
                <a:srgbClr val="CDC092">
                  <a:alpha val="5000"/>
                </a:srgbClr>
              </a:gs>
              <a:gs pos="47000">
                <a:srgbClr val="CDC09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685800"/>
          </a:xfrm>
          <a:prstGeom prst="rect">
            <a:avLst/>
          </a:prstGeom>
          <a:gradFill flip="none" rotWithShape="1">
            <a:gsLst>
              <a:gs pos="100000">
                <a:srgbClr val="2B0007"/>
              </a:gs>
              <a:gs pos="50000">
                <a:srgbClr val="540115"/>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8"/>
          <p:cNvSpPr txBox="1"/>
          <p:nvPr/>
        </p:nvSpPr>
        <p:spPr>
          <a:xfrm>
            <a:off x="381000" y="209550"/>
            <a:ext cx="9144000" cy="400050"/>
          </a:xfrm>
          <a:prstGeom prst="rect">
            <a:avLst/>
          </a:prstGeom>
          <a:noFill/>
        </p:spPr>
        <p:txBody>
          <a:bodyPr>
            <a:spAutoFit/>
          </a:bodyPr>
          <a:lstStyle/>
          <a:p>
            <a:pPr algn="ctr" fontAlgn="auto">
              <a:spcBef>
                <a:spcPts val="0"/>
              </a:spcBef>
              <a:spcAft>
                <a:spcPts val="0"/>
              </a:spcAft>
              <a:defRPr/>
            </a:pPr>
            <a:r>
              <a:rPr lang="en-US" sz="2000" b="1" cap="small" dirty="0">
                <a:solidFill>
                  <a:srgbClr val="CDC092"/>
                </a:solidFill>
                <a:latin typeface="Garamond" pitchFamily="18" charset="0"/>
                <a:cs typeface="+mn-cs"/>
              </a:rPr>
              <a:t>The Florida State University College of medicine</a:t>
            </a:r>
          </a:p>
        </p:txBody>
      </p:sp>
      <p:sp>
        <p:nvSpPr>
          <p:cNvPr id="10" name="TextBox 9"/>
          <p:cNvSpPr txBox="1"/>
          <p:nvPr/>
        </p:nvSpPr>
        <p:spPr>
          <a:xfrm>
            <a:off x="381000" y="512763"/>
            <a:ext cx="9144000" cy="523875"/>
          </a:xfrm>
          <a:prstGeom prst="rect">
            <a:avLst/>
          </a:prstGeom>
          <a:noFill/>
        </p:spPr>
        <p:txBody>
          <a:bodyPr>
            <a:spAutoFit/>
          </a:bodyPr>
          <a:lstStyle/>
          <a:p>
            <a:pPr algn="ctr" fontAlgn="auto">
              <a:spcBef>
                <a:spcPts val="0"/>
              </a:spcBef>
              <a:spcAft>
                <a:spcPts val="0"/>
              </a:spcAft>
              <a:defRPr/>
            </a:pPr>
            <a:r>
              <a:rPr lang="en-US" sz="1400" dirty="0">
                <a:latin typeface="+mn-lt"/>
                <a:cs typeface="+mn-cs"/>
              </a:rPr>
              <a:t> </a:t>
            </a:r>
            <a:endParaRPr lang="en-US" sz="1400" b="1" i="1" dirty="0">
              <a:latin typeface="Garamond" pitchFamily="18" charset="0"/>
              <a:cs typeface="+mn-cs"/>
            </a:endParaRPr>
          </a:p>
          <a:p>
            <a:pPr algn="ctr" fontAlgn="auto">
              <a:spcBef>
                <a:spcPts val="0"/>
              </a:spcBef>
              <a:spcAft>
                <a:spcPts val="0"/>
              </a:spcAft>
              <a:defRPr/>
            </a:pPr>
            <a:r>
              <a:rPr lang="en-US" sz="1400" b="1" i="1" dirty="0">
                <a:latin typeface="Garamond" pitchFamily="18" charset="0"/>
                <a:cs typeface="+mn-cs"/>
              </a:rPr>
              <a:t>Educating and developing exemplary physicians who practice patient-centered health care</a:t>
            </a:r>
            <a:endParaRPr lang="en-US" sz="1400" b="1" i="1" dirty="0">
              <a:solidFill>
                <a:srgbClr val="2B0007"/>
              </a:solidFill>
              <a:latin typeface="Garamond" pitchFamily="18" charset="0"/>
              <a:cs typeface="+mn-cs"/>
            </a:endParaRPr>
          </a:p>
        </p:txBody>
      </p:sp>
      <p:pic>
        <p:nvPicPr>
          <p:cNvPr id="1037" name="Picture 5" descr="C:\Users\amber.smalley\Desktop\Gold Seal.tiff"/>
          <p:cNvPicPr>
            <a:picLocks noChangeAspect="1" noChangeArrowheads="1"/>
          </p:cNvPicPr>
          <p:nvPr/>
        </p:nvPicPr>
        <p:blipFill>
          <a:blip r:embed="rId13" cstate="screen">
            <a:extLst>
              <a:ext uri="{28A0092B-C50C-407E-A947-70E740481C1C}">
                <a14:useLocalDpi xmlns:a14="http://schemas.microsoft.com/office/drawing/2010/main" val="0"/>
              </a:ext>
            </a:extLst>
          </a:blip>
          <a:srcRect/>
          <a:stretch>
            <a:fillRect/>
          </a:stretch>
        </p:blipFill>
        <p:spPr bwMode="auto">
          <a:xfrm>
            <a:off x="533400" y="152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0" y="6324600"/>
            <a:ext cx="9144000" cy="533400"/>
          </a:xfrm>
          <a:prstGeom prst="rect">
            <a:avLst/>
          </a:prstGeom>
          <a:gradFill flip="none" rotWithShape="1">
            <a:gsLst>
              <a:gs pos="100000">
                <a:srgbClr val="CDC092">
                  <a:alpha val="0"/>
                </a:srgbClr>
              </a:gs>
              <a:gs pos="47000">
                <a:srgbClr val="CDC09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ransition>
    <p:wipe dir="d"/>
  </p:transition>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hyperlink" Target="http://www.who.int/research/en/" TargetMode="External"/><Relationship Id="rId3" Type="http://schemas.openxmlformats.org/officeDocument/2006/relationships/notesSlide" Target="../notesSlides/notesSlide9.xml"/><Relationship Id="rId7" Type="http://schemas.openxmlformats.org/officeDocument/2006/relationships/hyperlink" Target="http://unstats.un.org/unsd/"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www.statehealthfacts.kff.org/" TargetMode="External"/><Relationship Id="rId5" Type="http://schemas.openxmlformats.org/officeDocument/2006/relationships/hyperlink" Target="FloridaCharts.com" TargetMode="External"/><Relationship Id="rId4" Type="http://schemas.openxmlformats.org/officeDocument/2006/relationships/hyperlink" Target="http://www.floridahealthstat.com/shdc_intro.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hyperlink" Target="http://www.nlm.nih.gov/hsrinfo/index.html" TargetMode="External"/><Relationship Id="rId4" Type="http://schemas.openxmlformats.org/officeDocument/2006/relationships/hyperlink" Target="http://www.cdc.gov/nchs/"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hyperlink" Target="http://www.cdc.gov/mmwr/"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hcupnet.ahrq.gov/"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cms.hhs.gov/"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cdc.gov/injury/wisqa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ctrTitle"/>
          </p:nvPr>
        </p:nvSpPr>
        <p:spPr/>
        <p:txBody>
          <a:bodyPr/>
          <a:lstStyle/>
          <a:p>
            <a:pPr eaLnBrk="1" hangingPunct="1"/>
            <a:r>
              <a:rPr lang="en-US" b="1" dirty="0" smtClean="0"/>
              <a:t>Finding Health Statistics </a:t>
            </a:r>
          </a:p>
        </p:txBody>
      </p:sp>
      <p:sp>
        <p:nvSpPr>
          <p:cNvPr id="41988" name="Rectangle 3"/>
          <p:cNvSpPr>
            <a:spLocks noGrp="1" noChangeArrowheads="1"/>
          </p:cNvSpPr>
          <p:nvPr>
            <p:ph type="subTitle" idx="1"/>
          </p:nvPr>
        </p:nvSpPr>
        <p:spPr/>
        <p:txBody>
          <a:bodyPr/>
          <a:lstStyle/>
          <a:p>
            <a:pPr eaLnBrk="1" hangingPunct="1"/>
            <a:r>
              <a:rPr lang="en-US" dirty="0" smtClean="0"/>
              <a:t>Nancy B. Clark, M.Ed.</a:t>
            </a:r>
          </a:p>
          <a:p>
            <a:pPr eaLnBrk="1" hangingPunct="1"/>
            <a:r>
              <a:rPr lang="en-US" sz="2800" dirty="0" smtClean="0"/>
              <a:t>Director of Medical Informatics Education</a:t>
            </a:r>
          </a:p>
          <a:p>
            <a:pPr eaLnBrk="1" hangingPunct="1"/>
            <a:r>
              <a:rPr lang="en-US" sz="2800" dirty="0" smtClean="0"/>
              <a:t>FSU College of Medicine</a:t>
            </a:r>
            <a:endParaRPr lang="en-US" sz="2800" dirty="0" smtClean="0"/>
          </a:p>
        </p:txBody>
      </p:sp>
      <p:sp>
        <p:nvSpPr>
          <p:cNvPr id="41986"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A30E6CB-5F65-4A90-92A9-FBE3AC774FC8}" type="slidenum">
              <a:rPr lang="en-US" smtClean="0"/>
              <a:pPr/>
              <a:t>1</a:t>
            </a:fld>
            <a:endParaRPr lang="en-US" smtClean="0"/>
          </a:p>
        </p:txBody>
      </p:sp>
    </p:spTree>
    <p:custDataLst>
      <p:tags r:id="rId1"/>
    </p:custData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eaLnBrk="1" hangingPunct="1"/>
            <a:r>
              <a:rPr lang="en-US" smtClean="0"/>
              <a:t>State and International Data</a:t>
            </a:r>
          </a:p>
        </p:txBody>
      </p:sp>
      <p:sp>
        <p:nvSpPr>
          <p:cNvPr id="50180" name="Rectangle 3"/>
          <p:cNvSpPr>
            <a:spLocks noGrp="1" noChangeArrowheads="1"/>
          </p:cNvSpPr>
          <p:nvPr>
            <p:ph idx="1"/>
          </p:nvPr>
        </p:nvSpPr>
        <p:spPr/>
        <p:txBody>
          <a:bodyPr/>
          <a:lstStyle/>
          <a:p>
            <a:pPr eaLnBrk="1" hangingPunct="1"/>
            <a:r>
              <a:rPr lang="en-US" dirty="0" smtClean="0">
                <a:hlinkClick r:id="rId4"/>
              </a:rPr>
              <a:t>FloridaHealthFinder.gov</a:t>
            </a:r>
          </a:p>
          <a:p>
            <a:r>
              <a:rPr lang="en-US" dirty="0" smtClean="0">
                <a:hlinkClick r:id="rId4"/>
              </a:rPr>
              <a:t>Floridahealth.gov/reports-and-data/</a:t>
            </a:r>
          </a:p>
          <a:p>
            <a:r>
              <a:rPr lang="en-US" dirty="0" smtClean="0">
                <a:hlinkClick r:id="rId5" action="ppaction://hlinkfile"/>
              </a:rPr>
              <a:t>FloridaCharts.com</a:t>
            </a:r>
            <a:r>
              <a:rPr lang="en-US" dirty="0" smtClean="0"/>
              <a:t>  </a:t>
            </a:r>
            <a:endParaRPr lang="en-US" dirty="0"/>
          </a:p>
          <a:p>
            <a:pPr eaLnBrk="1" hangingPunct="1"/>
            <a:r>
              <a:rPr lang="en-US" dirty="0" smtClean="0">
                <a:hlinkClick r:id="rId6"/>
              </a:rPr>
              <a:t>KFF State Health Facts Online</a:t>
            </a:r>
            <a:r>
              <a:rPr lang="en-US" dirty="0" smtClean="0"/>
              <a:t> </a:t>
            </a:r>
          </a:p>
          <a:p>
            <a:pPr eaLnBrk="1" hangingPunct="1"/>
            <a:r>
              <a:rPr lang="en-US" dirty="0" smtClean="0">
                <a:hlinkClick r:id="rId7"/>
              </a:rPr>
              <a:t>United Nations Statistics Division</a:t>
            </a:r>
            <a:r>
              <a:rPr lang="en-US" dirty="0" smtClean="0"/>
              <a:t> </a:t>
            </a:r>
          </a:p>
          <a:p>
            <a:pPr eaLnBrk="1" hangingPunct="1"/>
            <a:r>
              <a:rPr lang="en-US" dirty="0" smtClean="0">
                <a:hlinkClick r:id="rId8"/>
              </a:rPr>
              <a:t>World Health Organization Research Tools</a:t>
            </a:r>
            <a:endParaRPr lang="en-US" dirty="0" smtClean="0"/>
          </a:p>
        </p:txBody>
      </p:sp>
      <p:sp>
        <p:nvSpPr>
          <p:cNvPr id="501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05B5333-0E40-405C-AA29-40B4E74DFD65}" type="slidenum">
              <a:rPr lang="en-US" smtClean="0"/>
              <a:pPr/>
              <a:t>10</a:t>
            </a:fld>
            <a:endParaRPr lang="en-US" smtClean="0"/>
          </a:p>
        </p:txBody>
      </p:sp>
    </p:spTree>
    <p:custDataLst>
      <p:tags r:id="rId1"/>
    </p:custData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Informatics Resources</a:t>
            </a:r>
            <a:endParaRPr lang="en-US" dirty="0"/>
          </a:p>
        </p:txBody>
      </p:sp>
      <p:sp>
        <p:nvSpPr>
          <p:cNvPr id="3" name="Content Placeholder 2"/>
          <p:cNvSpPr>
            <a:spLocks noGrp="1"/>
          </p:cNvSpPr>
          <p:nvPr>
            <p:ph idx="1"/>
          </p:nvPr>
        </p:nvSpPr>
        <p:spPr/>
        <p:txBody>
          <a:bodyPr/>
          <a:lstStyle/>
          <a:p>
            <a:r>
              <a:rPr lang="en-US" dirty="0" smtClean="0"/>
              <a:t>Topic Areas &gt; Research</a:t>
            </a:r>
          </a:p>
          <a:p>
            <a:r>
              <a:rPr lang="en-US" dirty="0" smtClean="0"/>
              <a:t>Health Statistics</a:t>
            </a:r>
            <a:endParaRPr lang="en-US" dirty="0"/>
          </a:p>
        </p:txBody>
      </p:sp>
      <p:sp>
        <p:nvSpPr>
          <p:cNvPr id="4" name="Slide Number Placeholder 3"/>
          <p:cNvSpPr>
            <a:spLocks noGrp="1"/>
          </p:cNvSpPr>
          <p:nvPr>
            <p:ph type="sldNum" sz="quarter" idx="12"/>
          </p:nvPr>
        </p:nvSpPr>
        <p:spPr/>
        <p:txBody>
          <a:bodyPr/>
          <a:lstStyle/>
          <a:p>
            <a:pPr>
              <a:defRPr/>
            </a:pPr>
            <a:fld id="{B0CD4CC0-322F-47E0-9955-2CE3659815FE}" type="slidenum">
              <a:rPr lang="en-US" smtClean="0"/>
              <a:pPr>
                <a:defRPr/>
              </a:pPr>
              <a:t>2</a:t>
            </a:fld>
            <a:endParaRPr lang="en-US"/>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2754" y="2674139"/>
            <a:ext cx="5113590" cy="3749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2155621"/>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r>
              <a:rPr lang="en-US" sz="3400" b="1" smtClean="0"/>
              <a:t>Types of Health Statistics Questions</a:t>
            </a:r>
          </a:p>
        </p:txBody>
      </p:sp>
      <p:sp>
        <p:nvSpPr>
          <p:cNvPr id="43012" name="Rectangle 3"/>
          <p:cNvSpPr>
            <a:spLocks noGrp="1" noChangeArrowheads="1"/>
          </p:cNvSpPr>
          <p:nvPr>
            <p:ph idx="1"/>
          </p:nvPr>
        </p:nvSpPr>
        <p:spPr/>
        <p:txBody>
          <a:bodyPr/>
          <a:lstStyle/>
          <a:p>
            <a:pPr eaLnBrk="1" hangingPunct="1"/>
            <a:r>
              <a:rPr lang="en-US" dirty="0" smtClean="0"/>
              <a:t>Fact lookups [population, demographics]</a:t>
            </a:r>
          </a:p>
          <a:p>
            <a:pPr eaLnBrk="1" hangingPunct="1"/>
            <a:r>
              <a:rPr lang="en-US" dirty="0" smtClean="0"/>
              <a:t>Research</a:t>
            </a:r>
          </a:p>
          <a:p>
            <a:pPr eaLnBrk="1" hangingPunct="1"/>
            <a:r>
              <a:rPr lang="en-US" dirty="0" smtClean="0"/>
              <a:t>Presentations</a:t>
            </a:r>
          </a:p>
          <a:p>
            <a:pPr eaLnBrk="1" hangingPunct="1"/>
            <a:r>
              <a:rPr lang="en-US" dirty="0" smtClean="0"/>
              <a:t>Social and Policy indicators</a:t>
            </a:r>
          </a:p>
        </p:txBody>
      </p:sp>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7F34BF8-CE4B-4585-BA31-636E50ECFE9E}" type="slidenum">
              <a:rPr lang="en-US" smtClean="0"/>
              <a:pPr/>
              <a:t>3</a:t>
            </a:fld>
            <a:endParaRPr lang="en-US" smtClean="0"/>
          </a:p>
        </p:txBody>
      </p:sp>
    </p:spTree>
    <p:custDataLst>
      <p:tags r:id="rId1"/>
    </p:custData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1133161" y="887741"/>
            <a:ext cx="7391400" cy="1143000"/>
          </a:xfrm>
        </p:spPr>
        <p:txBody>
          <a:bodyPr/>
          <a:lstStyle/>
          <a:p>
            <a:pPr eaLnBrk="1" hangingPunct="1"/>
            <a:r>
              <a:rPr lang="en-US" sz="4000" dirty="0" smtClean="0"/>
              <a:t>Strategies for Finding Health Stats</a:t>
            </a:r>
          </a:p>
        </p:txBody>
      </p:sp>
      <p:sp>
        <p:nvSpPr>
          <p:cNvPr id="44036" name="Rectangle 3"/>
          <p:cNvSpPr>
            <a:spLocks noGrp="1" noChangeArrowheads="1"/>
          </p:cNvSpPr>
          <p:nvPr>
            <p:ph idx="1"/>
          </p:nvPr>
        </p:nvSpPr>
        <p:spPr/>
        <p:txBody>
          <a:bodyPr/>
          <a:lstStyle/>
          <a:p>
            <a:pPr eaLnBrk="1" hangingPunct="1"/>
            <a:r>
              <a:rPr lang="en-US" smtClean="0"/>
              <a:t>Google Search</a:t>
            </a:r>
          </a:p>
          <a:p>
            <a:pPr eaLnBrk="1" hangingPunct="1"/>
            <a:r>
              <a:rPr lang="en-US" smtClean="0"/>
              <a:t>Use Portal</a:t>
            </a:r>
          </a:p>
          <a:p>
            <a:pPr eaLnBrk="1" hangingPunct="1"/>
            <a:r>
              <a:rPr lang="en-US" smtClean="0"/>
              <a:t>Start at Internet site</a:t>
            </a:r>
          </a:p>
          <a:p>
            <a:pPr eaLnBrk="1" hangingPunct="1"/>
            <a:r>
              <a:rPr lang="en-US" smtClean="0"/>
              <a:t>Start with book or article</a:t>
            </a:r>
          </a:p>
        </p:txBody>
      </p:sp>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F268633-C64D-471C-8C99-6C846A3ED105}" type="slidenum">
              <a:rPr lang="en-US" smtClean="0"/>
              <a:pPr/>
              <a:t>4</a:t>
            </a:fld>
            <a:endParaRPr lang="en-US" smtClean="0"/>
          </a:p>
        </p:txBody>
      </p:sp>
    </p:spTree>
    <p:custDataLst>
      <p:tags r:id="rId1"/>
    </p:custData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pPr eaLnBrk="1" hangingPunct="1"/>
            <a:r>
              <a:rPr lang="en-US" smtClean="0"/>
              <a:t>Internet Portals of Health Stats</a:t>
            </a:r>
          </a:p>
        </p:txBody>
      </p:sp>
      <p:sp>
        <p:nvSpPr>
          <p:cNvPr id="45060" name="Rectangle 3"/>
          <p:cNvSpPr>
            <a:spLocks noGrp="1" noChangeArrowheads="1"/>
          </p:cNvSpPr>
          <p:nvPr>
            <p:ph idx="1"/>
          </p:nvPr>
        </p:nvSpPr>
        <p:spPr/>
        <p:txBody>
          <a:bodyPr/>
          <a:lstStyle/>
          <a:p>
            <a:pPr eaLnBrk="1" hangingPunct="1"/>
            <a:r>
              <a:rPr lang="en-US" dirty="0" smtClean="0"/>
              <a:t>Lists of links that provide starting points for browsing or searching</a:t>
            </a:r>
          </a:p>
          <a:p>
            <a:pPr lvl="1" eaLnBrk="1" hangingPunct="1"/>
            <a:r>
              <a:rPr lang="en-US" dirty="0" smtClean="0"/>
              <a:t>Keyword search in portal vs Google</a:t>
            </a:r>
          </a:p>
          <a:p>
            <a:pPr lvl="1" eaLnBrk="1" hangingPunct="1"/>
            <a:r>
              <a:rPr lang="en-US" dirty="0" smtClean="0"/>
              <a:t>General idea what you want</a:t>
            </a:r>
          </a:p>
          <a:p>
            <a:pPr eaLnBrk="1" hangingPunct="1"/>
            <a:r>
              <a:rPr lang="en-US" sz="2800" dirty="0" smtClean="0"/>
              <a:t>The National Center for Health Statistics portal: </a:t>
            </a:r>
            <a:r>
              <a:rPr lang="en-US" sz="2800" dirty="0" smtClean="0">
                <a:hlinkClick r:id="rId4"/>
              </a:rPr>
              <a:t>http://www.cdc.gov/nchs/</a:t>
            </a:r>
            <a:endParaRPr lang="en-US" sz="2800" dirty="0" smtClean="0"/>
          </a:p>
          <a:p>
            <a:pPr eaLnBrk="1" hangingPunct="1"/>
            <a:r>
              <a:rPr lang="en-US" sz="2800" dirty="0" smtClean="0">
                <a:hlinkClick r:id="rId5"/>
              </a:rPr>
              <a:t>Health Services Research Information Central</a:t>
            </a:r>
            <a:r>
              <a:rPr lang="en-US" sz="2800" dirty="0" smtClean="0"/>
              <a:t> (NLM)</a:t>
            </a:r>
            <a:r>
              <a:rPr lang="en-US" dirty="0" smtClean="0"/>
              <a:t/>
            </a:r>
            <a:br>
              <a:rPr lang="en-US" dirty="0" smtClean="0"/>
            </a:br>
            <a:endParaRPr lang="en-US" dirty="0" smtClean="0"/>
          </a:p>
        </p:txBody>
      </p:sp>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0B29DD8-8A5F-4F2A-9AEB-9AF7EF81E408}" type="slidenum">
              <a:rPr lang="en-US" smtClean="0"/>
              <a:pPr/>
              <a:t>5</a:t>
            </a:fld>
            <a:endParaRPr lang="en-US" smtClean="0"/>
          </a:p>
        </p:txBody>
      </p:sp>
    </p:spTree>
    <p:custDataLst>
      <p:tags r:id="rId1"/>
    </p:custData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eaLnBrk="1" hangingPunct="1"/>
            <a:r>
              <a:rPr lang="en-US" smtClean="0"/>
              <a:t>MMWR	</a:t>
            </a:r>
          </a:p>
        </p:txBody>
      </p:sp>
      <p:sp>
        <p:nvSpPr>
          <p:cNvPr id="47108" name="Rectangle 3"/>
          <p:cNvSpPr>
            <a:spLocks noGrp="1" noChangeArrowheads="1"/>
          </p:cNvSpPr>
          <p:nvPr>
            <p:ph idx="1"/>
          </p:nvPr>
        </p:nvSpPr>
        <p:spPr/>
        <p:txBody>
          <a:bodyPr/>
          <a:lstStyle/>
          <a:p>
            <a:pPr eaLnBrk="1" hangingPunct="1"/>
            <a:r>
              <a:rPr lang="en-US" dirty="0" smtClean="0"/>
              <a:t>Morbidity – illness</a:t>
            </a:r>
          </a:p>
          <a:p>
            <a:pPr eaLnBrk="1" hangingPunct="1"/>
            <a:r>
              <a:rPr lang="en-US" dirty="0" smtClean="0"/>
              <a:t>Mortality – death</a:t>
            </a:r>
          </a:p>
          <a:p>
            <a:pPr eaLnBrk="1" hangingPunct="1"/>
            <a:r>
              <a:rPr lang="en-US" dirty="0" smtClean="0">
                <a:hlinkClick r:id="rId4"/>
              </a:rPr>
              <a:t>http://www.cdc.gov/mmwr/</a:t>
            </a:r>
            <a:endParaRPr lang="en-US" dirty="0" smtClean="0"/>
          </a:p>
          <a:p>
            <a:pPr eaLnBrk="1" hangingPunct="1"/>
            <a:r>
              <a:rPr lang="en-US" dirty="0" smtClean="0"/>
              <a:t>Disease Trends</a:t>
            </a:r>
          </a:p>
          <a:p>
            <a:pPr eaLnBrk="1" hangingPunct="1"/>
            <a:r>
              <a:rPr lang="en-US" dirty="0" smtClean="0"/>
              <a:t>Tables - searchable</a:t>
            </a:r>
          </a:p>
          <a:p>
            <a:pPr eaLnBrk="1" hangingPunct="1"/>
            <a:endParaRPr lang="en-US" dirty="0" smtClean="0"/>
          </a:p>
        </p:txBody>
      </p:sp>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3CFA16E-72D6-419E-890E-4A6BF39F7582}" type="slidenum">
              <a:rPr lang="en-US" smtClean="0"/>
              <a:pPr/>
              <a:t>6</a:t>
            </a:fld>
            <a:endParaRPr lang="en-US" smtClean="0"/>
          </a:p>
        </p:txBody>
      </p:sp>
    </p:spTree>
    <p:custDataLst>
      <p:tags r:id="rId1"/>
    </p:custData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r>
              <a:rPr lang="en-US" dirty="0" smtClean="0"/>
              <a:t>Health Care Cost Data</a:t>
            </a:r>
          </a:p>
        </p:txBody>
      </p:sp>
      <p:sp>
        <p:nvSpPr>
          <p:cNvPr id="48132" name="Rectangle 3"/>
          <p:cNvSpPr>
            <a:spLocks noGrp="1" noChangeArrowheads="1"/>
          </p:cNvSpPr>
          <p:nvPr>
            <p:ph idx="1"/>
          </p:nvPr>
        </p:nvSpPr>
        <p:spPr/>
        <p:txBody>
          <a:bodyPr/>
          <a:lstStyle/>
          <a:p>
            <a:pPr eaLnBrk="1" hangingPunct="1"/>
            <a:r>
              <a:rPr lang="en-US" dirty="0" smtClean="0"/>
              <a:t>Healthcare Cost and Utilization Project</a:t>
            </a:r>
          </a:p>
          <a:p>
            <a:pPr eaLnBrk="1" hangingPunct="1"/>
            <a:r>
              <a:rPr lang="en-US" dirty="0" err="1" smtClean="0">
                <a:hlinkClick r:id="rId4"/>
              </a:rPr>
              <a:t>HCUPnet</a:t>
            </a:r>
            <a:endParaRPr lang="en-US" dirty="0" smtClean="0"/>
          </a:p>
          <a:p>
            <a:pPr lvl="1" eaLnBrk="1" hangingPunct="1"/>
            <a:r>
              <a:rPr lang="en-US" dirty="0" smtClean="0"/>
              <a:t>Hospital discharges</a:t>
            </a:r>
          </a:p>
          <a:p>
            <a:pPr lvl="1" eaLnBrk="1" hangingPunct="1"/>
            <a:r>
              <a:rPr lang="en-US" dirty="0" smtClean="0"/>
              <a:t>Ambulatory service</a:t>
            </a:r>
          </a:p>
          <a:p>
            <a:pPr lvl="1" eaLnBrk="1" hangingPunct="1"/>
            <a:r>
              <a:rPr lang="en-US" dirty="0" smtClean="0"/>
              <a:t>Costs</a:t>
            </a:r>
          </a:p>
          <a:p>
            <a:pPr lvl="1" eaLnBrk="1" hangingPunct="1"/>
            <a:r>
              <a:rPr lang="en-US" dirty="0" smtClean="0"/>
              <a:t>Amount of care</a:t>
            </a:r>
          </a:p>
          <a:p>
            <a:pPr lvl="1" eaLnBrk="1" hangingPunct="1"/>
            <a:r>
              <a:rPr lang="en-US" dirty="0" smtClean="0"/>
              <a:t>By diagnosis and procedure</a:t>
            </a:r>
          </a:p>
          <a:p>
            <a:pPr lvl="1" eaLnBrk="1" hangingPunct="1"/>
            <a:r>
              <a:rPr lang="en-US" dirty="0" smtClean="0"/>
              <a:t>Surveys of </a:t>
            </a:r>
            <a:r>
              <a:rPr lang="en-US" dirty="0" err="1" smtClean="0"/>
              <a:t>hosp</a:t>
            </a:r>
            <a:r>
              <a:rPr lang="en-US" dirty="0" smtClean="0"/>
              <a:t>, physicians, nursing homes</a:t>
            </a:r>
          </a:p>
        </p:txBody>
      </p:sp>
      <p:sp>
        <p:nvSpPr>
          <p:cNvPr id="481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4ECCB94-670A-451F-8C99-2F9C88A2ABC8}" type="slidenum">
              <a:rPr lang="en-US" smtClean="0"/>
              <a:pPr/>
              <a:t>7</a:t>
            </a:fld>
            <a:endParaRPr lang="en-US" smtClean="0"/>
          </a:p>
        </p:txBody>
      </p:sp>
    </p:spTree>
    <p:custDataLst>
      <p:tags r:id="rId1"/>
    </p:custData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r>
              <a:rPr lang="en-US" smtClean="0"/>
              <a:t>Health Consequences </a:t>
            </a:r>
          </a:p>
        </p:txBody>
      </p:sp>
      <p:sp>
        <p:nvSpPr>
          <p:cNvPr id="49156" name="Rectangle 3"/>
          <p:cNvSpPr>
            <a:spLocks noGrp="1" noChangeArrowheads="1"/>
          </p:cNvSpPr>
          <p:nvPr>
            <p:ph idx="1"/>
          </p:nvPr>
        </p:nvSpPr>
        <p:spPr/>
        <p:txBody>
          <a:bodyPr/>
          <a:lstStyle/>
          <a:p>
            <a:pPr eaLnBrk="1" hangingPunct="1"/>
            <a:r>
              <a:rPr lang="en-US" dirty="0" smtClean="0"/>
              <a:t>Costs to society, individuals</a:t>
            </a:r>
          </a:p>
          <a:p>
            <a:pPr eaLnBrk="1" hangingPunct="1"/>
            <a:r>
              <a:rPr lang="en-US" dirty="0" smtClean="0"/>
              <a:t>Cost from care</a:t>
            </a:r>
          </a:p>
          <a:p>
            <a:pPr eaLnBrk="1" hangingPunct="1"/>
            <a:r>
              <a:rPr lang="en-US" dirty="0" smtClean="0"/>
              <a:t>Costs of illness</a:t>
            </a:r>
          </a:p>
          <a:p>
            <a:pPr eaLnBrk="1" hangingPunct="1"/>
            <a:r>
              <a:rPr lang="en-US" dirty="0" smtClean="0"/>
              <a:t>Impact on infrastructure</a:t>
            </a:r>
          </a:p>
          <a:p>
            <a:pPr eaLnBrk="1" hangingPunct="1"/>
            <a:r>
              <a:rPr lang="en-US" dirty="0" smtClean="0"/>
              <a:t>HCFA</a:t>
            </a:r>
            <a:r>
              <a:rPr lang="en-US" dirty="0" smtClean="0">
                <a:sym typeface="Wingdings"/>
              </a:rPr>
              <a:t></a:t>
            </a:r>
            <a:r>
              <a:rPr lang="en-US" dirty="0" smtClean="0"/>
              <a:t>CMS Health Accounts</a:t>
            </a:r>
          </a:p>
          <a:p>
            <a:pPr eaLnBrk="1" hangingPunct="1"/>
            <a:r>
              <a:rPr lang="en-US" dirty="0" smtClean="0">
                <a:hlinkClick r:id="rId4"/>
              </a:rPr>
              <a:t>http://cms.hhs.gov/</a:t>
            </a:r>
            <a:endParaRPr lang="en-US" dirty="0" smtClean="0"/>
          </a:p>
        </p:txBody>
      </p:sp>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EBB289-A4D4-44B2-9A67-B1E12529CDEA}" type="slidenum">
              <a:rPr lang="en-US" smtClean="0"/>
              <a:pPr/>
              <a:t>8</a:t>
            </a:fld>
            <a:endParaRPr lang="en-US" smtClean="0"/>
          </a:p>
        </p:txBody>
      </p:sp>
    </p:spTree>
    <p:custDataLst>
      <p:tags r:id="rId1"/>
    </p:custData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Injury Prevention &amp; Control</a:t>
            </a:r>
            <a:endParaRPr lang="en-US" dirty="0"/>
          </a:p>
        </p:txBody>
      </p:sp>
      <p:sp>
        <p:nvSpPr>
          <p:cNvPr id="3" name="Content Placeholder 2"/>
          <p:cNvSpPr>
            <a:spLocks noGrp="1"/>
          </p:cNvSpPr>
          <p:nvPr>
            <p:ph idx="1"/>
          </p:nvPr>
        </p:nvSpPr>
        <p:spPr/>
        <p:txBody>
          <a:bodyPr/>
          <a:lstStyle/>
          <a:p>
            <a:r>
              <a:rPr lang="en-US" b="1" dirty="0" smtClean="0"/>
              <a:t>WISQARS </a:t>
            </a:r>
            <a:r>
              <a:rPr lang="en-US" dirty="0" smtClean="0"/>
              <a:t>(Web-based Injury Statistics Query and Reporting System) at CDC</a:t>
            </a:r>
          </a:p>
          <a:p>
            <a:r>
              <a:rPr lang="en-US" dirty="0" smtClean="0"/>
              <a:t>Interactive system</a:t>
            </a:r>
          </a:p>
          <a:p>
            <a:r>
              <a:rPr lang="en-US" dirty="0" smtClean="0"/>
              <a:t>Customized Reports</a:t>
            </a:r>
          </a:p>
          <a:p>
            <a:r>
              <a:rPr lang="en-US" dirty="0" smtClean="0"/>
              <a:t>Fatal and nonfatal injury reports by cause</a:t>
            </a:r>
          </a:p>
          <a:p>
            <a:r>
              <a:rPr lang="en-US" dirty="0" smtClean="0"/>
              <a:t>Violent Death report</a:t>
            </a:r>
          </a:p>
          <a:p>
            <a:r>
              <a:rPr lang="en-US" dirty="0" smtClean="0">
                <a:hlinkClick r:id="rId2"/>
              </a:rPr>
              <a:t>http://www.cdc.gov/injury/wisqars/</a:t>
            </a:r>
            <a:endParaRPr lang="en-US" dirty="0" smtClean="0"/>
          </a:p>
          <a:p>
            <a:r>
              <a:rPr lang="en-US" dirty="0" smtClean="0"/>
              <a:t>l</a:t>
            </a:r>
            <a:endParaRPr lang="en-US" dirty="0"/>
          </a:p>
        </p:txBody>
      </p:sp>
      <p:sp>
        <p:nvSpPr>
          <p:cNvPr id="5" name="Slide Number Placeholder 4"/>
          <p:cNvSpPr>
            <a:spLocks noGrp="1"/>
          </p:cNvSpPr>
          <p:nvPr>
            <p:ph type="sldNum" sz="quarter" idx="12"/>
          </p:nvPr>
        </p:nvSpPr>
        <p:spPr/>
        <p:txBody>
          <a:bodyPr/>
          <a:lstStyle/>
          <a:p>
            <a:pPr>
              <a:defRPr/>
            </a:pPr>
            <a:fld id="{B0CD4CC0-322F-47E0-9955-2CE3659815FE}" type="slidenum">
              <a:rPr lang="en-US" smtClean="0"/>
              <a:pPr>
                <a:defRPr/>
              </a:pPr>
              <a:t>9</a:t>
            </a:fld>
            <a:endParaRPr lang="en-US"/>
          </a:p>
        </p:txBody>
      </p:sp>
    </p:spTree>
    <p:extLst>
      <p:ext uri="{BB962C8B-B14F-4D97-AF65-F5344CB8AC3E}">
        <p14:creationId xmlns:p14="http://schemas.microsoft.com/office/powerpoint/2010/main" val="762559463"/>
      </p:ext>
    </p:extLst>
  </p:cSld>
  <p:clrMapOvr>
    <a:masterClrMapping/>
  </p:clrMapOvr>
  <p:transition>
    <p:wipe dir="d"/>
  </p:transition>
</p:sld>
</file>

<file path=ppt/tags/tag1.xml><?xml version="1.0" encoding="utf-8"?>
<p:tagLst xmlns:a="http://schemas.openxmlformats.org/drawingml/2006/main" xmlns:r="http://schemas.openxmlformats.org/officeDocument/2006/relationships" xmlns:p="http://schemas.openxmlformats.org/presentationml/2006/main">
  <p:tag name="TPVERSION" val="2006"/>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2010 COM PowerPoint Template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ents xmlns="08802470-5273-464d-a1dc-9195f0599ca8" xsi:nil="true"/>
    <Handout_x003f_ xmlns="08802470-5273-464D-A1DC-9195F0599CA8">false</Handout_x003f_>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24800873524D46A1DC9195F0599CA8" ma:contentTypeVersion="1" ma:contentTypeDescription="Create a new document." ma:contentTypeScope="" ma:versionID="6e32b6a924777d8283971a7e3a6bb4a8">
  <xsd:schema xmlns:xsd="http://www.w3.org/2001/XMLSchema" xmlns:xs="http://www.w3.org/2001/XMLSchema" xmlns:p="http://schemas.microsoft.com/office/2006/metadata/properties" xmlns:ns2="08802470-5273-464D-A1DC-9195F0599CA8" xmlns:ns3="08802470-5273-464d-a1dc-9195f0599ca8" targetNamespace="http://schemas.microsoft.com/office/2006/metadata/properties" ma:root="true" ma:fieldsID="4f9d8edb01a88f8101c30cdad552e52c" ns2:_="" ns3:_="">
    <xsd:import namespace="08802470-5273-464D-A1DC-9195F0599CA8"/>
    <xsd:import namespace="08802470-5273-464d-a1dc-9195f0599ca8"/>
    <xsd:element name="properties">
      <xsd:complexType>
        <xsd:sequence>
          <xsd:element name="documentManagement">
            <xsd:complexType>
              <xsd:all>
                <xsd:element ref="ns2:Handout_x003f_" minOccurs="0"/>
                <xsd:element ref="ns3: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802470-5273-464D-A1DC-9195F0599CA8" elementFormDefault="qualified">
    <xsd:import namespace="http://schemas.microsoft.com/office/2006/documentManagement/types"/>
    <xsd:import namespace="http://schemas.microsoft.com/office/infopath/2007/PartnerControls"/>
    <xsd:element name="Handout_x003f_" ma:index="8" nillable="true" ma:displayName="Handout?" ma:default="0" ma:description="Should this file be printed as a handout?" ma:internalName="Handout_x003f_">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8802470-5273-464d-a1dc-9195f0599ca8" elementFormDefault="qualified">
    <xsd:import namespace="http://schemas.microsoft.com/office/2006/documentManagement/types"/>
    <xsd:import namespace="http://schemas.microsoft.com/office/infopath/2007/PartnerControls"/>
    <xsd:element name="Comments" ma:index="11" nillable="true" ma:displayName="Comments" ma:internalName="Comment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4A4323-E7D4-49D0-8386-91407E1B0AF1}">
  <ds:schemaRefs>
    <ds:schemaRef ds:uri="http://schemas.microsoft.com/office/infopath/2007/PartnerControls"/>
    <ds:schemaRef ds:uri="http://schemas.openxmlformats.org/package/2006/metadata/core-properties"/>
    <ds:schemaRef ds:uri="08802470-5273-464D-A1DC-9195F0599CA8"/>
    <ds:schemaRef ds:uri="http://purl.org/dc/terms/"/>
    <ds:schemaRef ds:uri="http://purl.org/dc/elements/1.1/"/>
    <ds:schemaRef ds:uri="http://purl.org/dc/dcmitype/"/>
    <ds:schemaRef ds:uri="http://www.w3.org/XML/1998/namespace"/>
    <ds:schemaRef ds:uri="http://schemas.microsoft.com/office/2006/metadata/properties"/>
    <ds:schemaRef ds:uri="http://schemas.microsoft.com/office/2006/documentManagement/types"/>
    <ds:schemaRef ds:uri="08802470-5273-464d-a1dc-9195f0599ca8"/>
  </ds:schemaRefs>
</ds:datastoreItem>
</file>

<file path=customXml/itemProps2.xml><?xml version="1.0" encoding="utf-8"?>
<ds:datastoreItem xmlns:ds="http://schemas.openxmlformats.org/officeDocument/2006/customXml" ds:itemID="{45703661-A1D2-4DEB-8C78-A44EBD620E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802470-5273-464D-A1DC-9195F0599CA8"/>
    <ds:schemaRef ds:uri="08802470-5273-464d-a1dc-9195f0599c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30FD6C-BC09-48B7-8D77-56426D630D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FSU CoM New Website Colors</Template>
  <TotalTime>5104</TotalTime>
  <Words>605</Words>
  <Application>Microsoft Office PowerPoint</Application>
  <PresentationFormat>On-screen Show (4:3)</PresentationFormat>
  <Paragraphs>96</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2010 COM PowerPoint Template </vt:lpstr>
      <vt:lpstr>Finding Health Statistics </vt:lpstr>
      <vt:lpstr>Informatics Resources</vt:lpstr>
      <vt:lpstr>Types of Health Statistics Questions</vt:lpstr>
      <vt:lpstr>Strategies for Finding Health Stats</vt:lpstr>
      <vt:lpstr>Internet Portals of Health Stats</vt:lpstr>
      <vt:lpstr>MMWR </vt:lpstr>
      <vt:lpstr>Health Care Cost Data</vt:lpstr>
      <vt:lpstr>Health Consequences </vt:lpstr>
      <vt:lpstr>Injury Prevention &amp; Control</vt:lpstr>
      <vt:lpstr>State and International Data</vt:lpstr>
    </vt:vector>
  </TitlesOfParts>
  <Company>FSU 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Research Paper</dc:title>
  <dc:creator>Nancy Clark</dc:creator>
  <cp:lastModifiedBy>Windows User</cp:lastModifiedBy>
  <cp:revision>265</cp:revision>
  <cp:lastPrinted>2011-08-05T14:00:35Z</cp:lastPrinted>
  <dcterms:created xsi:type="dcterms:W3CDTF">2003-01-29T22:23:02Z</dcterms:created>
  <dcterms:modified xsi:type="dcterms:W3CDTF">2014-05-20T17:59:34Z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0x0101007024800873524D46A1DC9195F0599CA8</vt:lpwstr>
  </property>
</Properties>
</file>