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4"/>
  </p:sldMasterIdLst>
  <p:notesMasterIdLst>
    <p:notesMasterId r:id="rId36"/>
  </p:notesMasterIdLst>
  <p:handoutMasterIdLst>
    <p:handoutMasterId r:id="rId37"/>
  </p:handoutMasterIdLst>
  <p:sldIdLst>
    <p:sldId id="256" r:id="rId5"/>
    <p:sldId id="385" r:id="rId6"/>
    <p:sldId id="257" r:id="rId7"/>
    <p:sldId id="343" r:id="rId8"/>
    <p:sldId id="284" r:id="rId9"/>
    <p:sldId id="308" r:id="rId10"/>
    <p:sldId id="309" r:id="rId11"/>
    <p:sldId id="310" r:id="rId12"/>
    <p:sldId id="285" r:id="rId13"/>
    <p:sldId id="306" r:id="rId14"/>
    <p:sldId id="286" r:id="rId15"/>
    <p:sldId id="288" r:id="rId16"/>
    <p:sldId id="287" r:id="rId17"/>
    <p:sldId id="289" r:id="rId18"/>
    <p:sldId id="307" r:id="rId19"/>
    <p:sldId id="290" r:id="rId20"/>
    <p:sldId id="291" r:id="rId21"/>
    <p:sldId id="346" r:id="rId22"/>
    <p:sldId id="387" r:id="rId23"/>
    <p:sldId id="292" r:id="rId24"/>
    <p:sldId id="347" r:id="rId25"/>
    <p:sldId id="293" r:id="rId26"/>
    <p:sldId id="383" r:id="rId27"/>
    <p:sldId id="388" r:id="rId28"/>
    <p:sldId id="294" r:id="rId29"/>
    <p:sldId id="348" r:id="rId30"/>
    <p:sldId id="344" r:id="rId31"/>
    <p:sldId id="338" r:id="rId32"/>
    <p:sldId id="297" r:id="rId33"/>
    <p:sldId id="355" r:id="rId34"/>
    <p:sldId id="433" r:id="rId35"/>
  </p:sldIdLst>
  <p:sldSz cx="9144000" cy="6858000" type="screen4x3"/>
  <p:notesSz cx="7010400" cy="9296400"/>
  <p:custDataLst>
    <p:tags r:id="rId3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997"/>
    <a:srgbClr val="FFFFFF"/>
    <a:srgbClr val="6E92F6"/>
    <a:srgbClr val="BDCDFB"/>
    <a:srgbClr val="993300"/>
    <a:srgbClr val="DADBF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84094" autoAdjust="0"/>
  </p:normalViewPr>
  <p:slideViewPr>
    <p:cSldViewPr snapToGrid="0">
      <p:cViewPr varScale="1">
        <p:scale>
          <a:sx n="57" d="100"/>
          <a:sy n="57" d="100"/>
        </p:scale>
        <p:origin x="-115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27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-1728" y="-72"/>
      </p:cViewPr>
      <p:guideLst>
        <p:guide orient="horz" pos="2927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t" anchorCtr="0" compatLnSpc="1">
            <a:prstTxWarp prst="textNoShape">
              <a:avLst/>
            </a:prstTxWarp>
          </a:bodyPr>
          <a:lstStyle>
            <a:lvl1pPr defTabSz="90943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t" anchorCtr="0" compatLnSpc="1">
            <a:prstTxWarp prst="textNoShape">
              <a:avLst/>
            </a:prstTxWarp>
          </a:bodyPr>
          <a:lstStyle>
            <a:lvl1pPr algn="r" defTabSz="90943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088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b" anchorCtr="0" compatLnSpc="1">
            <a:prstTxWarp prst="textNoShape">
              <a:avLst/>
            </a:prstTxWarp>
          </a:bodyPr>
          <a:lstStyle>
            <a:lvl1pPr defTabSz="90943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b" anchorCtr="0" compatLnSpc="1">
            <a:prstTxWarp prst="textNoShape">
              <a:avLst/>
            </a:prstTxWarp>
          </a:bodyPr>
          <a:lstStyle>
            <a:lvl1pPr algn="r" defTabSz="909430" eaLnBrk="1" hangingPunct="1">
              <a:defRPr sz="1200"/>
            </a:lvl1pPr>
          </a:lstStyle>
          <a:p>
            <a:pPr>
              <a:defRPr/>
            </a:pPr>
            <a:fld id="{F4A5E264-8E57-41E3-9C76-98B613BD9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t" anchorCtr="0" compatLnSpc="1">
            <a:prstTxWarp prst="textNoShape">
              <a:avLst/>
            </a:prstTxWarp>
          </a:bodyPr>
          <a:lstStyle>
            <a:lvl1pPr defTabSz="90943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t" anchorCtr="0" compatLnSpc="1">
            <a:prstTxWarp prst="textNoShape">
              <a:avLst/>
            </a:prstTxWarp>
          </a:bodyPr>
          <a:lstStyle>
            <a:lvl1pPr algn="r" defTabSz="90943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9788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088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b" anchorCtr="0" compatLnSpc="1">
            <a:prstTxWarp prst="textNoShape">
              <a:avLst/>
            </a:prstTxWarp>
          </a:bodyPr>
          <a:lstStyle>
            <a:lvl1pPr defTabSz="90943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b" anchorCtr="0" compatLnSpc="1">
            <a:prstTxWarp prst="textNoShape">
              <a:avLst/>
            </a:prstTxWarp>
          </a:bodyPr>
          <a:lstStyle>
            <a:lvl1pPr algn="r" defTabSz="909430" eaLnBrk="1" hangingPunct="1">
              <a:defRPr sz="1200"/>
            </a:lvl1pPr>
          </a:lstStyle>
          <a:p>
            <a:pPr>
              <a:defRPr/>
            </a:pPr>
            <a:fld id="{755A1410-9B7D-4618-B4AE-EB7791495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02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5D8484-3F29-432F-956B-F7AFCFE1AFE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3D0632-67FA-402E-A8C6-C1F2C79B63E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C2FE18-2399-48A2-AA96-FEA3746B734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EF2EC3-6300-4E31-9AD5-658D598C991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8D7A77-C73A-4134-9A9A-F0C143C8EAC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871BA6-2B03-4D7D-BEFC-A5A6C4C868B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7E8539-DB6A-42AC-B2BA-592E1FF3B95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707746-A33C-4093-A196-8E4985FDBC9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8B6377-8C28-4E86-B4B1-CE1F96DCDA8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5E1C3D-A563-474E-9EDA-486F8CC5F93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C25E20-7CE4-49DC-88AC-B562924C1E5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D9BCA7-14C5-4919-84F1-58ABE6317DB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2C8C79-706B-46A4-AB93-4F5BFCEE9CF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2583D4-F2A7-42FB-B1C2-6290413759C4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485961-6552-4146-BE26-CF2F018440A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B5F9E0-4E04-4CE7-BD17-468781F6B33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27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16130" indent="-275434" defTabSz="928827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28827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28827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28827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2882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2882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2882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2882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AA664D-0534-48C6-A28E-336818A1C45B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C24D1C-66F8-43EF-9F1D-D38FE1BA362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6BA6DB-9690-4361-B37F-BD95E13663C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8FE0A0-9329-4A5B-A622-8333FF2EA86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C9CE07-7A4A-4C6F-8CDF-CDA31CCC088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BAE62A3-1B1B-4833-B4FB-4D388326535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B0247A-C695-40CC-A757-9A55CA065FB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E3AA9A-3902-45E4-993A-BC95B6F2667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7800"/>
            <a:ext cx="9144000" cy="533400"/>
          </a:xfrm>
          <a:prstGeom prst="rect">
            <a:avLst/>
          </a:prstGeom>
          <a:gradFill flip="none" rotWithShape="1">
            <a:gsLst>
              <a:gs pos="100000">
                <a:srgbClr val="CDC092">
                  <a:alpha val="5000"/>
                </a:srgbClr>
              </a:gs>
              <a:gs pos="47000">
                <a:srgbClr val="CDC09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gradFill flip="none" rotWithShape="1">
            <a:gsLst>
              <a:gs pos="100000">
                <a:srgbClr val="2B0007"/>
              </a:gs>
              <a:gs pos="50000">
                <a:srgbClr val="540115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895350"/>
            <a:ext cx="8686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small" dirty="0">
                <a:solidFill>
                  <a:srgbClr val="CDC092"/>
                </a:solidFill>
                <a:latin typeface="Garamond" pitchFamily="18" charset="0"/>
                <a:cs typeface="+mn-cs"/>
              </a:rPr>
              <a:t>The Florida State University College of medicine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27476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 </a:t>
            </a:r>
            <a:endParaRPr lang="en-US" sz="1400" b="1" i="1" dirty="0">
              <a:latin typeface="Garamond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latin typeface="Garamond" pitchFamily="18" charset="0"/>
                <a:cs typeface="+mn-cs"/>
              </a:rPr>
              <a:t>Educating and developing exemplary physicians who practice patient-centered health care</a:t>
            </a:r>
            <a:endParaRPr lang="en-US" sz="1400" b="1" i="1" dirty="0">
              <a:solidFill>
                <a:srgbClr val="2B0007"/>
              </a:solidFill>
              <a:latin typeface="Garamond" pitchFamily="18" charset="0"/>
              <a:cs typeface="+mn-cs"/>
            </a:endParaRPr>
          </a:p>
        </p:txBody>
      </p:sp>
      <p:pic>
        <p:nvPicPr>
          <p:cNvPr id="8" name="Picture 5" descr="C:\Users\amber.smalley\Desktop\Gold Seal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6747631-6C6B-4724-B5D2-E36F391F1F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0326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56329-3C29-46BC-B3EF-D515F6D445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10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E74D2-CB4D-4FCD-82B2-1530D0431B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38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272B4-AA54-4D5D-8DED-3B1827503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10277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AE532-E0FC-4432-87C6-B1DA1240B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72781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D4CC0-322F-47E0-9955-2CE3659815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178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7767-4BF5-49F6-9331-730FCCBB1D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802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934C7-C77D-4848-AD00-FDECB52C6A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411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81200"/>
            <a:ext cx="4041775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E0D9-08C7-48D2-BD88-D3FEA7F195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73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B9F60-3CA1-4915-A0F6-68D3B8AF18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721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BBAB-D1D6-4619-B90A-1C3FBFAE35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953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596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9E36D-0FB9-480C-902C-A672EE18CF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290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FA074-5E00-48E1-A0E6-DDAA7E7A0B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942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6E303-5FEB-4C6F-9C0D-D86C62675F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85800"/>
            <a:ext cx="9144000" cy="533400"/>
          </a:xfrm>
          <a:prstGeom prst="rect">
            <a:avLst/>
          </a:prstGeom>
          <a:gradFill flip="none" rotWithShape="1">
            <a:gsLst>
              <a:gs pos="100000">
                <a:srgbClr val="CDC092">
                  <a:alpha val="5000"/>
                </a:srgbClr>
              </a:gs>
              <a:gs pos="47000">
                <a:srgbClr val="CDC09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gradFill flip="none" rotWithShape="1">
            <a:gsLst>
              <a:gs pos="100000">
                <a:srgbClr val="2B0007"/>
              </a:gs>
              <a:gs pos="50000">
                <a:srgbClr val="540115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209550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small" dirty="0">
                <a:solidFill>
                  <a:srgbClr val="CDC092"/>
                </a:solidFill>
                <a:latin typeface="Garamond" pitchFamily="18" charset="0"/>
                <a:cs typeface="+mn-cs"/>
              </a:rPr>
              <a:t>The Florida State University College of medicine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1276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 </a:t>
            </a:r>
            <a:endParaRPr lang="en-US" sz="1400" b="1" i="1" dirty="0">
              <a:latin typeface="Garamond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latin typeface="Garamond" pitchFamily="18" charset="0"/>
                <a:cs typeface="+mn-cs"/>
              </a:rPr>
              <a:t>Educating and developing exemplary physicians who practice patient-centered health care</a:t>
            </a:r>
            <a:endParaRPr lang="en-US" sz="1400" b="1" i="1" dirty="0">
              <a:solidFill>
                <a:srgbClr val="2B0007"/>
              </a:solidFill>
              <a:latin typeface="Garamond" pitchFamily="18" charset="0"/>
              <a:cs typeface="+mn-cs"/>
            </a:endParaRPr>
          </a:p>
        </p:txBody>
      </p:sp>
      <p:pic>
        <p:nvPicPr>
          <p:cNvPr id="1037" name="Picture 5" descr="C:\Users\amber.smalley\Desktop\Gold Seal.tiff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gradFill flip="none" rotWithShape="1">
            <a:gsLst>
              <a:gs pos="100000">
                <a:srgbClr val="CDC092">
                  <a:alpha val="0"/>
                </a:srgbClr>
              </a:gs>
              <a:gs pos="47000">
                <a:srgbClr val="CDC09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</p:sldLayoutIdLst>
  <p:transition>
    <p:wipe dir="d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hyperlink" Target="http://www.myendnoteweb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pantimes.co.jp/sports/2004bbpreview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://nippur.irb.hr/eng/vrl/citations.html" TargetMode="External"/><Relationship Id="rId5" Type="http://schemas.openxmlformats.org/officeDocument/2006/relationships/hyperlink" Target="http://www.lib.uwaterloo.ca/discipline/opt/documents/AmericanMedicalAssociationStyleJAMA.pdf" TargetMode="External"/><Relationship Id="rId4" Type="http://schemas.openxmlformats.org/officeDocument/2006/relationships/hyperlink" Target="http://healthlinks.washington.edu/hsl/styleguides/am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088776"/>
            <a:ext cx="79629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Citation </a:t>
            </a:r>
            <a:r>
              <a:rPr lang="en-US" dirty="0" smtClean="0"/>
              <a:t>Management with </a:t>
            </a:r>
            <a:r>
              <a:rPr lang="en-US" dirty="0" err="1" smtClean="0"/>
              <a:t>EndnoteWeb</a:t>
            </a: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3832412"/>
            <a:ext cx="640080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Nancy B. Clark, M.Ed.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Director of Medical Informatics Education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FSU College of Medicine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Spring 2014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3074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B9829D-515C-4BC6-882E-62BCEAA969F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88259" y="5687251"/>
            <a:ext cx="88481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 dirty="0"/>
              <a:t>All </a:t>
            </a:r>
            <a:r>
              <a:rPr lang="en-US" sz="2000" dirty="0" smtClean="0"/>
              <a:t>recourses </a:t>
            </a:r>
            <a:r>
              <a:rPr lang="en-US" sz="2000" dirty="0"/>
              <a:t>are available online </a:t>
            </a:r>
            <a:r>
              <a:rPr lang="en-US" sz="2000" dirty="0" smtClean="0"/>
              <a:t>in Medical Informatics site </a:t>
            </a:r>
          </a:p>
          <a:p>
            <a:pPr algn="ctr"/>
            <a:r>
              <a:rPr lang="en-US" sz="2000" dirty="0" smtClean="0"/>
              <a:t>under Topics: Research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7" name="Picture 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147232"/>
            <a:ext cx="3494087" cy="236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4BA040-B816-48D5-8623-9EA0E5117ED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9396" name="Document"/>
          <p:cNvSpPr>
            <a:spLocks noEditPoints="1" noChangeArrowheads="1"/>
          </p:cNvSpPr>
          <p:nvPr/>
        </p:nvSpPr>
        <p:spPr bwMode="auto">
          <a:xfrm>
            <a:off x="2133600" y="1712257"/>
            <a:ext cx="2971800" cy="4191000"/>
          </a:xfrm>
          <a:custGeom>
            <a:avLst/>
            <a:gdLst>
              <a:gd name="T0" fmla="*/ 1479984 w 21600"/>
              <a:gd name="T1" fmla="*/ 4197209 h 21600"/>
              <a:gd name="T2" fmla="*/ 11695 w 21600"/>
              <a:gd name="T3" fmla="*/ 2105007 h 21600"/>
              <a:gd name="T4" fmla="*/ 1479984 w 21600"/>
              <a:gd name="T5" fmla="*/ 15716 h 21600"/>
              <a:gd name="T6" fmla="*/ 2986384 w 21600"/>
              <a:gd name="T7" fmla="*/ 2066784 h 21600"/>
              <a:gd name="T8" fmla="*/ 1479984 w 21600"/>
              <a:gd name="T9" fmla="*/ 4197209 h 21600"/>
              <a:gd name="T10" fmla="*/ 0 w 21600"/>
              <a:gd name="T11" fmla="*/ 0 h 21600"/>
              <a:gd name="T12" fmla="*/ 2971800 w 21600"/>
              <a:gd name="T13" fmla="*/ 0 h 21600"/>
              <a:gd name="T14" fmla="*/ 2971800 w 21600"/>
              <a:gd name="T15" fmla="*/ 41910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1" hangingPunct="1"/>
            <a:r>
              <a:rPr lang="en-US"/>
              <a:t>Now is the time for all good men to come to the aid of their country. (citation)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 b="1"/>
              <a:t>References</a:t>
            </a:r>
          </a:p>
          <a:p>
            <a:pPr eaLnBrk="1" hangingPunct="1"/>
            <a:r>
              <a:rPr lang="en-US" b="1"/>
              <a:t>- </a:t>
            </a:r>
            <a:r>
              <a:rPr lang="en-US"/>
              <a:t>Bibliographic citation</a:t>
            </a:r>
          </a:p>
          <a:p>
            <a:pPr eaLnBrk="1" hangingPunct="1"/>
            <a:r>
              <a:rPr lang="en-US" b="1"/>
              <a:t>-</a:t>
            </a:r>
          </a:p>
        </p:txBody>
      </p:sp>
      <p:sp>
        <p:nvSpPr>
          <p:cNvPr id="59397" name="Documents"/>
          <p:cNvSpPr>
            <a:spLocks noEditPoints="1" noChangeArrowheads="1"/>
          </p:cNvSpPr>
          <p:nvPr/>
        </p:nvSpPr>
        <p:spPr bwMode="auto">
          <a:xfrm>
            <a:off x="457200" y="3083857"/>
            <a:ext cx="1352550" cy="1809750"/>
          </a:xfrm>
          <a:custGeom>
            <a:avLst/>
            <a:gdLst>
              <a:gd name="T0" fmla="*/ 0 w 21600"/>
              <a:gd name="T1" fmla="*/ 234597 h 21600"/>
              <a:gd name="T2" fmla="*/ 217159 w 21600"/>
              <a:gd name="T3" fmla="*/ 0 h 21600"/>
              <a:gd name="T4" fmla="*/ 1355869 w 21600"/>
              <a:gd name="T5" fmla="*/ 1577499 h 21600"/>
              <a:gd name="T6" fmla="*/ 1249481 w 21600"/>
              <a:gd name="T7" fmla="*/ 1693624 h 21600"/>
              <a:gd name="T8" fmla="*/ 1143155 w 21600"/>
              <a:gd name="T9" fmla="*/ 1812096 h 21600"/>
              <a:gd name="T10" fmla="*/ 1249481 w 21600"/>
              <a:gd name="T11" fmla="*/ 119645 h 21600"/>
              <a:gd name="T12" fmla="*/ 1143155 w 21600"/>
              <a:gd name="T13" fmla="*/ 234597 h 21600"/>
              <a:gd name="T14" fmla="*/ 103007 w 21600"/>
              <a:gd name="T15" fmla="*/ 119645 h 21600"/>
              <a:gd name="T16" fmla="*/ 1352550 w 21600"/>
              <a:gd name="T17" fmla="*/ 0 h 21600"/>
              <a:gd name="T18" fmla="*/ 676275 w 21600"/>
              <a:gd name="T19" fmla="*/ 0 h 21600"/>
              <a:gd name="T20" fmla="*/ 0 w 21600"/>
              <a:gd name="T21" fmla="*/ 904875 h 21600"/>
              <a:gd name="T22" fmla="*/ 1352550 w 21600"/>
              <a:gd name="T23" fmla="*/ 904875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2057400" y="1026457"/>
            <a:ext cx="2574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Arial Rounded MT Bold" pitchFamily="34" charset="0"/>
              </a:rPr>
              <a:t>Research Paper</a:t>
            </a:r>
          </a:p>
        </p:txBody>
      </p:sp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381000" y="4912657"/>
            <a:ext cx="17208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Stack of</a:t>
            </a:r>
          </a:p>
          <a:p>
            <a:pPr eaLnBrk="1" hangingPunct="1"/>
            <a:r>
              <a:rPr lang="en-US" b="1"/>
              <a:t>References:</a:t>
            </a:r>
          </a:p>
          <a:p>
            <a:pPr eaLnBrk="1" hangingPunct="1"/>
            <a:r>
              <a:rPr lang="en-US"/>
              <a:t>Journal articles</a:t>
            </a:r>
          </a:p>
          <a:p>
            <a:pPr eaLnBrk="1" hangingPunct="1"/>
            <a:r>
              <a:rPr lang="en-US"/>
              <a:t>Book chapters</a:t>
            </a:r>
          </a:p>
          <a:p>
            <a:pPr eaLnBrk="1" hangingPunct="1"/>
            <a:r>
              <a:rPr lang="en-US"/>
              <a:t>Web sites</a:t>
            </a:r>
          </a:p>
          <a:p>
            <a:pPr eaLnBrk="1" hangingPunct="1"/>
            <a:r>
              <a:rPr lang="en-US"/>
              <a:t>Monographs</a:t>
            </a:r>
          </a:p>
          <a:p>
            <a:pPr eaLnBrk="1" hangingPunct="1"/>
            <a:endParaRPr lang="en-US"/>
          </a:p>
        </p:txBody>
      </p:sp>
      <p:sp>
        <p:nvSpPr>
          <p:cNvPr id="59400" name="Text Box 7"/>
          <p:cNvSpPr txBox="1">
            <a:spLocks noChangeArrowheads="1"/>
          </p:cNvSpPr>
          <p:nvPr/>
        </p:nvSpPr>
        <p:spPr bwMode="auto">
          <a:xfrm>
            <a:off x="5638800" y="1102657"/>
            <a:ext cx="264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Arial Rounded MT Bold" pitchFamily="34" charset="0"/>
              </a:rPr>
              <a:t>Endnote Library </a:t>
            </a:r>
          </a:p>
          <a:p>
            <a:pPr eaLnBrk="1" hangingPunct="1"/>
            <a:r>
              <a:rPr lang="en-US" sz="2400">
                <a:latin typeface="Arial Rounded MT Bold" pitchFamily="34" charset="0"/>
              </a:rPr>
              <a:t>of References</a:t>
            </a:r>
          </a:p>
        </p:txBody>
      </p:sp>
      <p:sp>
        <p:nvSpPr>
          <p:cNvPr id="59401" name="Line 8"/>
          <p:cNvSpPr>
            <a:spLocks noChangeShapeType="1"/>
          </p:cNvSpPr>
          <p:nvPr/>
        </p:nvSpPr>
        <p:spPr bwMode="auto">
          <a:xfrm flipH="1" flipV="1">
            <a:off x="3352800" y="2931457"/>
            <a:ext cx="2209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Line 9"/>
          <p:cNvSpPr>
            <a:spLocks noChangeShapeType="1"/>
          </p:cNvSpPr>
          <p:nvPr/>
        </p:nvSpPr>
        <p:spPr bwMode="auto">
          <a:xfrm flipH="1">
            <a:off x="3886200" y="3388657"/>
            <a:ext cx="1676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3" name="TextBox 11"/>
          <p:cNvSpPr txBox="1">
            <a:spLocks noChangeArrowheads="1"/>
          </p:cNvSpPr>
          <p:nvPr/>
        </p:nvSpPr>
        <p:spPr bwMode="auto">
          <a:xfrm>
            <a:off x="3016250" y="6190595"/>
            <a:ext cx="1962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/>
              <a:t>Word Document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865094" y="829236"/>
            <a:ext cx="7675179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First Time You Start Endnote Web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dirty="0" smtClean="0">
                <a:hlinkClick r:id="rId4"/>
              </a:rPr>
              <a:t>www.myendnoteweb.com</a:t>
            </a:r>
            <a:endParaRPr lang="en-US" dirty="0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dirty="0" smtClean="0"/>
              <a:t>Set up Account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dirty="0" err="1" smtClean="0"/>
              <a:t>UserID</a:t>
            </a:r>
            <a:r>
              <a:rPr lang="en-US" dirty="0" smtClean="0"/>
              <a:t>: email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dirty="0" smtClean="0"/>
              <a:t>Password (8 </a:t>
            </a:r>
            <a:r>
              <a:rPr lang="en-US" smtClean="0"/>
              <a:t>character minimum, must </a:t>
            </a:r>
            <a:r>
              <a:rPr lang="en-US" dirty="0" smtClean="0"/>
              <a:t>have at least 1 letter, 1 number, 1 symbol)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87AE54-0AC6-4D90-85D7-DC6283E9011A}" type="slidenum">
              <a:rPr lang="en-US" smtClean="0"/>
              <a:pPr/>
              <a:t>11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1" name="Picture 11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756" y="1614988"/>
            <a:ext cx="8160899" cy="5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5388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Start Endnote Web in Word 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D7F060-322D-419C-A96C-5FE4FB981DD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 rot="-5400000">
            <a:off x="5466556" y="2928144"/>
            <a:ext cx="2182813" cy="587375"/>
          </a:xfrm>
          <a:prstGeom prst="rightArrow">
            <a:avLst>
              <a:gd name="adj1" fmla="val 50000"/>
              <a:gd name="adj2" fmla="val 1105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064675" y="3221831"/>
            <a:ext cx="58367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/>
              <a:t>Endnote Web Tool Bar on Ribbon</a:t>
            </a:r>
          </a:p>
          <a:p>
            <a:r>
              <a:rPr lang="en-US" sz="2800" dirty="0"/>
              <a:t>Will ask you to sign </a:t>
            </a:r>
            <a:r>
              <a:rPr lang="en-US" sz="2800" dirty="0" smtClean="0"/>
              <a:t>in if you have not Set Preferences</a:t>
            </a:r>
            <a:endParaRPr lang="en-US" sz="2800" dirty="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3846513" y="1954213"/>
            <a:ext cx="136525" cy="179387"/>
          </a:xfrm>
          <a:prstGeom prst="rect">
            <a:avLst/>
          </a:prstGeom>
          <a:solidFill>
            <a:srgbClr val="BDCD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BDCDFB"/>
              </a:solidFill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3783013" y="1939925"/>
            <a:ext cx="344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b="1"/>
              <a:t>X</a:t>
            </a:r>
          </a:p>
        </p:txBody>
      </p:sp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4710113"/>
            <a:ext cx="3829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nimBg="1"/>
      <p:bldP spid="614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Endnote Web in Word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Create an Endnote Library online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Add all cited articles, books, websites, etc. to library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Set the Format to JAMA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As you type, Find and insert citation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mtClean="0"/>
              <a:t>Pick reference from library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Endnote creates the bibliography</a:t>
            </a:r>
          </a:p>
          <a:p>
            <a:pPr marL="609600" indent="-609600" eaLnBrk="1" hangingPunct="1">
              <a:buFontTx/>
              <a:buAutoNum type="arabicPeriod"/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B2069C-3582-464F-89AC-215CF830AA48}" type="slidenum">
              <a:rPr lang="en-US" smtClean="0"/>
              <a:pPr/>
              <a:t>13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72" y="1013012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Organize Your References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90572" y="1680882"/>
            <a:ext cx="8229600" cy="4366019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Create New Group for a project</a:t>
            </a:r>
          </a:p>
          <a:p>
            <a:pPr lvl="1" eaLnBrk="1" hangingPunct="1"/>
            <a:endParaRPr lang="en-US" sz="23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6349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2E1342-DB91-421B-88A4-3FFAB6C0C1B0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63493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2" y="2308338"/>
            <a:ext cx="8469312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27645" y="764738"/>
            <a:ext cx="7920841" cy="918359"/>
          </a:xfrm>
        </p:spPr>
        <p:txBody>
          <a:bodyPr/>
          <a:lstStyle/>
          <a:p>
            <a:pPr eaLnBrk="1" hangingPunct="1"/>
            <a:r>
              <a:rPr lang="en-US" sz="3600" dirty="0" smtClean="0"/>
              <a:t>How to Populate the Library - Options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11026" y="2413273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Manually enter references</a:t>
            </a:r>
          </a:p>
          <a:p>
            <a:pPr eaLnBrk="1" hangingPunct="1"/>
            <a:r>
              <a:rPr lang="en-US" sz="2400" dirty="0" smtClean="0"/>
              <a:t>Connect to </a:t>
            </a:r>
            <a:r>
              <a:rPr lang="en-US" sz="2400" dirty="0" err="1" smtClean="0"/>
              <a:t>Pubmed</a:t>
            </a:r>
            <a:r>
              <a:rPr lang="en-US" sz="2400" dirty="0" smtClean="0"/>
              <a:t> or other database and capture</a:t>
            </a:r>
          </a:p>
          <a:p>
            <a:pPr eaLnBrk="1" hangingPunct="1"/>
            <a:r>
              <a:rPr lang="en-US" sz="2400" dirty="0" smtClean="0"/>
              <a:t>Search </a:t>
            </a:r>
            <a:r>
              <a:rPr lang="en-US" sz="2400" dirty="0" err="1" smtClean="0"/>
              <a:t>Pubmed</a:t>
            </a:r>
            <a:r>
              <a:rPr lang="en-US" sz="2400" dirty="0" smtClean="0"/>
              <a:t> or other DB and save results then import (see tutorials on Library website)</a:t>
            </a:r>
          </a:p>
          <a:p>
            <a:pPr eaLnBrk="1" hangingPunct="1"/>
            <a:r>
              <a:rPr lang="en-US" sz="2400" dirty="0" smtClean="0"/>
              <a:t>In Google Scholar, WOS or OVID, search and export directly to Endnote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921124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645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921124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3B26B2-1263-4EA3-8A83-91FCAB68C59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172441" y="1683097"/>
            <a:ext cx="3943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Arial Rounded MT Bold" pitchFamily="34" charset="0"/>
              </a:rPr>
              <a:t>Endnote Web References</a:t>
            </a:r>
          </a:p>
        </p:txBody>
      </p:sp>
      <p:pic>
        <p:nvPicPr>
          <p:cNvPr id="64518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26" y="2413273"/>
            <a:ext cx="6443663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 Citations to Library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 them in</a:t>
            </a:r>
          </a:p>
          <a:p>
            <a:pPr lvl="1" eaLnBrk="1" hangingPunct="1"/>
            <a:r>
              <a:rPr lang="en-US" dirty="0" smtClean="0"/>
              <a:t>Book chapters</a:t>
            </a:r>
          </a:p>
          <a:p>
            <a:pPr lvl="1" eaLnBrk="1" hangingPunct="1"/>
            <a:r>
              <a:rPr lang="en-US" dirty="0" smtClean="0"/>
              <a:t>Images</a:t>
            </a:r>
          </a:p>
          <a:p>
            <a:pPr lvl="1" eaLnBrk="1" hangingPunct="1"/>
            <a:r>
              <a:rPr lang="en-US" dirty="0" smtClean="0"/>
              <a:t>Newspaper articles</a:t>
            </a:r>
          </a:p>
          <a:p>
            <a:pPr lvl="1" eaLnBrk="1" hangingPunct="1"/>
            <a:r>
              <a:rPr lang="en-US" dirty="0" smtClean="0"/>
              <a:t>Statistical Reports</a:t>
            </a:r>
          </a:p>
          <a:p>
            <a:pPr lvl="1" eaLnBrk="1" hangingPunct="1"/>
            <a:r>
              <a:rPr lang="en-US" dirty="0" smtClean="0"/>
              <a:t>Websites</a:t>
            </a:r>
          </a:p>
          <a:p>
            <a:pPr eaLnBrk="1" hangingPunct="1"/>
            <a:r>
              <a:rPr lang="en-US" dirty="0" smtClean="0"/>
              <a:t>Let Endnote Web grab from PubMed, </a:t>
            </a:r>
            <a:r>
              <a:rPr lang="en-US" dirty="0" err="1" smtClean="0"/>
              <a:t>PsychLit</a:t>
            </a:r>
            <a:r>
              <a:rPr lang="en-US" dirty="0" smtClean="0"/>
              <a:t>, OVID, etc.</a:t>
            </a:r>
          </a:p>
          <a:p>
            <a:pPr lvl="1" eaLnBrk="1" hangingPunct="1"/>
            <a:r>
              <a:rPr lang="en-US" dirty="0" smtClean="0"/>
              <a:t>Journal articles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FD2C48-2432-43FA-9A4B-FC2965201B6D}" type="slidenum">
              <a:rPr lang="en-US" smtClean="0"/>
              <a:pPr/>
              <a:t>16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19355"/>
            <a:ext cx="7351712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88528" y="654299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How to Type in Citation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01905"/>
            <a:ext cx="4038600" cy="4530725"/>
          </a:xfrm>
        </p:spPr>
        <p:txBody>
          <a:bodyPr/>
          <a:lstStyle/>
          <a:p>
            <a:pPr eaLnBrk="1" hangingPunct="1"/>
            <a:r>
              <a:rPr lang="en-US" sz="2800" smtClean="0"/>
              <a:t>In Endnote Web</a:t>
            </a:r>
          </a:p>
          <a:p>
            <a:pPr lvl="1" eaLnBrk="1" hangingPunct="1"/>
            <a:r>
              <a:rPr lang="en-US" sz="2300" smtClean="0"/>
              <a:t>Collect Tab</a:t>
            </a:r>
          </a:p>
          <a:p>
            <a:pPr lvl="1" eaLnBrk="1" hangingPunct="1"/>
            <a:r>
              <a:rPr lang="en-US" sz="2300" smtClean="0"/>
              <a:t>Select New Reference</a:t>
            </a:r>
          </a:p>
          <a:p>
            <a:pPr eaLnBrk="1" hangingPunct="1"/>
            <a:r>
              <a:rPr lang="en-US" sz="2800" smtClean="0"/>
              <a:t>Pick reference type</a:t>
            </a:r>
          </a:p>
          <a:p>
            <a:pPr eaLnBrk="1" hangingPunct="1"/>
            <a:r>
              <a:rPr lang="en-US" sz="2800" smtClean="0"/>
              <a:t>Type in fields</a:t>
            </a:r>
          </a:p>
          <a:p>
            <a:pPr eaLnBrk="1" hangingPunct="1"/>
            <a:r>
              <a:rPr lang="en-US" sz="2800" b="1" smtClean="0"/>
              <a:t>Pick Group </a:t>
            </a:r>
            <a:r>
              <a:rPr lang="en-US" sz="2800" smtClean="0"/>
              <a:t>to save to</a:t>
            </a:r>
          </a:p>
          <a:p>
            <a:pPr eaLnBrk="1" hangingPunct="1"/>
            <a:r>
              <a:rPr lang="en-US" sz="2800" smtClean="0"/>
              <a:t>Click </a:t>
            </a:r>
            <a:r>
              <a:rPr lang="en-US" sz="2800" b="1" smtClean="0"/>
              <a:t>SAVE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5805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6656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558055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C1BFD9-203C-4ECA-B03A-E204CFA3C5D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4137025" y="3435443"/>
            <a:ext cx="1800225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 flipV="1">
            <a:off x="3562350" y="3163980"/>
            <a:ext cx="2538413" cy="2128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  <p:bldP spid="72712" grpId="0" animBg="1"/>
      <p:bldP spid="727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16859" y="906463"/>
            <a:ext cx="8229600" cy="609600"/>
          </a:xfrm>
        </p:spPr>
        <p:txBody>
          <a:bodyPr/>
          <a:lstStyle/>
          <a:p>
            <a:r>
              <a:rPr lang="en-US" sz="3600" dirty="0" smtClean="0"/>
              <a:t>What Fields Do You Need to fill in?</a:t>
            </a:r>
          </a:p>
        </p:txBody>
      </p:sp>
      <p:sp>
        <p:nvSpPr>
          <p:cNvPr id="6758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or print our </a:t>
            </a:r>
          </a:p>
          <a:p>
            <a:r>
              <a:rPr lang="en-US" b="1" dirty="0" smtClean="0"/>
              <a:t>Examples AMA Citations</a:t>
            </a:r>
          </a:p>
          <a:p>
            <a:r>
              <a:rPr lang="en-US" dirty="0" smtClean="0"/>
              <a:t>Under Style Guides in Research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E1221B4-BBB6-4E96-9193-33FC20EB9D51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16063"/>
            <a:ext cx="7616825" cy="5341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790574" y="5213280"/>
            <a:ext cx="7261225" cy="819150"/>
          </a:xfrm>
          <a:prstGeom prst="roundRect">
            <a:avLst>
              <a:gd name="adj" fmla="val 33333"/>
            </a:avLst>
          </a:prstGeom>
          <a:noFill/>
          <a:ln w="57150" algn="ctr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Citing Images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Use Audiovisual Material: s</a:t>
            </a:r>
            <a:r>
              <a:rPr lang="en-US" sz="2400" dirty="0" smtClean="0">
                <a:effectLst/>
              </a:rPr>
              <a:t>hould contain the following information about the image:</a:t>
            </a:r>
            <a:endParaRPr lang="en-US" sz="2400" dirty="0" smtClean="0"/>
          </a:p>
          <a:p>
            <a:pPr lvl="1"/>
            <a:r>
              <a:rPr lang="en-US" sz="2400" dirty="0" smtClean="0">
                <a:effectLst/>
              </a:rPr>
              <a:t>Photographer's or artist's name (often not given)</a:t>
            </a:r>
          </a:p>
          <a:p>
            <a:pPr lvl="1"/>
            <a:r>
              <a:rPr lang="en-US" sz="2400" dirty="0" smtClean="0">
                <a:effectLst/>
              </a:rPr>
              <a:t>Title of picture or Name of subject </a:t>
            </a:r>
          </a:p>
          <a:p>
            <a:pPr lvl="1"/>
            <a:r>
              <a:rPr lang="en-US" sz="2400" dirty="0" smtClean="0">
                <a:effectLst/>
              </a:rPr>
              <a:t>Date of picture (often not given)</a:t>
            </a:r>
          </a:p>
          <a:p>
            <a:pPr lvl="1"/>
            <a:r>
              <a:rPr lang="en-US" sz="2400" dirty="0" smtClean="0">
                <a:effectLst/>
              </a:rPr>
              <a:t>Title of website</a:t>
            </a:r>
          </a:p>
          <a:p>
            <a:pPr lvl="1"/>
            <a:r>
              <a:rPr lang="en-US" sz="2400" dirty="0" smtClean="0"/>
              <a:t>URL of page in which image found (not of image itself)</a:t>
            </a:r>
          </a:p>
          <a:p>
            <a:pPr lvl="1"/>
            <a:r>
              <a:rPr lang="en-US" sz="2400" dirty="0" smtClean="0"/>
              <a:t>Date you accessed the picture.</a:t>
            </a:r>
          </a:p>
          <a:p>
            <a:r>
              <a:rPr lang="en-US" sz="2400" dirty="0" smtClean="0"/>
              <a:t>SAMPLE: </a:t>
            </a:r>
            <a:br>
              <a:rPr lang="en-US" sz="2400" dirty="0" smtClean="0"/>
            </a:br>
            <a:r>
              <a:rPr lang="en-US" sz="2000" dirty="0" smtClean="0"/>
              <a:t>Kawasaki</a:t>
            </a:r>
            <a:r>
              <a:rPr lang="en-US" sz="2000" dirty="0"/>
              <a:t>, </a:t>
            </a:r>
            <a:r>
              <a:rPr lang="en-US" sz="2000" dirty="0" err="1"/>
              <a:t>Satoko</a:t>
            </a:r>
            <a:r>
              <a:rPr lang="en-US" sz="2000" dirty="0"/>
              <a:t>. Bobby Valentine. October 14, 2005. The Japan </a:t>
            </a:r>
            <a:r>
              <a:rPr lang="en-US" sz="2000" dirty="0" smtClean="0"/>
              <a:t>Times. </a:t>
            </a:r>
            <a:r>
              <a:rPr lang="en-US" sz="2000" b="1" u="sng" dirty="0">
                <a:hlinkClick r:id="rId2"/>
              </a:rPr>
              <a:t>www.japantimes.co.jp/ sports/2004bbpreview.htm</a:t>
            </a:r>
            <a:r>
              <a:rPr lang="en-US" sz="2000" b="1" dirty="0"/>
              <a:t> </a:t>
            </a:r>
            <a:r>
              <a:rPr lang="en-US" sz="2000" dirty="0"/>
              <a:t>October 27, 2005</a:t>
            </a:r>
            <a:r>
              <a:rPr lang="en-US" sz="2000" dirty="0" smtClean="0"/>
              <a:t>.</a:t>
            </a:r>
            <a:r>
              <a:rPr lang="en-US" sz="2800" dirty="0"/>
              <a:t/>
            </a:r>
            <a:br>
              <a:rPr lang="en-US" sz="2800" dirty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D4CC0-322F-47E0-9955-2CE3659815F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7483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My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faculty and students will correctly cite all copyrighted resources (images, articles, videos, etc.) in their:</a:t>
            </a:r>
          </a:p>
          <a:p>
            <a:pPr lvl="1"/>
            <a:r>
              <a:rPr lang="en-US" dirty="0" smtClean="0"/>
              <a:t>Presentations</a:t>
            </a:r>
          </a:p>
          <a:p>
            <a:pPr lvl="1"/>
            <a:r>
              <a:rPr lang="en-US" dirty="0" smtClean="0"/>
              <a:t>Posters</a:t>
            </a:r>
          </a:p>
          <a:p>
            <a:pPr lvl="1"/>
            <a:r>
              <a:rPr lang="en-US" dirty="0" smtClean="0"/>
              <a:t>Papers –Annotated Bibliography, Health Topic Brief, and Surgery Research Paper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D4CC0-322F-47E0-9955-2CE3659815F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54861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590972" y="76462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How to Capture References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46142" cy="45307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Collect Tab</a:t>
            </a:r>
          </a:p>
          <a:p>
            <a:pPr eaLnBrk="1" hangingPunct="1"/>
            <a:r>
              <a:rPr lang="en-US" sz="2800" dirty="0" smtClean="0"/>
              <a:t>Online Search</a:t>
            </a:r>
            <a:endParaRPr lang="en-US" sz="2800" b="1" dirty="0" smtClean="0"/>
          </a:p>
          <a:p>
            <a:pPr eaLnBrk="1" hangingPunct="1"/>
            <a:r>
              <a:rPr lang="en-US" sz="2800" dirty="0" smtClean="0"/>
              <a:t>Pick a source</a:t>
            </a:r>
          </a:p>
          <a:p>
            <a:pPr eaLnBrk="1" hangingPunct="1"/>
            <a:r>
              <a:rPr lang="en-US" sz="2800" dirty="0" err="1" smtClean="0"/>
              <a:t>Pubmed</a:t>
            </a:r>
            <a:r>
              <a:rPr lang="en-US" sz="2800" dirty="0" smtClean="0"/>
              <a:t> [NLM]</a:t>
            </a:r>
          </a:p>
          <a:p>
            <a:pPr eaLnBrk="1" hangingPunct="1"/>
            <a:r>
              <a:rPr lang="en-US" sz="2800" dirty="0" smtClean="0"/>
              <a:t>Connect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 smtClean="0"/>
              <a:t>Select Favorites to limit scrolling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686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44D8085-26BA-4F66-9632-414D39959E74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02" y="1907628"/>
            <a:ext cx="5307167" cy="3630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53" y="2686050"/>
            <a:ext cx="6272960" cy="3802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97" y="837843"/>
            <a:ext cx="7077869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Perform Search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5457825" cy="45307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If article known</a:t>
            </a:r>
          </a:p>
          <a:p>
            <a:pPr eaLnBrk="1" hangingPunct="1"/>
            <a:r>
              <a:rPr lang="en-US" sz="2800" dirty="0" smtClean="0"/>
              <a:t>Use Author and Title word</a:t>
            </a:r>
          </a:p>
          <a:p>
            <a:pPr eaLnBrk="1" hangingPunct="1"/>
            <a:r>
              <a:rPr lang="en-US" sz="2800" dirty="0" smtClean="0"/>
              <a:t>Search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6963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E50543-96B8-4CE7-BA76-87EAFFAD0446}" type="slidenum">
              <a:rPr lang="en-US" smtClean="0"/>
              <a:pPr/>
              <a:t>21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4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3846513"/>
            <a:ext cx="5581650" cy="269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0291"/>
            <a:ext cx="477370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Perform Search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72553"/>
            <a:ext cx="4038600" cy="385837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Retrieve Articles found</a:t>
            </a:r>
          </a:p>
          <a:p>
            <a:pPr eaLnBrk="1" hangingPunct="1"/>
            <a:r>
              <a:rPr lang="en-US" sz="2800" dirty="0" smtClean="0"/>
              <a:t>Pick article(s)</a:t>
            </a:r>
          </a:p>
          <a:p>
            <a:pPr eaLnBrk="1" hangingPunct="1"/>
            <a:r>
              <a:rPr lang="en-US" sz="2800" dirty="0" smtClean="0"/>
              <a:t>Add to Group </a:t>
            </a:r>
          </a:p>
          <a:p>
            <a:pPr eaLnBrk="1" hangingPunct="1"/>
            <a:r>
              <a:rPr lang="en-US" sz="2800" dirty="0" smtClean="0"/>
              <a:t>Pick group 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7065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56FF59-4E66-448C-BAF0-DD53311612E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9639" name="Line 14"/>
          <p:cNvSpPr>
            <a:spLocks noChangeShapeType="1"/>
          </p:cNvSpPr>
          <p:nvPr/>
        </p:nvSpPr>
        <p:spPr bwMode="auto">
          <a:xfrm flipH="1">
            <a:off x="5554663" y="4340225"/>
            <a:ext cx="1597025" cy="1027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64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212850"/>
            <a:ext cx="4352925" cy="242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  <p:bldP spid="696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Export References from </a:t>
            </a:r>
            <a:r>
              <a:rPr lang="en-US" sz="4000" dirty="0" err="1" smtClean="0"/>
              <a:t>Pubmed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Collect articles in Clipboard [Check articles as found and </a:t>
            </a:r>
            <a:r>
              <a:rPr lang="en-US" b="1" dirty="0" smtClean="0"/>
              <a:t>Send to </a:t>
            </a:r>
            <a:r>
              <a:rPr lang="en-US" dirty="0" smtClean="0"/>
              <a:t>Clipboard.]</a:t>
            </a:r>
          </a:p>
          <a:p>
            <a:r>
              <a:rPr lang="en-US" dirty="0" smtClean="0"/>
              <a:t>Open Clipboard and check all articles to export</a:t>
            </a:r>
          </a:p>
          <a:p>
            <a:r>
              <a:rPr lang="en-US" dirty="0" smtClean="0"/>
              <a:t>Send to &gt;&gt; File</a:t>
            </a:r>
          </a:p>
          <a:p>
            <a:r>
              <a:rPr lang="en-US" dirty="0" smtClean="0"/>
              <a:t>Format &gt;&gt; MEDLINE</a:t>
            </a:r>
          </a:p>
          <a:p>
            <a:r>
              <a:rPr lang="en-US" dirty="0" smtClean="0"/>
              <a:t>Save on desktop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272B4-AA54-4D5D-8DED-3B182750306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0075" y="3715857"/>
            <a:ext cx="3941378" cy="3236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4116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1120588"/>
            <a:ext cx="8229600" cy="609600"/>
          </a:xfrm>
        </p:spPr>
        <p:txBody>
          <a:bodyPr/>
          <a:lstStyle/>
          <a:p>
            <a:r>
              <a:rPr lang="en-US" dirty="0" smtClean="0"/>
              <a:t>Import file into Endnote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7059"/>
            <a:ext cx="3594538" cy="4109104"/>
          </a:xfrm>
        </p:spPr>
        <p:txBody>
          <a:bodyPr/>
          <a:lstStyle/>
          <a:p>
            <a:r>
              <a:rPr lang="en-US" sz="2800" b="1" dirty="0" smtClean="0"/>
              <a:t>Collect</a:t>
            </a:r>
            <a:r>
              <a:rPr lang="en-US" sz="2800" dirty="0" smtClean="0"/>
              <a:t> Tab &gt;&gt; Import References</a:t>
            </a:r>
          </a:p>
          <a:p>
            <a:r>
              <a:rPr lang="en-US" sz="2800" b="1" dirty="0" smtClean="0"/>
              <a:t>Browse</a:t>
            </a:r>
            <a:r>
              <a:rPr lang="en-US" sz="2800" dirty="0" smtClean="0"/>
              <a:t> to file</a:t>
            </a:r>
          </a:p>
          <a:p>
            <a:r>
              <a:rPr lang="en-US" sz="2800" b="1" dirty="0" smtClean="0"/>
              <a:t>Import Options: </a:t>
            </a:r>
            <a:r>
              <a:rPr lang="en-US" sz="2800" dirty="0" err="1" smtClean="0"/>
              <a:t>Pubmed</a:t>
            </a:r>
            <a:r>
              <a:rPr lang="en-US" sz="2800" dirty="0" smtClean="0"/>
              <a:t> (NLM)</a:t>
            </a:r>
          </a:p>
          <a:p>
            <a:r>
              <a:rPr lang="en-US" sz="2800" b="1" dirty="0" smtClean="0"/>
              <a:t>To: </a:t>
            </a:r>
            <a:r>
              <a:rPr lang="en-US" sz="2800" dirty="0" smtClean="0"/>
              <a:t>&gt;&gt; pick a group </a:t>
            </a:r>
          </a:p>
          <a:p>
            <a:r>
              <a:rPr lang="en-US" sz="2800" b="1" dirty="0" smtClean="0"/>
              <a:t>Import </a:t>
            </a:r>
            <a:r>
              <a:rPr lang="en-US" sz="2800" dirty="0" smtClean="0"/>
              <a:t>button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D4CC0-322F-47E0-9955-2CE3659815F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394" y="2613626"/>
            <a:ext cx="58674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5693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70912"/>
            <a:ext cx="4308475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2733" y="732636"/>
            <a:ext cx="567640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Cite While You Write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2388" y="1648550"/>
            <a:ext cx="4289612" cy="4280763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dirty="0" smtClean="0"/>
              <a:t>In Word</a:t>
            </a:r>
          </a:p>
          <a:p>
            <a:pPr marL="914400" lvl="1" indent="-457200" eaLnBrk="1" hangingPunct="1">
              <a:spcBef>
                <a:spcPts val="0"/>
              </a:spcBef>
              <a:buFont typeface="Arial" charset="0"/>
              <a:buAutoNum type="arabicPeriod"/>
            </a:pPr>
            <a:r>
              <a:rPr lang="en-US" dirty="0" smtClean="0"/>
              <a:t>Put Cursor on spot</a:t>
            </a:r>
          </a:p>
          <a:p>
            <a:pPr marL="914400" lvl="1" indent="-457200" eaLnBrk="1" hangingPunct="1">
              <a:spcBef>
                <a:spcPts val="0"/>
              </a:spcBef>
              <a:buFont typeface="Arial" charset="0"/>
              <a:buAutoNum type="arabicPeriod"/>
            </a:pPr>
            <a:r>
              <a:rPr lang="en-US" dirty="0" smtClean="0"/>
              <a:t>Endnote Web Ribbon</a:t>
            </a:r>
          </a:p>
          <a:p>
            <a:pPr marL="1371600" lvl="2" indent="-457200" eaLnBrk="1" hangingPunct="1">
              <a:spcBef>
                <a:spcPts val="0"/>
              </a:spcBef>
            </a:pPr>
            <a:r>
              <a:rPr lang="en-US" b="1" dirty="0" smtClean="0"/>
              <a:t>Find Citation</a:t>
            </a:r>
          </a:p>
          <a:p>
            <a:pPr marL="914400" lvl="1" indent="-457200" eaLnBrk="1" hangingPunct="1">
              <a:spcBef>
                <a:spcPts val="0"/>
              </a:spcBef>
              <a:buFont typeface="Arial" charset="0"/>
              <a:buAutoNum type="arabicPeriod"/>
            </a:pPr>
            <a:r>
              <a:rPr lang="en-US" dirty="0" smtClean="0"/>
              <a:t>Type author or distinctive word in title</a:t>
            </a:r>
          </a:p>
          <a:p>
            <a:pPr marL="914400" lvl="1" indent="-457200" eaLnBrk="1" hangingPunct="1">
              <a:spcBef>
                <a:spcPts val="0"/>
              </a:spcBef>
              <a:buFont typeface="Arial" charset="0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Find</a:t>
            </a:r>
          </a:p>
          <a:p>
            <a:pPr marL="914400" lvl="1" indent="-457200" eaLnBrk="1" hangingPunct="1">
              <a:spcBef>
                <a:spcPts val="0"/>
              </a:spcBef>
              <a:buFont typeface="Arial" charset="0"/>
              <a:buAutoNum type="arabicPeriod"/>
            </a:pPr>
            <a:r>
              <a:rPr lang="en-US" dirty="0" smtClean="0"/>
              <a:t>Click citation of choice</a:t>
            </a:r>
          </a:p>
          <a:p>
            <a:pPr marL="914400" lvl="1" indent="-457200" eaLnBrk="1" hangingPunct="1">
              <a:spcBef>
                <a:spcPts val="0"/>
              </a:spcBef>
              <a:buFont typeface="Arial" charset="0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Insert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7168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61956" y="6366599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088469-BF59-4A3E-AA44-19616DE9045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 flipV="1">
            <a:off x="5976938" y="5768112"/>
            <a:ext cx="1570037" cy="927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160963" y="6149112"/>
            <a:ext cx="881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 b="1">
                <a:solidFill>
                  <a:srgbClr val="993300"/>
                </a:solidFill>
              </a:rPr>
              <a:t>Insert</a:t>
            </a:r>
          </a:p>
        </p:txBody>
      </p:sp>
      <p:pic>
        <p:nvPicPr>
          <p:cNvPr id="7168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1648550"/>
            <a:ext cx="18478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Oval 12"/>
          <p:cNvSpPr>
            <a:spLocks noChangeArrowheads="1"/>
          </p:cNvSpPr>
          <p:nvPr/>
        </p:nvSpPr>
        <p:spPr bwMode="auto">
          <a:xfrm>
            <a:off x="6018213" y="1659662"/>
            <a:ext cx="792162" cy="927100"/>
          </a:xfrm>
          <a:prstGeom prst="ellipse">
            <a:avLst/>
          </a:prstGeom>
          <a:noFill/>
          <a:ln w="57150" algn="ctr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54" grpId="0" animBg="1"/>
      <p:bldP spid="829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914400" y="555456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Citation and Reference Appear in Word Document</a:t>
            </a:r>
            <a:endParaRPr lang="en-US" dirty="0" smtClean="0"/>
          </a:p>
        </p:txBody>
      </p:sp>
      <p:sp>
        <p:nvSpPr>
          <p:cNvPr id="7270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270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727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C3FC9A-9E38-4C5F-AC44-327480AC30FC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727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583997"/>
            <a:ext cx="848360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57200" y="785627"/>
            <a:ext cx="4376738" cy="1143000"/>
          </a:xfrm>
        </p:spPr>
        <p:txBody>
          <a:bodyPr/>
          <a:lstStyle/>
          <a:p>
            <a:r>
              <a:rPr lang="en-US" dirty="0" smtClean="0"/>
              <a:t>Set JAMA Style 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63271"/>
            <a:ext cx="4038600" cy="4167654"/>
          </a:xfrm>
        </p:spPr>
        <p:txBody>
          <a:bodyPr/>
          <a:lstStyle/>
          <a:p>
            <a:r>
              <a:rPr lang="en-US" sz="2800" dirty="0" smtClean="0"/>
              <a:t>Need to load 1 time</a:t>
            </a:r>
          </a:p>
          <a:p>
            <a:r>
              <a:rPr lang="en-US" sz="2800" dirty="0" smtClean="0"/>
              <a:t>In Endnote Web Ribbon</a:t>
            </a:r>
          </a:p>
          <a:p>
            <a:r>
              <a:rPr lang="en-US" sz="2800" dirty="0" smtClean="0"/>
              <a:t>Style: dropdown</a:t>
            </a:r>
          </a:p>
          <a:p>
            <a:r>
              <a:rPr lang="en-US" sz="2800" dirty="0" smtClean="0"/>
              <a:t>Find JAMA</a:t>
            </a:r>
          </a:p>
          <a:p>
            <a:r>
              <a:rPr lang="en-US" sz="2800" dirty="0" smtClean="0"/>
              <a:t>If not there…</a:t>
            </a:r>
          </a:p>
          <a:p>
            <a:r>
              <a:rPr lang="en-US" sz="2800" dirty="0" smtClean="0"/>
              <a:t>Open Bibliography dialog box</a:t>
            </a:r>
          </a:p>
          <a:p>
            <a:r>
              <a:rPr lang="en-US" sz="2800" dirty="0" smtClean="0"/>
              <a:t>Pick JAMA under output style</a:t>
            </a:r>
          </a:p>
          <a:p>
            <a:endParaRPr lang="en-US" sz="2800" dirty="0" smtClean="0"/>
          </a:p>
        </p:txBody>
      </p:sp>
      <p:sp>
        <p:nvSpPr>
          <p:cNvPr id="7373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64E55F-DEF1-4F75-84EA-D763674C1DC0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649288"/>
            <a:ext cx="3668712" cy="2052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7342188" y="2333625"/>
            <a:ext cx="860425" cy="531813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3070225"/>
            <a:ext cx="3705225" cy="341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484094" y="986117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Export References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71913" cy="45307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Citations for posters or presentations</a:t>
            </a:r>
          </a:p>
          <a:p>
            <a:pPr eaLnBrk="1" hangingPunct="1"/>
            <a:r>
              <a:rPr lang="en-US" sz="2800" dirty="0" smtClean="0"/>
              <a:t>Pick Style</a:t>
            </a:r>
          </a:p>
          <a:p>
            <a:pPr eaLnBrk="1" hangingPunct="1"/>
            <a:r>
              <a:rPr lang="en-US" sz="2800" dirty="0" smtClean="0"/>
              <a:t>Format &gt;&gt; Bibliography</a:t>
            </a:r>
          </a:p>
          <a:p>
            <a:pPr eaLnBrk="1" hangingPunct="1"/>
            <a:r>
              <a:rPr lang="en-US" sz="2800" dirty="0" smtClean="0"/>
              <a:t>Save as RTF</a:t>
            </a:r>
          </a:p>
          <a:p>
            <a:pPr eaLnBrk="1" hangingPunct="1"/>
            <a:r>
              <a:rPr lang="en-US" sz="2800" dirty="0" smtClean="0"/>
              <a:t>Open in Word</a:t>
            </a:r>
          </a:p>
          <a:p>
            <a:pPr eaLnBrk="1" hangingPunct="1"/>
            <a:r>
              <a:rPr lang="en-US" sz="2800" dirty="0" smtClean="0"/>
              <a:t>Copy and paste in PowerPoint/Publisher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3998EF-87AD-49D4-B363-E4E538D39D6B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1" y="1672209"/>
            <a:ext cx="3908892" cy="2164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4079875"/>
            <a:ext cx="4513262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Hands on practice</a:t>
            </a:r>
          </a:p>
        </p:txBody>
      </p:sp>
      <p:sp>
        <p:nvSpPr>
          <p:cNvPr id="7578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Do a few on your own.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If you are missing Endnote Web or Stedmans, go by IT office or tell Help Desk and get them installed.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75778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5AE02B-F977-469C-ACAF-CF57814EA70E}" type="slidenum">
              <a:rPr lang="en-US" smtClean="0"/>
              <a:pPr/>
              <a:t>29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Session 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Attendees will be able to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Use </a:t>
            </a:r>
            <a:r>
              <a:rPr lang="en-US" dirty="0" err="1" smtClean="0"/>
              <a:t>Pubmed</a:t>
            </a:r>
            <a:r>
              <a:rPr lang="en-US" dirty="0" smtClean="0"/>
              <a:t> to search the medical journals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Find full text peer-reviewed journal articles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Find online health stats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Cite appropriately in a specified style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Use Endnote Web to manage citations and references for papers, posters and presentations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17D17D-642D-4EDC-B731-F27B9020623F}" type="slidenum">
              <a:rPr lang="en-US" smtClean="0"/>
              <a:pPr/>
              <a:t>3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Pubmed</a:t>
            </a:r>
            <a:r>
              <a:rPr lang="en-US" dirty="0" smtClean="0"/>
              <a:t> to Search for Articles, My NCBI to manage</a:t>
            </a:r>
          </a:p>
          <a:p>
            <a:r>
              <a:rPr lang="en-US" dirty="0" smtClean="0"/>
              <a:t>Use red FSU button to find articles</a:t>
            </a:r>
          </a:p>
          <a:p>
            <a:r>
              <a:rPr lang="en-US" dirty="0" smtClean="0"/>
              <a:t>If no button: Med </a:t>
            </a:r>
            <a:r>
              <a:rPr lang="en-US" dirty="0" err="1" smtClean="0"/>
              <a:t>eJournals</a:t>
            </a:r>
            <a:r>
              <a:rPr lang="en-US" dirty="0" smtClean="0"/>
              <a:t> list &gt; FSU </a:t>
            </a:r>
            <a:r>
              <a:rPr lang="en-US" dirty="0" err="1" smtClean="0"/>
              <a:t>eJournals</a:t>
            </a:r>
            <a:r>
              <a:rPr lang="en-US" dirty="0" smtClean="0"/>
              <a:t> &gt; Interlibrary loan</a:t>
            </a:r>
          </a:p>
          <a:p>
            <a:r>
              <a:rPr lang="en-US" dirty="0" smtClean="0"/>
              <a:t>Any journal article you need, we will get</a:t>
            </a:r>
          </a:p>
          <a:p>
            <a:r>
              <a:rPr lang="en-US" dirty="0" smtClean="0"/>
              <a:t>Use Endnote to manage your citations in your papers, presentations and posters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D4CC0-322F-47E0-9955-2CE3659815F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644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End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Practice</a:t>
            </a:r>
          </a:p>
          <a:p>
            <a:pPr eaLnBrk="1" hangingPunct="1"/>
            <a:r>
              <a:rPr lang="en-US" sz="3600" smtClean="0"/>
              <a:t>Call or e-mail us for individual help</a:t>
            </a:r>
            <a:r>
              <a:rPr lang="en-US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b="1" smtClean="0"/>
              <a:t>850-644-3883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b="1" smtClean="0"/>
              <a:t>MedLibrary@med.fsu.edu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E4AAD-1B1E-4C46-A92D-052C88E52043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96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Tutorials Available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Tutorials at </a:t>
            </a:r>
            <a:r>
              <a:rPr lang="en-US" dirty="0" err="1" smtClean="0"/>
              <a:t>Pubmed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Searching PubMed</a:t>
            </a:r>
          </a:p>
          <a:p>
            <a:pPr lvl="1" eaLnBrk="1" hangingPunct="1"/>
            <a:r>
              <a:rPr lang="en-US" dirty="0" smtClean="0"/>
              <a:t>Using Mesh Terms</a:t>
            </a:r>
          </a:p>
          <a:p>
            <a:pPr lvl="1" eaLnBrk="1" hangingPunct="1"/>
            <a:r>
              <a:rPr lang="en-US" dirty="0" smtClean="0"/>
              <a:t>Using My NCBI</a:t>
            </a:r>
          </a:p>
          <a:p>
            <a:pPr eaLnBrk="1" hangingPunct="1"/>
            <a:r>
              <a:rPr lang="en-US" dirty="0" smtClean="0"/>
              <a:t>Tutorials at EndnoteWeb.com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190308-A2D4-4348-9D54-890BB3EED6F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3206750"/>
            <a:ext cx="4700587" cy="3125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4974" y="2094015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Citations and References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0450" y="4446588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Note:  Endnote Web Camtasia  Tutorials on Library Tutorials Page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52227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00ED00-A40C-4542-9A88-005ABB54E2B3}" type="slidenum">
              <a:rPr lang="en-US" smtClean="0"/>
              <a:pPr/>
              <a:t>5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Style Guides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Format of citation on referenced items</a:t>
            </a:r>
            <a:endParaRPr lang="en-US" dirty="0" smtClean="0">
              <a:hlinkClick r:id="rId4"/>
            </a:endParaRPr>
          </a:p>
          <a:p>
            <a:pPr eaLnBrk="1" hangingPunct="1"/>
            <a:r>
              <a:rPr lang="en-US" dirty="0" smtClean="0">
                <a:hlinkClick r:id="rId4"/>
              </a:rPr>
              <a:t>AMA Style Guide</a:t>
            </a:r>
            <a:r>
              <a:rPr lang="en-US" dirty="0" smtClean="0"/>
              <a:t>* (Same as JAMA)</a:t>
            </a:r>
          </a:p>
          <a:p>
            <a:pPr eaLnBrk="1" hangingPunct="1"/>
            <a:r>
              <a:rPr lang="en-US" dirty="0" smtClean="0">
                <a:hlinkClick r:id="rId5"/>
              </a:rPr>
              <a:t>Examples of AMA Citations </a:t>
            </a:r>
            <a:endParaRPr lang="en-US" dirty="0" smtClean="0"/>
          </a:p>
          <a:p>
            <a:pPr eaLnBrk="1" hangingPunct="1"/>
            <a:r>
              <a:rPr lang="en-US" dirty="0" smtClean="0">
                <a:hlinkClick r:id="rId6"/>
              </a:rPr>
              <a:t>Other Style Guides</a:t>
            </a:r>
            <a:endParaRPr lang="en-US" dirty="0" smtClean="0"/>
          </a:p>
          <a:p>
            <a:pPr eaLnBrk="1" hangingPunct="1"/>
            <a:r>
              <a:rPr lang="en-US" dirty="0" smtClean="0"/>
              <a:t>What do I mean by Style Guides?</a:t>
            </a:r>
          </a:p>
          <a:p>
            <a:pPr lvl="1" eaLnBrk="1" hangingPunct="1"/>
            <a:r>
              <a:rPr lang="en-US" dirty="0" smtClean="0"/>
              <a:t>Format required for submitting articles to journal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287E0EC-AB65-4E8D-988A-A637B0E1783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342899" y="5725785"/>
            <a:ext cx="88442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/>
              <a:t>Informatics </a:t>
            </a:r>
            <a:r>
              <a:rPr lang="en-US" sz="2800" dirty="0" err="1" smtClean="0"/>
              <a:t>Resources|Topics|Research|Style</a:t>
            </a:r>
            <a:r>
              <a:rPr lang="en-US" sz="2800" dirty="0" smtClean="0"/>
              <a:t> Guides 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39905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APA Style	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63269"/>
            <a:ext cx="8335963" cy="19113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Now is the time for all good men to come to the aid of their country.(</a:t>
            </a:r>
            <a:r>
              <a:rPr lang="en-US" sz="2400" dirty="0" err="1" smtClean="0"/>
              <a:t>Alpay</a:t>
            </a:r>
            <a:r>
              <a:rPr lang="en-US" sz="2400" dirty="0" smtClean="0"/>
              <a:t> &amp; Russell, 2002)  Four score and seven years ago our forefathers brought forth a new nation conceived in liberty and dedicated to the proposition that all men are created equal.(</a:t>
            </a:r>
            <a:r>
              <a:rPr lang="en-US" sz="2400" dirty="0" err="1" smtClean="0"/>
              <a:t>Balen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Jewesson</a:t>
            </a:r>
            <a:r>
              <a:rPr lang="en-US" sz="2400" dirty="0" smtClean="0"/>
              <a:t>, 2004)</a:t>
            </a:r>
            <a:endParaRPr lang="en-US" sz="2400" b="1" dirty="0" smtClean="0"/>
          </a:p>
        </p:txBody>
      </p:sp>
      <p:sp>
        <p:nvSpPr>
          <p:cNvPr id="5427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3238" y="3944469"/>
            <a:ext cx="8183562" cy="2549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References</a:t>
            </a: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Alpay, L., &amp; Russell, A. (2002). Information technology training in primary care: the nurses' voice. </a:t>
            </a:r>
            <a:r>
              <a:rPr lang="en-US" sz="2400" i="1" smtClean="0"/>
              <a:t>Comput Inform Nurs, 20</a:t>
            </a:r>
            <a:r>
              <a:rPr lang="en-US" sz="2400" smtClean="0"/>
              <a:t>(4), 136-142.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Balen, R. M., &amp; Jewesson, P. J. (2004). Pharmacist computer skills and needs assessment survey. </a:t>
            </a:r>
            <a:r>
              <a:rPr lang="en-US" sz="2400" i="1" smtClean="0"/>
              <a:t>J Med Internet Res, 6</a:t>
            </a:r>
            <a:r>
              <a:rPr lang="en-US" sz="2400" smtClean="0"/>
              <a:t>(1), e11.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542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447061-2CCC-41F7-B811-8DB41CB15E00}" type="slidenum">
              <a:rPr lang="en-US" smtClean="0"/>
              <a:pPr/>
              <a:t>7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3353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JAMA Style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09481"/>
            <a:ext cx="7986713" cy="2244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Now is the time for all good men to come to the aid of their country.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 Four score and seven years ago our forefathers brought forth a new nation conceived in liberty and dedicated to the proposition that all men are created equal.</a:t>
            </a:r>
            <a:r>
              <a:rPr lang="en-US" sz="2400" baseline="30000" dirty="0" smtClean="0"/>
              <a:t>2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5530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" y="3754156"/>
            <a:ext cx="8229600" cy="2686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References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1.</a:t>
            </a:r>
            <a:r>
              <a:rPr lang="en-US" sz="2400" dirty="0" smtClean="0"/>
              <a:t>	</a:t>
            </a:r>
            <a:r>
              <a:rPr lang="en-US" sz="2400" dirty="0" err="1" smtClean="0"/>
              <a:t>Alpay</a:t>
            </a:r>
            <a:r>
              <a:rPr lang="en-US" sz="2400" dirty="0" smtClean="0"/>
              <a:t> L, Russell A. Information technology training in primary care: the nurses' voice. </a:t>
            </a:r>
            <a:r>
              <a:rPr lang="en-US" sz="2400" i="1" dirty="0" err="1" smtClean="0"/>
              <a:t>Comput</a:t>
            </a:r>
            <a:r>
              <a:rPr lang="en-US" sz="2400" i="1" dirty="0" smtClean="0"/>
              <a:t> Inform </a:t>
            </a:r>
            <a:r>
              <a:rPr lang="en-US" sz="2400" i="1" dirty="0" err="1" smtClean="0"/>
              <a:t>Nurs</a:t>
            </a:r>
            <a:r>
              <a:rPr lang="en-US" sz="2400" i="1" dirty="0" smtClean="0"/>
              <a:t>. </a:t>
            </a:r>
            <a:r>
              <a:rPr lang="en-US" sz="2400" dirty="0" smtClean="0"/>
              <a:t>Jul-Aug 2002;20(4):136-142.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2.</a:t>
            </a:r>
            <a:r>
              <a:rPr lang="en-US" sz="2400" dirty="0" smtClean="0"/>
              <a:t>	</a:t>
            </a:r>
            <a:r>
              <a:rPr lang="en-US" sz="2400" dirty="0" err="1" smtClean="0"/>
              <a:t>Balen</a:t>
            </a:r>
            <a:r>
              <a:rPr lang="en-US" sz="2400" dirty="0" smtClean="0"/>
              <a:t> RM, </a:t>
            </a:r>
            <a:r>
              <a:rPr lang="en-US" sz="2400" dirty="0" err="1" smtClean="0"/>
              <a:t>Jewesson</a:t>
            </a:r>
            <a:r>
              <a:rPr lang="en-US" sz="2400" dirty="0" smtClean="0"/>
              <a:t> PJ. Pharmacist computer skills and needs assessment survey. </a:t>
            </a:r>
            <a:r>
              <a:rPr lang="en-US" sz="2400" i="1" dirty="0" smtClean="0"/>
              <a:t>J Med Internet Res. </a:t>
            </a:r>
            <a:r>
              <a:rPr lang="en-US" sz="2400" dirty="0" smtClean="0"/>
              <a:t>Mar 29 2004;6(1):e11.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552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898EABB-643D-4295-A81C-EFE3606CF4AF}" type="slidenum">
              <a:rPr lang="en-US" smtClean="0"/>
              <a:pPr/>
              <a:t>8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EndnoteWeb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Stores your reference citations on the web</a:t>
            </a:r>
          </a:p>
          <a:p>
            <a:pPr eaLnBrk="1" hangingPunct="1"/>
            <a:r>
              <a:rPr lang="en-US" dirty="0" smtClean="0"/>
              <a:t>Assign to topic groups</a:t>
            </a:r>
          </a:p>
          <a:p>
            <a:pPr eaLnBrk="1" hangingPunct="1"/>
            <a:r>
              <a:rPr lang="en-US" dirty="0" smtClean="0"/>
              <a:t>Word add-in</a:t>
            </a:r>
          </a:p>
          <a:p>
            <a:pPr eaLnBrk="1" hangingPunct="1"/>
            <a:r>
              <a:rPr lang="en-US" dirty="0" smtClean="0"/>
              <a:t>Manages Citations</a:t>
            </a:r>
          </a:p>
          <a:p>
            <a:pPr eaLnBrk="1" hangingPunct="1"/>
            <a:r>
              <a:rPr lang="en-US" dirty="0" smtClean="0"/>
              <a:t>Inserts References in Word</a:t>
            </a:r>
          </a:p>
          <a:p>
            <a:pPr eaLnBrk="1" hangingPunct="1"/>
            <a:r>
              <a:rPr lang="en-US" dirty="0" smtClean="0"/>
              <a:t>Automatically formats in selected style</a:t>
            </a:r>
          </a:p>
          <a:p>
            <a:pPr eaLnBrk="1" hangingPunct="1"/>
            <a:r>
              <a:rPr lang="en-US" dirty="0" smtClean="0"/>
              <a:t>Does not store PDF articles.  Endnote desktop does.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141469E-C241-4269-AE8B-F949C089E827}" type="slidenum">
              <a:rPr lang="en-US" smtClean="0"/>
              <a:pPr/>
              <a:t>9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2010 COM PowerPoint Templa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08802470-5273-464d-a1dc-9195f0599ca8" xsi:nil="true"/>
    <Handout_x003f_ xmlns="08802470-5273-464D-A1DC-9195F0599CA8">false</Handout_x003f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24800873524D46A1DC9195F0599CA8" ma:contentTypeVersion="1" ma:contentTypeDescription="Create a new document." ma:contentTypeScope="" ma:versionID="6e32b6a924777d8283971a7e3a6bb4a8">
  <xsd:schema xmlns:xsd="http://www.w3.org/2001/XMLSchema" xmlns:xs="http://www.w3.org/2001/XMLSchema" xmlns:p="http://schemas.microsoft.com/office/2006/metadata/properties" xmlns:ns2="08802470-5273-464D-A1DC-9195F0599CA8" xmlns:ns3="08802470-5273-464d-a1dc-9195f0599ca8" targetNamespace="http://schemas.microsoft.com/office/2006/metadata/properties" ma:root="true" ma:fieldsID="4f9d8edb01a88f8101c30cdad552e52c" ns2:_="" ns3:_="">
    <xsd:import namespace="08802470-5273-464D-A1DC-9195F0599CA8"/>
    <xsd:import namespace="08802470-5273-464d-a1dc-9195f0599ca8"/>
    <xsd:element name="properties">
      <xsd:complexType>
        <xsd:sequence>
          <xsd:element name="documentManagement">
            <xsd:complexType>
              <xsd:all>
                <xsd:element ref="ns2:Handout_x003f_" minOccurs="0"/>
                <xsd:element ref="ns3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02470-5273-464D-A1DC-9195F0599CA8" elementFormDefault="qualified">
    <xsd:import namespace="http://schemas.microsoft.com/office/2006/documentManagement/types"/>
    <xsd:import namespace="http://schemas.microsoft.com/office/infopath/2007/PartnerControls"/>
    <xsd:element name="Handout_x003f_" ma:index="8" nillable="true" ma:displayName="Handout?" ma:default="0" ma:description="Should this file be printed as a handout?" ma:internalName="Handout_x003f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02470-5273-464d-a1dc-9195f0599ca8" elementFormDefault="qualified">
    <xsd:import namespace="http://schemas.microsoft.com/office/2006/documentManagement/types"/>
    <xsd:import namespace="http://schemas.microsoft.com/office/infopath/2007/PartnerControls"/>
    <xsd:element name="Comments" ma:index="11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4A4323-E7D4-49D0-8386-91407E1B0AF1}">
  <ds:schemaRefs>
    <ds:schemaRef ds:uri="http://schemas.microsoft.com/office/2006/documentManagement/types"/>
    <ds:schemaRef ds:uri="http://purl.org/dc/elements/1.1/"/>
    <ds:schemaRef ds:uri="08802470-5273-464d-a1dc-9195f0599ca8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08802470-5273-464D-A1DC-9195F0599CA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703661-A1D2-4DEB-8C78-A44EBD620E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802470-5273-464D-A1DC-9195F0599CA8"/>
    <ds:schemaRef ds:uri="08802470-5273-464d-a1dc-9195f0599c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30FD6C-BC09-48B7-8D77-56426D630D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FSU CoM New Website Colors</Template>
  <TotalTime>5103</TotalTime>
  <Words>1114</Words>
  <Application>Microsoft Office PowerPoint</Application>
  <PresentationFormat>On-screen Show (4:3)</PresentationFormat>
  <Paragraphs>281</Paragraphs>
  <Slides>31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2010 COM PowerPoint Template </vt:lpstr>
      <vt:lpstr>Citation Management with EndnoteWeb</vt:lpstr>
      <vt:lpstr> My Goal</vt:lpstr>
      <vt:lpstr>Session Objectives</vt:lpstr>
      <vt:lpstr>Tutorials Available</vt:lpstr>
      <vt:lpstr>Citations and References</vt:lpstr>
      <vt:lpstr>Style Guides</vt:lpstr>
      <vt:lpstr>APA Style </vt:lpstr>
      <vt:lpstr>JAMA Style</vt:lpstr>
      <vt:lpstr>EndnoteWeb</vt:lpstr>
      <vt:lpstr>PowerPoint Presentation</vt:lpstr>
      <vt:lpstr>First Time You Start Endnote Web</vt:lpstr>
      <vt:lpstr>Start Endnote Web in Word 2010</vt:lpstr>
      <vt:lpstr>Use Endnote Web in Word</vt:lpstr>
      <vt:lpstr>Organize Your References</vt:lpstr>
      <vt:lpstr>How to Populate the Library - Options</vt:lpstr>
      <vt:lpstr>Add Citations to Library</vt:lpstr>
      <vt:lpstr>How to Type in Citation</vt:lpstr>
      <vt:lpstr>What Fields Do You Need to fill in?</vt:lpstr>
      <vt:lpstr>Citing Images </vt:lpstr>
      <vt:lpstr>How to Capture References</vt:lpstr>
      <vt:lpstr>Perform Search</vt:lpstr>
      <vt:lpstr>Perform Search</vt:lpstr>
      <vt:lpstr>Export References from Pubmed</vt:lpstr>
      <vt:lpstr>Import file into Endnote Web</vt:lpstr>
      <vt:lpstr>Cite While You Write</vt:lpstr>
      <vt:lpstr>Citation and Reference Appear in Word Document</vt:lpstr>
      <vt:lpstr>Set JAMA Style </vt:lpstr>
      <vt:lpstr>Export References</vt:lpstr>
      <vt:lpstr>Hands on practice</vt:lpstr>
      <vt:lpstr>In Summary</vt:lpstr>
      <vt:lpstr>The End</vt:lpstr>
    </vt:vector>
  </TitlesOfParts>
  <Company>FSU 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Research Paper</dc:title>
  <dc:creator>Nancy Clark</dc:creator>
  <cp:lastModifiedBy>Windows User</cp:lastModifiedBy>
  <cp:revision>264</cp:revision>
  <cp:lastPrinted>2011-08-05T14:00:35Z</cp:lastPrinted>
  <dcterms:created xsi:type="dcterms:W3CDTF">2003-01-29T22:23:02Z</dcterms:created>
  <dcterms:modified xsi:type="dcterms:W3CDTF">2014-05-20T17:56:57Z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0x0101007024800873524D46A1DC9195F0599CA8</vt:lpwstr>
  </property>
</Properties>
</file>